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</p:sldIdLst>
  <p:sldSz cx="18288000" cy="10287000"/>
  <p:notesSz cx="6858000" cy="9144000"/>
  <p:embeddedFontLst>
    <p:embeddedFont>
      <p:font typeface="Arimo" panose="020B0604020202020204" charset="0"/>
      <p:regular r:id="rId73"/>
    </p:embeddedFont>
    <p:embeddedFont>
      <p:font typeface="KG Primary Penmanship" panose="020B0604020202020204" charset="0"/>
      <p:regular r:id="rId74"/>
    </p:embeddedFont>
    <p:embeddedFont>
      <p:font typeface="Calibri" panose="020F0502020204030204" pitchFamily="34" charset="0"/>
      <p:regular r:id="rId75"/>
      <p:bold r:id="rId76"/>
      <p:italic r:id="rId77"/>
      <p:boldItalic r:id="rId7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28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2.fntdata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1.fntdata"/><Relationship Id="rId78" Type="http://schemas.openxmlformats.org/officeDocument/2006/relationships/font" Target="fonts/font6.fntdata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1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24.sv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6.png"/><Relationship Id="rId7" Type="http://schemas.openxmlformats.org/officeDocument/2006/relationships/image" Target="../media/image11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35.sv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6.png"/><Relationship Id="rId5" Type="http://schemas.openxmlformats.org/officeDocument/2006/relationships/image" Target="../media/image33.svg"/><Relationship Id="rId15" Type="http://schemas.openxmlformats.org/officeDocument/2006/relationships/image" Target="../media/image12.png"/><Relationship Id="rId10" Type="http://schemas.openxmlformats.org/officeDocument/2006/relationships/image" Target="../media/image5.png"/><Relationship Id="rId4" Type="http://schemas.openxmlformats.org/officeDocument/2006/relationships/image" Target="../media/image22.png"/><Relationship Id="rId9" Type="http://schemas.openxmlformats.org/officeDocument/2006/relationships/image" Target="../media/image37.svg"/><Relationship Id="rId1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svg"/><Relationship Id="rId7" Type="http://schemas.openxmlformats.org/officeDocument/2006/relationships/image" Target="../media/image3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9.svg"/><Relationship Id="rId10" Type="http://schemas.openxmlformats.org/officeDocument/2006/relationships/image" Target="../media/image12.png"/><Relationship Id="rId4" Type="http://schemas.openxmlformats.org/officeDocument/2006/relationships/image" Target="../media/image19.png"/><Relationship Id="rId9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2.png"/><Relationship Id="rId7" Type="http://schemas.openxmlformats.org/officeDocument/2006/relationships/image" Target="../media/image11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cevremerkezi.giresun.edu.tr/Files/ckFiles/cevremerkezi-giresun-edu-tr/projeler/Sa%C4%9Fl%C4%B1%C4%9F%C4%B1m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5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8.sv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0393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77892"/>
            </a:stretch>
          </a:blipFill>
        </p:spPr>
      </p:sp>
      <p:sp>
        <p:nvSpPr>
          <p:cNvPr id="3" name="Freeform 3"/>
          <p:cNvSpPr/>
          <p:nvPr/>
        </p:nvSpPr>
        <p:spPr>
          <a:xfrm rot="431112">
            <a:off x="18516537" y="1631403"/>
            <a:ext cx="4144837" cy="3914569"/>
          </a:xfrm>
          <a:custGeom>
            <a:avLst/>
            <a:gdLst/>
            <a:ahLst/>
            <a:cxnLst/>
            <a:rect l="l" t="t" r="r" b="b"/>
            <a:pathLst>
              <a:path w="4144837" h="3914569">
                <a:moveTo>
                  <a:pt x="0" y="0"/>
                </a:moveTo>
                <a:lnTo>
                  <a:pt x="4144837" y="0"/>
                </a:lnTo>
                <a:lnTo>
                  <a:pt x="4144837" y="3914569"/>
                </a:lnTo>
                <a:lnTo>
                  <a:pt x="0" y="39145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89756" y="1387562"/>
            <a:ext cx="12526952" cy="7672758"/>
          </a:xfrm>
          <a:custGeom>
            <a:avLst/>
            <a:gdLst/>
            <a:ahLst/>
            <a:cxnLst/>
            <a:rect l="l" t="t" r="r" b="b"/>
            <a:pathLst>
              <a:path w="12526952" h="7672758">
                <a:moveTo>
                  <a:pt x="0" y="0"/>
                </a:moveTo>
                <a:lnTo>
                  <a:pt x="12526952" y="0"/>
                </a:lnTo>
                <a:lnTo>
                  <a:pt x="12526952" y="7672757"/>
                </a:lnTo>
                <a:lnTo>
                  <a:pt x="0" y="76727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76981">
            <a:off x="11589136" y="2469686"/>
            <a:ext cx="6147135" cy="5732203"/>
          </a:xfrm>
          <a:custGeom>
            <a:avLst/>
            <a:gdLst/>
            <a:ahLst/>
            <a:cxnLst/>
            <a:rect l="l" t="t" r="r" b="b"/>
            <a:pathLst>
              <a:path w="6147135" h="5732203">
                <a:moveTo>
                  <a:pt x="0" y="0"/>
                </a:moveTo>
                <a:lnTo>
                  <a:pt x="6147135" y="0"/>
                </a:lnTo>
                <a:lnTo>
                  <a:pt x="6147135" y="5732203"/>
                </a:lnTo>
                <a:lnTo>
                  <a:pt x="0" y="57322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89756" y="6509811"/>
            <a:ext cx="2169935" cy="2550508"/>
          </a:xfrm>
          <a:custGeom>
            <a:avLst/>
            <a:gdLst/>
            <a:ahLst/>
            <a:cxnLst/>
            <a:rect l="l" t="t" r="r" b="b"/>
            <a:pathLst>
              <a:path w="2169935" h="2550508">
                <a:moveTo>
                  <a:pt x="0" y="0"/>
                </a:moveTo>
                <a:lnTo>
                  <a:pt x="2169936" y="0"/>
                </a:lnTo>
                <a:lnTo>
                  <a:pt x="2169936" y="2550508"/>
                </a:lnTo>
                <a:lnTo>
                  <a:pt x="0" y="25505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3087" r="-23087" b="-68316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473009" y="3120852"/>
            <a:ext cx="9366466" cy="4016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64"/>
              </a:lnSpc>
            </a:pPr>
            <a:r>
              <a:rPr lang="en-US" sz="10364">
                <a:solidFill>
                  <a:srgbClr val="5E17EB"/>
                </a:solidFill>
                <a:latin typeface="KG Primary Penmanship"/>
              </a:rPr>
              <a:t>ÇOCUKLAR İÇİN  TEMEL HİJYEN  EĞİTİMİ</a:t>
            </a:r>
          </a:p>
        </p:txBody>
      </p:sp>
      <p:sp>
        <p:nvSpPr>
          <p:cNvPr id="8" name="Freeform 8"/>
          <p:cNvSpPr/>
          <p:nvPr/>
        </p:nvSpPr>
        <p:spPr>
          <a:xfrm>
            <a:off x="1289756" y="758915"/>
            <a:ext cx="2279506" cy="2866651"/>
          </a:xfrm>
          <a:custGeom>
            <a:avLst/>
            <a:gdLst/>
            <a:ahLst/>
            <a:cxnLst/>
            <a:rect l="l" t="t" r="r" b="b"/>
            <a:pathLst>
              <a:path w="2279506" h="2866651">
                <a:moveTo>
                  <a:pt x="0" y="0"/>
                </a:moveTo>
                <a:lnTo>
                  <a:pt x="2279506" y="0"/>
                </a:lnTo>
                <a:lnTo>
                  <a:pt x="2279506" y="2866651"/>
                </a:lnTo>
                <a:lnTo>
                  <a:pt x="0" y="286665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988469" y="32433"/>
            <a:ext cx="2463131" cy="2715042"/>
          </a:xfrm>
          <a:custGeom>
            <a:avLst/>
            <a:gdLst/>
            <a:ahLst/>
            <a:cxnLst/>
            <a:rect l="l" t="t" r="r" b="b"/>
            <a:pathLst>
              <a:path w="2463131" h="2715042">
                <a:moveTo>
                  <a:pt x="0" y="0"/>
                </a:moveTo>
                <a:lnTo>
                  <a:pt x="2463131" y="0"/>
                </a:lnTo>
                <a:lnTo>
                  <a:pt x="2463131" y="2715042"/>
                </a:lnTo>
                <a:lnTo>
                  <a:pt x="0" y="271504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519612" y="6509811"/>
            <a:ext cx="2178066" cy="2680696"/>
          </a:xfrm>
          <a:custGeom>
            <a:avLst/>
            <a:gdLst/>
            <a:ahLst/>
            <a:cxnLst/>
            <a:rect l="l" t="t" r="r" b="b"/>
            <a:pathLst>
              <a:path w="2178066" h="2680696">
                <a:moveTo>
                  <a:pt x="0" y="0"/>
                </a:moveTo>
                <a:lnTo>
                  <a:pt x="2178066" y="0"/>
                </a:lnTo>
                <a:lnTo>
                  <a:pt x="2178066" y="2680696"/>
                </a:lnTo>
                <a:lnTo>
                  <a:pt x="0" y="268069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839475" y="758915"/>
            <a:ext cx="2688014" cy="2725347"/>
          </a:xfrm>
          <a:custGeom>
            <a:avLst/>
            <a:gdLst/>
            <a:ahLst/>
            <a:cxnLst/>
            <a:rect l="l" t="t" r="r" b="b"/>
            <a:pathLst>
              <a:path w="2688014" h="2725347">
                <a:moveTo>
                  <a:pt x="0" y="0"/>
                </a:moveTo>
                <a:lnTo>
                  <a:pt x="2688014" y="0"/>
                </a:lnTo>
                <a:lnTo>
                  <a:pt x="2688014" y="2725347"/>
                </a:lnTo>
                <a:lnTo>
                  <a:pt x="0" y="272534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387314" y="4006120"/>
            <a:ext cx="4280349" cy="2948090"/>
          </a:xfrm>
          <a:custGeom>
            <a:avLst/>
            <a:gdLst/>
            <a:ahLst/>
            <a:cxnLst/>
            <a:rect l="l" t="t" r="r" b="b"/>
            <a:pathLst>
              <a:path w="4280349" h="2948090">
                <a:moveTo>
                  <a:pt x="0" y="0"/>
                </a:moveTo>
                <a:lnTo>
                  <a:pt x="4280349" y="0"/>
                </a:lnTo>
                <a:lnTo>
                  <a:pt x="4280349" y="2948090"/>
                </a:lnTo>
                <a:lnTo>
                  <a:pt x="0" y="294809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3286" y="4031063"/>
            <a:ext cx="9373491" cy="5750608"/>
          </a:xfrm>
          <a:custGeom>
            <a:avLst/>
            <a:gdLst/>
            <a:ahLst/>
            <a:cxnLst/>
            <a:rect l="l" t="t" r="r" b="b"/>
            <a:pathLst>
              <a:path w="9373491" h="5750608">
                <a:moveTo>
                  <a:pt x="0" y="0"/>
                </a:moveTo>
                <a:lnTo>
                  <a:pt x="9373491" y="0"/>
                </a:lnTo>
                <a:lnTo>
                  <a:pt x="9373491" y="5750608"/>
                </a:lnTo>
                <a:lnTo>
                  <a:pt x="0" y="57506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64584" y="923925"/>
            <a:ext cx="16394716" cy="2820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2"/>
              </a:lnSpc>
              <a:spcBef>
                <a:spcPct val="0"/>
              </a:spcBef>
            </a:pPr>
            <a:r>
              <a:rPr lang="en-US" sz="4944">
                <a:solidFill>
                  <a:srgbClr val="000000"/>
                </a:solidFill>
                <a:latin typeface="KG Primary Penmanship"/>
              </a:rPr>
              <a:t>Bu mikroplar her yerdedirler. Her eşyanın, gıdanın veya canlının üzerinde zaten bulunurlar. Biz o eşyalara dokunduğumuzda onlar da elimize geçebiliyorlar.</a:t>
            </a:r>
          </a:p>
          <a:p>
            <a:pPr algn="ctr">
              <a:lnSpc>
                <a:spcPts val="8742"/>
              </a:lnSpc>
              <a:spcBef>
                <a:spcPct val="0"/>
              </a:spcBef>
            </a:pPr>
            <a:r>
              <a:rPr lang="en-US" sz="6244">
                <a:solidFill>
                  <a:srgbClr val="000000"/>
                </a:solidFill>
                <a:latin typeface="KG Primary Penmanship"/>
              </a:rPr>
              <a:t>Mikroplardan kaçamıyoruz!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575183" y="5038725"/>
            <a:ext cx="4918790" cy="3557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8"/>
              </a:lnSpc>
              <a:spcBef>
                <a:spcPct val="0"/>
              </a:spcBef>
            </a:pPr>
            <a:r>
              <a:rPr lang="en-US" sz="5084">
                <a:solidFill>
                  <a:srgbClr val="BADBCD"/>
                </a:solidFill>
                <a:latin typeface="KG Primary Penmanship"/>
              </a:rPr>
              <a:t>Bu sebeple ellerimizde gözle  görülmeyen çok küçük ve bize  zararlı mikroplar bulunur.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1331" y="2493283"/>
            <a:ext cx="4647585" cy="5880618"/>
          </a:xfrm>
          <a:custGeom>
            <a:avLst/>
            <a:gdLst/>
            <a:ahLst/>
            <a:cxnLst/>
            <a:rect l="l" t="t" r="r" b="b"/>
            <a:pathLst>
              <a:path w="4647585" h="5880618">
                <a:moveTo>
                  <a:pt x="0" y="0"/>
                </a:moveTo>
                <a:lnTo>
                  <a:pt x="4647585" y="0"/>
                </a:lnTo>
                <a:lnTo>
                  <a:pt x="4647585" y="5880618"/>
                </a:lnTo>
                <a:lnTo>
                  <a:pt x="0" y="58806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972128" y="1028700"/>
            <a:ext cx="5682112" cy="5591715"/>
          </a:xfrm>
          <a:custGeom>
            <a:avLst/>
            <a:gdLst/>
            <a:ahLst/>
            <a:cxnLst/>
            <a:rect l="l" t="t" r="r" b="b"/>
            <a:pathLst>
              <a:path w="5682112" h="5591715">
                <a:moveTo>
                  <a:pt x="0" y="0"/>
                </a:moveTo>
                <a:lnTo>
                  <a:pt x="5682113" y="0"/>
                </a:lnTo>
                <a:lnTo>
                  <a:pt x="5682113" y="5591715"/>
                </a:lnTo>
                <a:lnTo>
                  <a:pt x="0" y="55917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798467" y="923925"/>
            <a:ext cx="7173661" cy="6570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65"/>
              </a:lnSpc>
              <a:spcBef>
                <a:spcPct val="0"/>
              </a:spcBef>
            </a:pPr>
            <a:r>
              <a:rPr lang="en-US" sz="5332">
                <a:solidFill>
                  <a:srgbClr val="BADBCD"/>
                </a:solidFill>
                <a:latin typeface="KG Primary Penmanship"/>
              </a:rPr>
              <a:t>BU MİKROPLAR NE YAPAR ?</a:t>
            </a:r>
          </a:p>
          <a:p>
            <a:pPr algn="ctr">
              <a:lnSpc>
                <a:spcPts val="7465"/>
              </a:lnSpc>
              <a:spcBef>
                <a:spcPct val="0"/>
              </a:spcBef>
            </a:pPr>
            <a:r>
              <a:rPr lang="en-US" sz="5332">
                <a:solidFill>
                  <a:srgbClr val="000000"/>
                </a:solidFill>
                <a:latin typeface="KG Primary Penmanship"/>
              </a:rPr>
              <a:t>Bazen elimizi; ağzımıza, burnumuza götürerek mikropların vücudumuza  girmesine izin vermiş oluyoruz.</a:t>
            </a:r>
          </a:p>
          <a:p>
            <a:pPr algn="ctr">
              <a:lnSpc>
                <a:spcPts val="7465"/>
              </a:lnSpc>
              <a:spcBef>
                <a:spcPct val="0"/>
              </a:spcBef>
            </a:pPr>
            <a:r>
              <a:rPr lang="en-US" sz="5332">
                <a:solidFill>
                  <a:srgbClr val="000000"/>
                </a:solidFill>
                <a:latin typeface="KG Primary Penmanship"/>
              </a:rPr>
              <a:t>O zaman onlar çok mutlu oluyor ama biz mutlu olmuyoruz.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2813" y="2649487"/>
            <a:ext cx="4647585" cy="5880618"/>
          </a:xfrm>
          <a:custGeom>
            <a:avLst/>
            <a:gdLst/>
            <a:ahLst/>
            <a:cxnLst/>
            <a:rect l="l" t="t" r="r" b="b"/>
            <a:pathLst>
              <a:path w="4647585" h="5880618">
                <a:moveTo>
                  <a:pt x="0" y="0"/>
                </a:moveTo>
                <a:lnTo>
                  <a:pt x="4647585" y="0"/>
                </a:lnTo>
                <a:lnTo>
                  <a:pt x="4647585" y="5880617"/>
                </a:lnTo>
                <a:lnTo>
                  <a:pt x="0" y="58806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135057" y="1637097"/>
            <a:ext cx="5682112" cy="5591715"/>
          </a:xfrm>
          <a:custGeom>
            <a:avLst/>
            <a:gdLst/>
            <a:ahLst/>
            <a:cxnLst/>
            <a:rect l="l" t="t" r="r" b="b"/>
            <a:pathLst>
              <a:path w="5682112" h="5591715">
                <a:moveTo>
                  <a:pt x="0" y="0"/>
                </a:moveTo>
                <a:lnTo>
                  <a:pt x="5682112" y="0"/>
                </a:lnTo>
                <a:lnTo>
                  <a:pt x="5682112" y="5591715"/>
                </a:lnTo>
                <a:lnTo>
                  <a:pt x="0" y="55917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072980" y="691252"/>
            <a:ext cx="8214578" cy="8844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8"/>
              </a:lnSpc>
            </a:pPr>
            <a:r>
              <a:rPr lang="en-US" sz="5027" spc="35">
                <a:solidFill>
                  <a:srgbClr val="BADBCD"/>
                </a:solidFill>
                <a:latin typeface="KG Primary Penmanship"/>
              </a:rPr>
              <a:t>BU MİKROPLAR NE YAPAR ?</a:t>
            </a:r>
          </a:p>
          <a:p>
            <a:pPr algn="ctr">
              <a:lnSpc>
                <a:spcPts val="7038"/>
              </a:lnSpc>
            </a:pPr>
            <a:r>
              <a:rPr lang="en-US" sz="5027" spc="35">
                <a:solidFill>
                  <a:srgbClr val="000000"/>
                </a:solidFill>
                <a:latin typeface="KG Primary Penmanship"/>
              </a:rPr>
              <a:t>Onlar her yerde vardır ama biz onları ne görebiliriz, ne koklayabilir ne de hissedebiliriz.  Biz ancak onların varlığını hasta olunca anlarız.</a:t>
            </a:r>
          </a:p>
          <a:p>
            <a:pPr algn="ctr">
              <a:lnSpc>
                <a:spcPts val="7038"/>
              </a:lnSpc>
            </a:pPr>
            <a:r>
              <a:rPr lang="en-US" sz="5027" spc="35">
                <a:solidFill>
                  <a:srgbClr val="000000"/>
                </a:solidFill>
                <a:latin typeface="KG Primary Penmanship"/>
              </a:rPr>
              <a:t>Hasta olduğumuz zaman bu mikroplar bizim  okulumuzdan, derslerimizden, arkadaşlarımızdan  geri kalmamıza neden oluyor.</a:t>
            </a:r>
          </a:p>
          <a:p>
            <a:pPr algn="ctr">
              <a:lnSpc>
                <a:spcPts val="7038"/>
              </a:lnSpc>
              <a:spcBef>
                <a:spcPct val="0"/>
              </a:spcBef>
            </a:pPr>
            <a:r>
              <a:rPr lang="en-US" sz="5027" spc="35">
                <a:solidFill>
                  <a:srgbClr val="000000"/>
                </a:solidFill>
                <a:latin typeface="KG Primary Penmanship"/>
              </a:rPr>
              <a:t>Oyun bile oynayamıyoruz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805552"/>
            <a:ext cx="6213585" cy="8035838"/>
          </a:xfrm>
          <a:custGeom>
            <a:avLst/>
            <a:gdLst/>
            <a:ahLst/>
            <a:cxnLst/>
            <a:rect l="l" t="t" r="r" b="b"/>
            <a:pathLst>
              <a:path w="6213585" h="8035838">
                <a:moveTo>
                  <a:pt x="0" y="0"/>
                </a:moveTo>
                <a:lnTo>
                  <a:pt x="6213585" y="0"/>
                </a:lnTo>
                <a:lnTo>
                  <a:pt x="6213585" y="8035839"/>
                </a:lnTo>
                <a:lnTo>
                  <a:pt x="0" y="80358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554880" y="4479345"/>
            <a:ext cx="7360082" cy="4191671"/>
          </a:xfrm>
          <a:custGeom>
            <a:avLst/>
            <a:gdLst/>
            <a:ahLst/>
            <a:cxnLst/>
            <a:rect l="l" t="t" r="r" b="b"/>
            <a:pathLst>
              <a:path w="7360082" h="4191671">
                <a:moveTo>
                  <a:pt x="0" y="0"/>
                </a:moveTo>
                <a:lnTo>
                  <a:pt x="7360082" y="0"/>
                </a:lnTo>
                <a:lnTo>
                  <a:pt x="7360082" y="4191671"/>
                </a:lnTo>
                <a:lnTo>
                  <a:pt x="0" y="4191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680127" y="866775"/>
            <a:ext cx="8234835" cy="2779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44"/>
              </a:lnSpc>
              <a:spcBef>
                <a:spcPct val="0"/>
              </a:spcBef>
            </a:pPr>
            <a:r>
              <a:rPr lang="en-US" sz="7960" spc="159">
                <a:solidFill>
                  <a:srgbClr val="BADBCD"/>
                </a:solidFill>
                <a:latin typeface="KG Primary Penmanship"/>
              </a:rPr>
              <a:t>Bu mikroplardan nasıl kurtuluruz?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369" y="2918563"/>
            <a:ext cx="8564922" cy="7215946"/>
          </a:xfrm>
          <a:custGeom>
            <a:avLst/>
            <a:gdLst/>
            <a:ahLst/>
            <a:cxnLst/>
            <a:rect l="l" t="t" r="r" b="b"/>
            <a:pathLst>
              <a:path w="8564922" h="7215946">
                <a:moveTo>
                  <a:pt x="0" y="0"/>
                </a:moveTo>
                <a:lnTo>
                  <a:pt x="8564922" y="0"/>
                </a:lnTo>
                <a:lnTo>
                  <a:pt x="8564922" y="7215946"/>
                </a:lnTo>
                <a:lnTo>
                  <a:pt x="0" y="72159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08325" y="828675"/>
            <a:ext cx="15052222" cy="1710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82"/>
              </a:lnSpc>
              <a:spcBef>
                <a:spcPct val="0"/>
              </a:spcBef>
            </a:pPr>
            <a:r>
              <a:rPr lang="en-US" sz="9915">
                <a:solidFill>
                  <a:srgbClr val="000000"/>
                </a:solidFill>
                <a:latin typeface="KG Primary Penmanship"/>
              </a:rPr>
              <a:t>Ellerimizi sık sık yıkayarak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41414" y="3197370"/>
            <a:ext cx="12805171" cy="6748550"/>
          </a:xfrm>
          <a:custGeom>
            <a:avLst/>
            <a:gdLst/>
            <a:ahLst/>
            <a:cxnLst/>
            <a:rect l="l" t="t" r="r" b="b"/>
            <a:pathLst>
              <a:path w="12805171" h="6748550">
                <a:moveTo>
                  <a:pt x="0" y="0"/>
                </a:moveTo>
                <a:lnTo>
                  <a:pt x="12805172" y="0"/>
                </a:lnTo>
                <a:lnTo>
                  <a:pt x="12805172" y="6748550"/>
                </a:lnTo>
                <a:lnTo>
                  <a:pt x="0" y="67485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148341" y="857250"/>
            <a:ext cx="15991319" cy="1509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29"/>
              </a:lnSpc>
              <a:spcBef>
                <a:spcPct val="0"/>
              </a:spcBef>
            </a:pPr>
            <a:r>
              <a:rPr lang="en-US" sz="8806">
                <a:solidFill>
                  <a:srgbClr val="000000"/>
                </a:solidFill>
                <a:latin typeface="KG Primary Penmanship"/>
              </a:rPr>
              <a:t>Ellerimizi ne zaman yıkayacağız?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66517" y="4009438"/>
            <a:ext cx="7597930" cy="6173318"/>
          </a:xfrm>
          <a:custGeom>
            <a:avLst/>
            <a:gdLst/>
            <a:ahLst/>
            <a:cxnLst/>
            <a:rect l="l" t="t" r="r" b="b"/>
            <a:pathLst>
              <a:path w="7597930" h="6173318">
                <a:moveTo>
                  <a:pt x="0" y="0"/>
                </a:moveTo>
                <a:lnTo>
                  <a:pt x="7597930" y="0"/>
                </a:lnTo>
                <a:lnTo>
                  <a:pt x="7597930" y="6173318"/>
                </a:lnTo>
                <a:lnTo>
                  <a:pt x="0" y="61733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369102" y="847725"/>
            <a:ext cx="11192760" cy="2869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15"/>
              </a:lnSpc>
              <a:spcBef>
                <a:spcPct val="0"/>
              </a:spcBef>
            </a:pPr>
            <a:r>
              <a:rPr lang="en-US" sz="8154">
                <a:solidFill>
                  <a:srgbClr val="000000"/>
                </a:solidFill>
                <a:latin typeface="KG Primary Penmanship"/>
              </a:rPr>
              <a:t>Yemeğimizi yemeden önce ve  yemeğimizi yedikten sonra,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46412" y="2648412"/>
            <a:ext cx="12453610" cy="7287668"/>
          </a:xfrm>
          <a:custGeom>
            <a:avLst/>
            <a:gdLst/>
            <a:ahLst/>
            <a:cxnLst/>
            <a:rect l="l" t="t" r="r" b="b"/>
            <a:pathLst>
              <a:path w="12453610" h="7287668">
                <a:moveTo>
                  <a:pt x="0" y="0"/>
                </a:moveTo>
                <a:lnTo>
                  <a:pt x="12453610" y="0"/>
                </a:lnTo>
                <a:lnTo>
                  <a:pt x="12453610" y="7287669"/>
                </a:lnTo>
                <a:lnTo>
                  <a:pt x="0" y="72876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535941" y="838200"/>
            <a:ext cx="9709921" cy="3409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81"/>
              </a:lnSpc>
              <a:spcBef>
                <a:spcPct val="0"/>
              </a:spcBef>
            </a:pPr>
            <a:r>
              <a:rPr lang="en-US" sz="9772">
                <a:solidFill>
                  <a:srgbClr val="000000"/>
                </a:solidFill>
                <a:latin typeface="KG Primary Penmanship"/>
              </a:rPr>
              <a:t>Diş, ağız, yüz, temizliği  yapmadan önce,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784780" cy="5921869"/>
          </a:xfrm>
          <a:custGeom>
            <a:avLst/>
            <a:gdLst/>
            <a:ahLst/>
            <a:cxnLst/>
            <a:rect l="l" t="t" r="r" b="b"/>
            <a:pathLst>
              <a:path w="4784780" h="5921869">
                <a:moveTo>
                  <a:pt x="0" y="0"/>
                </a:moveTo>
                <a:lnTo>
                  <a:pt x="4784780" y="0"/>
                </a:lnTo>
                <a:lnTo>
                  <a:pt x="4784780" y="5921869"/>
                </a:lnTo>
                <a:lnTo>
                  <a:pt x="0" y="59218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132800" y="0"/>
            <a:ext cx="6155200" cy="5905102"/>
          </a:xfrm>
          <a:custGeom>
            <a:avLst/>
            <a:gdLst/>
            <a:ahLst/>
            <a:cxnLst/>
            <a:rect l="l" t="t" r="r" b="b"/>
            <a:pathLst>
              <a:path w="6155200" h="5905102">
                <a:moveTo>
                  <a:pt x="0" y="0"/>
                </a:moveTo>
                <a:lnTo>
                  <a:pt x="6155200" y="0"/>
                </a:lnTo>
                <a:lnTo>
                  <a:pt x="6155200" y="5905102"/>
                </a:lnTo>
                <a:lnTo>
                  <a:pt x="0" y="59051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5921869"/>
            <a:ext cx="9387345" cy="4320823"/>
          </a:xfrm>
          <a:custGeom>
            <a:avLst/>
            <a:gdLst/>
            <a:ahLst/>
            <a:cxnLst/>
            <a:rect l="l" t="t" r="r" b="b"/>
            <a:pathLst>
              <a:path w="9387345" h="4320823">
                <a:moveTo>
                  <a:pt x="0" y="0"/>
                </a:moveTo>
                <a:lnTo>
                  <a:pt x="9387345" y="0"/>
                </a:lnTo>
                <a:lnTo>
                  <a:pt x="9387345" y="4320823"/>
                </a:lnTo>
                <a:lnTo>
                  <a:pt x="0" y="43208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960" b="-596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387345" y="5921869"/>
            <a:ext cx="8900655" cy="4365131"/>
          </a:xfrm>
          <a:custGeom>
            <a:avLst/>
            <a:gdLst/>
            <a:ahLst/>
            <a:cxnLst/>
            <a:rect l="l" t="t" r="r" b="b"/>
            <a:pathLst>
              <a:path w="8900655" h="4365131">
                <a:moveTo>
                  <a:pt x="0" y="0"/>
                </a:moveTo>
                <a:lnTo>
                  <a:pt x="8900655" y="0"/>
                </a:lnTo>
                <a:lnTo>
                  <a:pt x="8900655" y="4365131"/>
                </a:lnTo>
                <a:lnTo>
                  <a:pt x="0" y="43651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5322" b="-15322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155909" y="866775"/>
            <a:ext cx="7384370" cy="4206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79"/>
              </a:lnSpc>
              <a:spcBef>
                <a:spcPct val="0"/>
              </a:spcBef>
            </a:pPr>
            <a:r>
              <a:rPr lang="en-US" sz="7985">
                <a:solidFill>
                  <a:srgbClr val="000000"/>
                </a:solidFill>
                <a:latin typeface="KG Primary Penmanship"/>
              </a:rPr>
              <a:t>Tuvalet gereksiniminin  giderilmesinden </a:t>
            </a:r>
          </a:p>
          <a:p>
            <a:pPr algn="ctr">
              <a:lnSpc>
                <a:spcPts val="11179"/>
              </a:lnSpc>
              <a:spcBef>
                <a:spcPct val="0"/>
              </a:spcBef>
            </a:pPr>
            <a:r>
              <a:rPr lang="en-US" sz="7985">
                <a:solidFill>
                  <a:srgbClr val="000000"/>
                </a:solidFill>
                <a:latin typeface="KG Primary Penmanship"/>
              </a:rPr>
              <a:t>önce ve sonra,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379505"/>
            <a:ext cx="9030946" cy="5907495"/>
          </a:xfrm>
          <a:custGeom>
            <a:avLst/>
            <a:gdLst/>
            <a:ahLst/>
            <a:cxnLst/>
            <a:rect l="l" t="t" r="r" b="b"/>
            <a:pathLst>
              <a:path w="9030946" h="5907495">
                <a:moveTo>
                  <a:pt x="0" y="0"/>
                </a:moveTo>
                <a:lnTo>
                  <a:pt x="9030946" y="0"/>
                </a:lnTo>
                <a:lnTo>
                  <a:pt x="9030946" y="5907495"/>
                </a:lnTo>
                <a:lnTo>
                  <a:pt x="0" y="59074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827" b="-1082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30946" y="0"/>
            <a:ext cx="9257054" cy="6097682"/>
          </a:xfrm>
          <a:custGeom>
            <a:avLst/>
            <a:gdLst/>
            <a:ahLst/>
            <a:cxnLst/>
            <a:rect l="l" t="t" r="r" b="b"/>
            <a:pathLst>
              <a:path w="9257054" h="6097682">
                <a:moveTo>
                  <a:pt x="0" y="0"/>
                </a:moveTo>
                <a:lnTo>
                  <a:pt x="9257054" y="0"/>
                </a:lnTo>
                <a:lnTo>
                  <a:pt x="9257054" y="6097682"/>
                </a:lnTo>
                <a:lnTo>
                  <a:pt x="0" y="60976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0" y="1171552"/>
            <a:ext cx="8329799" cy="1877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16"/>
              </a:lnSpc>
              <a:spcBef>
                <a:spcPct val="0"/>
              </a:spcBef>
            </a:pPr>
            <a:r>
              <a:rPr lang="en-US" sz="10868">
                <a:solidFill>
                  <a:srgbClr val="000000"/>
                </a:solidFill>
                <a:latin typeface="KG Primary Penmanship"/>
              </a:rPr>
              <a:t>Dışarıdan eve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598946" y="6524366"/>
            <a:ext cx="7191744" cy="187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45"/>
              </a:lnSpc>
              <a:spcBef>
                <a:spcPct val="0"/>
              </a:spcBef>
            </a:pPr>
            <a:r>
              <a:rPr lang="en-US" sz="10889">
                <a:solidFill>
                  <a:srgbClr val="000000"/>
                </a:solidFill>
                <a:latin typeface="KG Primary Penmanship"/>
              </a:rPr>
              <a:t>geldikten sonra,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3471" y="2737881"/>
            <a:ext cx="10233589" cy="6782140"/>
            <a:chOff x="0" y="0"/>
            <a:chExt cx="8245799" cy="5464765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8250011" cy="5464765"/>
            </a:xfrm>
            <a:custGeom>
              <a:avLst/>
              <a:gdLst/>
              <a:ahLst/>
              <a:cxnLst/>
              <a:rect l="l" t="t" r="r" b="b"/>
              <a:pathLst>
                <a:path w="8250011" h="5464765">
                  <a:moveTo>
                    <a:pt x="278431" y="16918"/>
                  </a:moveTo>
                  <a:cubicBezTo>
                    <a:pt x="278431" y="16918"/>
                    <a:pt x="604014" y="12258"/>
                    <a:pt x="1016983" y="12454"/>
                  </a:cubicBezTo>
                  <a:cubicBezTo>
                    <a:pt x="6568136" y="12671"/>
                    <a:pt x="7975943" y="0"/>
                    <a:pt x="7975943" y="0"/>
                  </a:cubicBezTo>
                  <a:cubicBezTo>
                    <a:pt x="8043407" y="0"/>
                    <a:pt x="8119344" y="0"/>
                    <a:pt x="8198117" y="85073"/>
                  </a:cubicBezTo>
                  <a:cubicBezTo>
                    <a:pt x="8241095" y="131488"/>
                    <a:pt x="8242163" y="240224"/>
                    <a:pt x="8242568" y="320281"/>
                  </a:cubicBezTo>
                  <a:cubicBezTo>
                    <a:pt x="8242568" y="320281"/>
                    <a:pt x="8240864" y="3898987"/>
                    <a:pt x="8240864" y="4702181"/>
                  </a:cubicBezTo>
                  <a:cubicBezTo>
                    <a:pt x="8240864" y="4916340"/>
                    <a:pt x="8250011" y="5215519"/>
                    <a:pt x="8250011" y="5215519"/>
                  </a:cubicBezTo>
                  <a:cubicBezTo>
                    <a:pt x="8250011" y="5344188"/>
                    <a:pt x="8245842" y="5464765"/>
                    <a:pt x="7993004" y="5456631"/>
                  </a:cubicBezTo>
                  <a:cubicBezTo>
                    <a:pt x="7993004" y="5456631"/>
                    <a:pt x="7616532" y="5436333"/>
                    <a:pt x="6766939" y="5443931"/>
                  </a:cubicBezTo>
                  <a:cubicBezTo>
                    <a:pt x="2079974" y="5452065"/>
                    <a:pt x="304023" y="5464765"/>
                    <a:pt x="304023" y="5464765"/>
                  </a:cubicBezTo>
                  <a:cubicBezTo>
                    <a:pt x="132548" y="5464765"/>
                    <a:pt x="4213" y="5363696"/>
                    <a:pt x="8532" y="5161149"/>
                  </a:cubicBezTo>
                  <a:cubicBezTo>
                    <a:pt x="8532" y="5161149"/>
                    <a:pt x="9630" y="4662608"/>
                    <a:pt x="4815" y="143773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14974" y="1408634"/>
            <a:ext cx="9570585" cy="3171686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2D3B4E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2764345" y="5658934"/>
            <a:ext cx="6985748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</a:pPr>
            <a:r>
              <a:rPr lang="en-US" sz="4999">
                <a:solidFill>
                  <a:srgbClr val="000000"/>
                </a:solidFill>
                <a:latin typeface="KG Primary Penmanship"/>
              </a:rPr>
              <a:t>Ruh, beden ve sosyal açıdan tamamen iyi olmak demektir.</a:t>
            </a:r>
          </a:p>
        </p:txBody>
      </p:sp>
      <p:sp>
        <p:nvSpPr>
          <p:cNvPr id="7" name="Freeform 7"/>
          <p:cNvSpPr/>
          <p:nvPr/>
        </p:nvSpPr>
        <p:spPr>
          <a:xfrm>
            <a:off x="5099208" y="379934"/>
            <a:ext cx="2402117" cy="1491070"/>
          </a:xfrm>
          <a:custGeom>
            <a:avLst/>
            <a:gdLst/>
            <a:ahLst/>
            <a:cxnLst/>
            <a:rect l="l" t="t" r="r" b="b"/>
            <a:pathLst>
              <a:path w="2402117" h="1491070">
                <a:moveTo>
                  <a:pt x="0" y="0"/>
                </a:moveTo>
                <a:lnTo>
                  <a:pt x="2402116" y="0"/>
                </a:lnTo>
                <a:lnTo>
                  <a:pt x="2402116" y="1491070"/>
                </a:lnTo>
                <a:lnTo>
                  <a:pt x="0" y="14910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919749" y="7326062"/>
            <a:ext cx="2734793" cy="2373952"/>
          </a:xfrm>
          <a:custGeom>
            <a:avLst/>
            <a:gdLst/>
            <a:ahLst/>
            <a:cxnLst/>
            <a:rect l="l" t="t" r="r" b="b"/>
            <a:pathLst>
              <a:path w="2734793" h="2373952">
                <a:moveTo>
                  <a:pt x="0" y="0"/>
                </a:moveTo>
                <a:lnTo>
                  <a:pt x="2734793" y="0"/>
                </a:lnTo>
                <a:lnTo>
                  <a:pt x="2734793" y="2373952"/>
                </a:lnTo>
                <a:lnTo>
                  <a:pt x="0" y="2373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207245" flipV="1">
            <a:off x="11033869" y="7595977"/>
            <a:ext cx="1093804" cy="1834122"/>
          </a:xfrm>
          <a:custGeom>
            <a:avLst/>
            <a:gdLst/>
            <a:ahLst/>
            <a:cxnLst/>
            <a:rect l="l" t="t" r="r" b="b"/>
            <a:pathLst>
              <a:path w="1093804" h="1834122">
                <a:moveTo>
                  <a:pt x="0" y="1834122"/>
                </a:moveTo>
                <a:lnTo>
                  <a:pt x="1093803" y="1834122"/>
                </a:lnTo>
                <a:lnTo>
                  <a:pt x="1093803" y="0"/>
                </a:lnTo>
                <a:lnTo>
                  <a:pt x="0" y="0"/>
                </a:lnTo>
                <a:lnTo>
                  <a:pt x="0" y="1834122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877751" y="1408634"/>
            <a:ext cx="2122534" cy="2089649"/>
          </a:xfrm>
          <a:custGeom>
            <a:avLst/>
            <a:gdLst/>
            <a:ahLst/>
            <a:cxnLst/>
            <a:rect l="l" t="t" r="r" b="b"/>
            <a:pathLst>
              <a:path w="2122534" h="2089649">
                <a:moveTo>
                  <a:pt x="0" y="0"/>
                </a:moveTo>
                <a:lnTo>
                  <a:pt x="2122534" y="0"/>
                </a:lnTo>
                <a:lnTo>
                  <a:pt x="2122534" y="2089649"/>
                </a:lnTo>
                <a:lnTo>
                  <a:pt x="0" y="20896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8903">
            <a:off x="88511" y="2778794"/>
            <a:ext cx="2482113" cy="2635449"/>
          </a:xfrm>
          <a:custGeom>
            <a:avLst/>
            <a:gdLst/>
            <a:ahLst/>
            <a:cxnLst/>
            <a:rect l="l" t="t" r="r" b="b"/>
            <a:pathLst>
              <a:path w="2482113" h="2635449">
                <a:moveTo>
                  <a:pt x="0" y="0"/>
                </a:moveTo>
                <a:lnTo>
                  <a:pt x="2482113" y="0"/>
                </a:lnTo>
                <a:lnTo>
                  <a:pt x="2482113" y="2635449"/>
                </a:lnTo>
                <a:lnTo>
                  <a:pt x="0" y="26354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417060" y="3618905"/>
            <a:ext cx="6722019" cy="3663501"/>
          </a:xfrm>
          <a:custGeom>
            <a:avLst/>
            <a:gdLst/>
            <a:ahLst/>
            <a:cxnLst/>
            <a:rect l="l" t="t" r="r" b="b"/>
            <a:pathLst>
              <a:path w="6722019" h="3663501">
                <a:moveTo>
                  <a:pt x="0" y="0"/>
                </a:moveTo>
                <a:lnTo>
                  <a:pt x="6722020" y="0"/>
                </a:lnTo>
                <a:lnTo>
                  <a:pt x="6722020" y="3663501"/>
                </a:lnTo>
                <a:lnTo>
                  <a:pt x="0" y="366350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764345" y="2530609"/>
            <a:ext cx="7071841" cy="1194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9600">
                <a:solidFill>
                  <a:srgbClr val="000000"/>
                </a:solidFill>
                <a:latin typeface="KG Primary Penmanship"/>
              </a:rPr>
              <a:t>SAĞLIK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049214" y="416249"/>
            <a:ext cx="4894400" cy="6177432"/>
          </a:xfrm>
          <a:custGeom>
            <a:avLst/>
            <a:gdLst/>
            <a:ahLst/>
            <a:cxnLst/>
            <a:rect l="l" t="t" r="r" b="b"/>
            <a:pathLst>
              <a:path w="4894400" h="6177432">
                <a:moveTo>
                  <a:pt x="0" y="0"/>
                </a:moveTo>
                <a:lnTo>
                  <a:pt x="4894400" y="0"/>
                </a:lnTo>
                <a:lnTo>
                  <a:pt x="4894400" y="6177432"/>
                </a:lnTo>
                <a:lnTo>
                  <a:pt x="0" y="6177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1" t="-1949" b="-194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8845" y="4276704"/>
            <a:ext cx="6045103" cy="5787148"/>
          </a:xfrm>
          <a:custGeom>
            <a:avLst/>
            <a:gdLst/>
            <a:ahLst/>
            <a:cxnLst/>
            <a:rect l="l" t="t" r="r" b="b"/>
            <a:pathLst>
              <a:path w="6045103" h="5787148">
                <a:moveTo>
                  <a:pt x="0" y="0"/>
                </a:moveTo>
                <a:lnTo>
                  <a:pt x="6045103" y="0"/>
                </a:lnTo>
                <a:lnTo>
                  <a:pt x="6045103" y="5787148"/>
                </a:lnTo>
                <a:lnTo>
                  <a:pt x="0" y="57871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420486" y="2275809"/>
            <a:ext cx="6482190" cy="5515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5"/>
              </a:lnSpc>
              <a:spcBef>
                <a:spcPct val="0"/>
              </a:spcBef>
            </a:pPr>
            <a:r>
              <a:rPr lang="en-US" sz="7854">
                <a:solidFill>
                  <a:srgbClr val="000000"/>
                </a:solidFill>
                <a:latin typeface="KG Primary Penmanship"/>
              </a:rPr>
              <a:t>Hapşırdıktan, öksürdükten veya</a:t>
            </a:r>
          </a:p>
          <a:p>
            <a:pPr algn="ctr">
              <a:lnSpc>
                <a:spcPts val="10995"/>
              </a:lnSpc>
              <a:spcBef>
                <a:spcPct val="0"/>
              </a:spcBef>
            </a:pPr>
            <a:r>
              <a:rPr lang="en-US" sz="7854">
                <a:solidFill>
                  <a:srgbClr val="000000"/>
                </a:solidFill>
                <a:latin typeface="KG Primary Penmanship"/>
              </a:rPr>
              <a:t>burnunuzu sildikten sonra,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1834" y="4186036"/>
            <a:ext cx="6066458" cy="5977403"/>
          </a:xfrm>
          <a:custGeom>
            <a:avLst/>
            <a:gdLst/>
            <a:ahLst/>
            <a:cxnLst/>
            <a:rect l="l" t="t" r="r" b="b"/>
            <a:pathLst>
              <a:path w="6066458" h="5977403">
                <a:moveTo>
                  <a:pt x="0" y="0"/>
                </a:moveTo>
                <a:lnTo>
                  <a:pt x="6066458" y="0"/>
                </a:lnTo>
                <a:lnTo>
                  <a:pt x="6066458" y="5977403"/>
                </a:lnTo>
                <a:lnTo>
                  <a:pt x="0" y="59774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58" b="-6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32338" y="0"/>
            <a:ext cx="6078828" cy="7247485"/>
          </a:xfrm>
          <a:custGeom>
            <a:avLst/>
            <a:gdLst/>
            <a:ahLst/>
            <a:cxnLst/>
            <a:rect l="l" t="t" r="r" b="b"/>
            <a:pathLst>
              <a:path w="6078828" h="7247485">
                <a:moveTo>
                  <a:pt x="0" y="0"/>
                </a:moveTo>
                <a:lnTo>
                  <a:pt x="6078828" y="0"/>
                </a:lnTo>
                <a:lnTo>
                  <a:pt x="6078828" y="7247485"/>
                </a:lnTo>
                <a:lnTo>
                  <a:pt x="0" y="72474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435664" y="1632421"/>
            <a:ext cx="8496673" cy="1343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5"/>
              </a:lnSpc>
              <a:spcBef>
                <a:spcPct val="0"/>
              </a:spcBef>
            </a:pPr>
            <a:r>
              <a:rPr lang="en-US" sz="7854">
                <a:solidFill>
                  <a:srgbClr val="000000"/>
                </a:solidFill>
                <a:latin typeface="KG Primary Penmanship"/>
              </a:rPr>
              <a:t>Oyun oynadıktan sonra,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343060" y="7914745"/>
            <a:ext cx="10668106" cy="1343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5"/>
              </a:lnSpc>
              <a:spcBef>
                <a:spcPct val="0"/>
              </a:spcBef>
            </a:pPr>
            <a:r>
              <a:rPr lang="en-US" sz="7854">
                <a:solidFill>
                  <a:srgbClr val="000000"/>
                </a:solidFill>
                <a:latin typeface="KG Primary Penmanship"/>
              </a:rPr>
              <a:t>Hayvanlara dokunduktan sonra,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1413" y="3237198"/>
            <a:ext cx="8561485" cy="5820933"/>
          </a:xfrm>
          <a:custGeom>
            <a:avLst/>
            <a:gdLst/>
            <a:ahLst/>
            <a:cxnLst/>
            <a:rect l="l" t="t" r="r" b="b"/>
            <a:pathLst>
              <a:path w="8561485" h="5820933">
                <a:moveTo>
                  <a:pt x="0" y="0"/>
                </a:moveTo>
                <a:lnTo>
                  <a:pt x="8561484" y="0"/>
                </a:lnTo>
                <a:lnTo>
                  <a:pt x="8561484" y="5820933"/>
                </a:lnTo>
                <a:lnTo>
                  <a:pt x="0" y="58209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87102" y="3237198"/>
            <a:ext cx="6857853" cy="5534882"/>
          </a:xfrm>
          <a:custGeom>
            <a:avLst/>
            <a:gdLst/>
            <a:ahLst/>
            <a:cxnLst/>
            <a:rect l="l" t="t" r="r" b="b"/>
            <a:pathLst>
              <a:path w="6857853" h="5534882">
                <a:moveTo>
                  <a:pt x="0" y="0"/>
                </a:moveTo>
                <a:lnTo>
                  <a:pt x="6857854" y="0"/>
                </a:lnTo>
                <a:lnTo>
                  <a:pt x="6857854" y="5534882"/>
                </a:lnTo>
                <a:lnTo>
                  <a:pt x="0" y="55348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512798"/>
            <a:ext cx="16095500" cy="1244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55"/>
              </a:lnSpc>
              <a:spcBef>
                <a:spcPct val="0"/>
              </a:spcBef>
            </a:pPr>
            <a:r>
              <a:rPr lang="en-US" sz="7254">
                <a:solidFill>
                  <a:srgbClr val="000000"/>
                </a:solidFill>
                <a:latin typeface="KG Primary Penmanship"/>
              </a:rPr>
              <a:t>Gıdalara dokunmadan önce ve  dokunduktan sonra,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89236" y="1556589"/>
            <a:ext cx="6589689" cy="5606344"/>
          </a:xfrm>
          <a:custGeom>
            <a:avLst/>
            <a:gdLst/>
            <a:ahLst/>
            <a:cxnLst/>
            <a:rect l="l" t="t" r="r" b="b"/>
            <a:pathLst>
              <a:path w="6589689" h="5606344">
                <a:moveTo>
                  <a:pt x="0" y="0"/>
                </a:moveTo>
                <a:lnTo>
                  <a:pt x="6589689" y="0"/>
                </a:lnTo>
                <a:lnTo>
                  <a:pt x="6589689" y="5606343"/>
                </a:lnTo>
                <a:lnTo>
                  <a:pt x="0" y="56063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73111" y="3003031"/>
            <a:ext cx="6675667" cy="5586821"/>
          </a:xfrm>
          <a:custGeom>
            <a:avLst/>
            <a:gdLst/>
            <a:ahLst/>
            <a:cxnLst/>
            <a:rect l="l" t="t" r="r" b="b"/>
            <a:pathLst>
              <a:path w="6675667" h="5586821">
                <a:moveTo>
                  <a:pt x="0" y="0"/>
                </a:moveTo>
                <a:lnTo>
                  <a:pt x="6675667" y="0"/>
                </a:lnTo>
                <a:lnTo>
                  <a:pt x="6675667" y="5586821"/>
                </a:lnTo>
                <a:lnTo>
                  <a:pt x="0" y="55868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90081" y="4680656"/>
            <a:ext cx="4608235" cy="5529882"/>
          </a:xfrm>
          <a:custGeom>
            <a:avLst/>
            <a:gdLst/>
            <a:ahLst/>
            <a:cxnLst/>
            <a:rect l="l" t="t" r="r" b="b"/>
            <a:pathLst>
              <a:path w="4608235" h="5529882">
                <a:moveTo>
                  <a:pt x="0" y="0"/>
                </a:moveTo>
                <a:lnTo>
                  <a:pt x="4608235" y="0"/>
                </a:lnTo>
                <a:lnTo>
                  <a:pt x="4608235" y="5529882"/>
                </a:lnTo>
                <a:lnTo>
                  <a:pt x="0" y="55298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494199" y="1082557"/>
            <a:ext cx="13504800" cy="1468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75"/>
              </a:lnSpc>
              <a:spcBef>
                <a:spcPct val="0"/>
              </a:spcBef>
            </a:pPr>
            <a:r>
              <a:rPr lang="en-US" sz="8553">
                <a:solidFill>
                  <a:srgbClr val="000000"/>
                </a:solidFill>
                <a:latin typeface="KG Primary Penmanship"/>
              </a:rPr>
              <a:t>Elinizde kir gördüğünüz zaman,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85871" y="2602378"/>
            <a:ext cx="11146494" cy="7424271"/>
          </a:xfrm>
          <a:custGeom>
            <a:avLst/>
            <a:gdLst/>
            <a:ahLst/>
            <a:cxnLst/>
            <a:rect l="l" t="t" r="r" b="b"/>
            <a:pathLst>
              <a:path w="11146494" h="7424271">
                <a:moveTo>
                  <a:pt x="0" y="0"/>
                </a:moveTo>
                <a:lnTo>
                  <a:pt x="11146494" y="0"/>
                </a:lnTo>
                <a:lnTo>
                  <a:pt x="11146494" y="7424271"/>
                </a:lnTo>
                <a:lnTo>
                  <a:pt x="0" y="74242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08719" y="681147"/>
            <a:ext cx="15950581" cy="1710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91"/>
              </a:lnSpc>
              <a:spcBef>
                <a:spcPct val="0"/>
              </a:spcBef>
            </a:pPr>
            <a:r>
              <a:rPr lang="en-US" sz="9922">
                <a:solidFill>
                  <a:srgbClr val="000000"/>
                </a:solidFill>
                <a:latin typeface="KG Primary Penmanship"/>
              </a:rPr>
              <a:t>ELLERİMİ NASIL YIKAMALIYIM?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675798"/>
            <a:ext cx="7953538" cy="5611202"/>
          </a:xfrm>
          <a:custGeom>
            <a:avLst/>
            <a:gdLst/>
            <a:ahLst/>
            <a:cxnLst/>
            <a:rect l="l" t="t" r="r" b="b"/>
            <a:pathLst>
              <a:path w="7953538" h="5611202">
                <a:moveTo>
                  <a:pt x="0" y="0"/>
                </a:moveTo>
                <a:lnTo>
                  <a:pt x="7953538" y="0"/>
                </a:lnTo>
                <a:lnTo>
                  <a:pt x="7953538" y="5611202"/>
                </a:lnTo>
                <a:lnTo>
                  <a:pt x="0" y="5611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09" b="-360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652572" y="700399"/>
            <a:ext cx="6040483" cy="4755507"/>
          </a:xfrm>
          <a:custGeom>
            <a:avLst/>
            <a:gdLst/>
            <a:ahLst/>
            <a:cxnLst/>
            <a:rect l="l" t="t" r="r" b="b"/>
            <a:pathLst>
              <a:path w="6040483" h="4755507">
                <a:moveTo>
                  <a:pt x="0" y="0"/>
                </a:moveTo>
                <a:lnTo>
                  <a:pt x="6040482" y="0"/>
                </a:lnTo>
                <a:lnTo>
                  <a:pt x="6040482" y="4755508"/>
                </a:lnTo>
                <a:lnTo>
                  <a:pt x="0" y="4755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557524"/>
            <a:ext cx="9543445" cy="3604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78"/>
              </a:lnSpc>
              <a:spcBef>
                <a:spcPct val="0"/>
              </a:spcBef>
            </a:pPr>
            <a:r>
              <a:rPr lang="en-US" sz="6842">
                <a:solidFill>
                  <a:srgbClr val="000000"/>
                </a:solidFill>
                <a:latin typeface="KG Primary Penmanship"/>
              </a:rPr>
              <a:t>Eller mutlaka akan su ve sabun  ile birlikte bol bol köpürtülerek  yıkanmalıdır.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120541" y="6051678"/>
            <a:ext cx="9138759" cy="2314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22"/>
              </a:lnSpc>
              <a:spcBef>
                <a:spcPct val="0"/>
              </a:spcBef>
            </a:pPr>
            <a:r>
              <a:rPr lang="en-US" sz="6587">
                <a:solidFill>
                  <a:srgbClr val="000000"/>
                </a:solidFill>
                <a:latin typeface="KG Primary Penmanship"/>
              </a:rPr>
              <a:t>El yıkama işlemi en</a:t>
            </a:r>
          </a:p>
          <a:p>
            <a:pPr algn="ctr">
              <a:lnSpc>
                <a:spcPts val="9222"/>
              </a:lnSpc>
              <a:spcBef>
                <a:spcPct val="0"/>
              </a:spcBef>
            </a:pPr>
            <a:r>
              <a:rPr lang="en-US" sz="6587">
                <a:solidFill>
                  <a:srgbClr val="000000"/>
                </a:solidFill>
                <a:latin typeface="KG Primary Penmanship"/>
              </a:rPr>
              <a:t>az 20 saniye sürmelidir.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6293" y="3696080"/>
            <a:ext cx="7154035" cy="6063538"/>
          </a:xfrm>
          <a:custGeom>
            <a:avLst/>
            <a:gdLst/>
            <a:ahLst/>
            <a:cxnLst/>
            <a:rect l="l" t="t" r="r" b="b"/>
            <a:pathLst>
              <a:path w="7154035" h="6063538">
                <a:moveTo>
                  <a:pt x="0" y="0"/>
                </a:moveTo>
                <a:lnTo>
                  <a:pt x="7154035" y="0"/>
                </a:lnTo>
                <a:lnTo>
                  <a:pt x="7154035" y="6063538"/>
                </a:lnTo>
                <a:lnTo>
                  <a:pt x="0" y="6063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233912" y="551668"/>
            <a:ext cx="9272833" cy="3144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35"/>
              </a:lnSpc>
              <a:spcBef>
                <a:spcPct val="0"/>
              </a:spcBef>
            </a:pPr>
            <a:r>
              <a:rPr lang="en-US" sz="5954">
                <a:solidFill>
                  <a:srgbClr val="000000"/>
                </a:solidFill>
                <a:latin typeface="KG Primary Penmanship"/>
              </a:rPr>
              <a:t>Eller kağıt havlu veya peçete kullanılarak iyice</a:t>
            </a:r>
          </a:p>
          <a:p>
            <a:pPr algn="ctr">
              <a:lnSpc>
                <a:spcPts val="8335"/>
              </a:lnSpc>
              <a:spcBef>
                <a:spcPct val="0"/>
              </a:spcBef>
            </a:pPr>
            <a:r>
              <a:rPr lang="en-US" sz="5954">
                <a:solidFill>
                  <a:srgbClr val="000000"/>
                </a:solidFill>
                <a:latin typeface="KG Primary Penmanship"/>
              </a:rPr>
              <a:t>kurutulmalıdır.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441645" y="4565093"/>
            <a:ext cx="9667837" cy="4201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35"/>
              </a:lnSpc>
              <a:spcBef>
                <a:spcPct val="0"/>
              </a:spcBef>
            </a:pPr>
            <a:r>
              <a:rPr lang="en-US" sz="5954">
                <a:solidFill>
                  <a:srgbClr val="000000"/>
                </a:solidFill>
                <a:latin typeface="KG Primary Penmanship"/>
              </a:rPr>
              <a:t>Islak ellerimizi üzerimizle asla  kurutmamalıyız. Çünkü giysilerde  bulunabilecek mikroplar temiz</a:t>
            </a:r>
          </a:p>
          <a:p>
            <a:pPr algn="ctr">
              <a:lnSpc>
                <a:spcPts val="8335"/>
              </a:lnSpc>
              <a:spcBef>
                <a:spcPct val="0"/>
              </a:spcBef>
            </a:pPr>
            <a:r>
              <a:rPr lang="en-US" sz="5954">
                <a:solidFill>
                  <a:srgbClr val="000000"/>
                </a:solidFill>
                <a:latin typeface="KG Primary Penmanship"/>
              </a:rPr>
              <a:t>ellerimize bulaşabilir.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42078"/>
            <a:ext cx="13581478" cy="10202845"/>
          </a:xfrm>
          <a:custGeom>
            <a:avLst/>
            <a:gdLst/>
            <a:ahLst/>
            <a:cxnLst/>
            <a:rect l="l" t="t" r="r" b="b"/>
            <a:pathLst>
              <a:path w="13581478" h="10202845">
                <a:moveTo>
                  <a:pt x="0" y="0"/>
                </a:moveTo>
                <a:lnTo>
                  <a:pt x="13581478" y="0"/>
                </a:lnTo>
                <a:lnTo>
                  <a:pt x="13581478" y="10202844"/>
                </a:lnTo>
                <a:lnTo>
                  <a:pt x="0" y="10202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6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44447" y="5991298"/>
            <a:ext cx="6443553" cy="4295702"/>
          </a:xfrm>
          <a:custGeom>
            <a:avLst/>
            <a:gdLst/>
            <a:ahLst/>
            <a:cxnLst/>
            <a:rect l="l" t="t" r="r" b="b"/>
            <a:pathLst>
              <a:path w="6443553" h="4295702">
                <a:moveTo>
                  <a:pt x="0" y="0"/>
                </a:moveTo>
                <a:lnTo>
                  <a:pt x="6443553" y="0"/>
                </a:lnTo>
                <a:lnTo>
                  <a:pt x="6443553" y="4295702"/>
                </a:lnTo>
                <a:lnTo>
                  <a:pt x="0" y="42957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77251" y="5991298"/>
            <a:ext cx="5858000" cy="4276965"/>
          </a:xfrm>
          <a:custGeom>
            <a:avLst/>
            <a:gdLst/>
            <a:ahLst/>
            <a:cxnLst/>
            <a:rect l="l" t="t" r="r" b="b"/>
            <a:pathLst>
              <a:path w="5858000" h="4276965">
                <a:moveTo>
                  <a:pt x="0" y="0"/>
                </a:moveTo>
                <a:lnTo>
                  <a:pt x="5857999" y="0"/>
                </a:lnTo>
                <a:lnTo>
                  <a:pt x="5857999" y="4276965"/>
                </a:lnTo>
                <a:lnTo>
                  <a:pt x="0" y="42769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62" b="-136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5768054" cy="10287000"/>
          </a:xfrm>
          <a:custGeom>
            <a:avLst/>
            <a:gdLst/>
            <a:ahLst/>
            <a:cxnLst/>
            <a:rect l="l" t="t" r="r" b="b"/>
            <a:pathLst>
              <a:path w="5768054" h="10287000">
                <a:moveTo>
                  <a:pt x="0" y="0"/>
                </a:moveTo>
                <a:lnTo>
                  <a:pt x="5768054" y="0"/>
                </a:lnTo>
                <a:lnTo>
                  <a:pt x="576805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67" r="-1067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910386" y="2176286"/>
            <a:ext cx="12920127" cy="1787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44"/>
              </a:lnSpc>
              <a:spcBef>
                <a:spcPct val="0"/>
              </a:spcBef>
            </a:pPr>
            <a:r>
              <a:rPr lang="en-US" sz="10388">
                <a:solidFill>
                  <a:srgbClr val="000000"/>
                </a:solidFill>
                <a:latin typeface="KG Primary Penmanship"/>
              </a:rPr>
              <a:t>AĞIZ VE DİŞ BAKIMI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69731" y="5228226"/>
            <a:ext cx="7225735" cy="4817157"/>
          </a:xfrm>
          <a:custGeom>
            <a:avLst/>
            <a:gdLst/>
            <a:ahLst/>
            <a:cxnLst/>
            <a:rect l="l" t="t" r="r" b="b"/>
            <a:pathLst>
              <a:path w="7225735" h="4817157">
                <a:moveTo>
                  <a:pt x="0" y="0"/>
                </a:moveTo>
                <a:lnTo>
                  <a:pt x="7225735" y="0"/>
                </a:lnTo>
                <a:lnTo>
                  <a:pt x="7225735" y="4817156"/>
                </a:lnTo>
                <a:lnTo>
                  <a:pt x="0" y="48171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174" y="650699"/>
            <a:ext cx="11018945" cy="2689784"/>
          </a:xfrm>
          <a:custGeom>
            <a:avLst/>
            <a:gdLst/>
            <a:ahLst/>
            <a:cxnLst/>
            <a:rect l="l" t="t" r="r" b="b"/>
            <a:pathLst>
              <a:path w="11018945" h="2689784">
                <a:moveTo>
                  <a:pt x="0" y="0"/>
                </a:moveTo>
                <a:lnTo>
                  <a:pt x="11018945" y="0"/>
                </a:lnTo>
                <a:lnTo>
                  <a:pt x="11018945" y="2689785"/>
                </a:lnTo>
                <a:lnTo>
                  <a:pt x="0" y="26897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31976">
            <a:off x="2464160" y="3025670"/>
            <a:ext cx="1637582" cy="1950015"/>
          </a:xfrm>
          <a:custGeom>
            <a:avLst/>
            <a:gdLst/>
            <a:ahLst/>
            <a:cxnLst/>
            <a:rect l="l" t="t" r="r" b="b"/>
            <a:pathLst>
              <a:path w="1637582" h="1950015">
                <a:moveTo>
                  <a:pt x="0" y="0"/>
                </a:moveTo>
                <a:lnTo>
                  <a:pt x="1637582" y="0"/>
                </a:lnTo>
                <a:lnTo>
                  <a:pt x="1637582" y="1950015"/>
                </a:lnTo>
                <a:lnTo>
                  <a:pt x="0" y="19500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6052719" y="3025670"/>
            <a:ext cx="1637582" cy="1950015"/>
          </a:xfrm>
          <a:custGeom>
            <a:avLst/>
            <a:gdLst/>
            <a:ahLst/>
            <a:cxnLst/>
            <a:rect l="l" t="t" r="r" b="b"/>
            <a:pathLst>
              <a:path w="1637582" h="1950015">
                <a:moveTo>
                  <a:pt x="0" y="0"/>
                </a:moveTo>
                <a:lnTo>
                  <a:pt x="1637581" y="0"/>
                </a:lnTo>
                <a:lnTo>
                  <a:pt x="1637581" y="1950015"/>
                </a:lnTo>
                <a:lnTo>
                  <a:pt x="0" y="19500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00438" y="5228226"/>
            <a:ext cx="5014616" cy="3610523"/>
          </a:xfrm>
          <a:custGeom>
            <a:avLst/>
            <a:gdLst/>
            <a:ahLst/>
            <a:cxnLst/>
            <a:rect l="l" t="t" r="r" b="b"/>
            <a:pathLst>
              <a:path w="5014616" h="3610523">
                <a:moveTo>
                  <a:pt x="0" y="0"/>
                </a:moveTo>
                <a:lnTo>
                  <a:pt x="5014616" y="0"/>
                </a:lnTo>
                <a:lnTo>
                  <a:pt x="5014616" y="3610523"/>
                </a:lnTo>
                <a:lnTo>
                  <a:pt x="0" y="36105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874684" y="5228226"/>
            <a:ext cx="4433072" cy="3567806"/>
          </a:xfrm>
          <a:custGeom>
            <a:avLst/>
            <a:gdLst/>
            <a:ahLst/>
            <a:cxnLst/>
            <a:rect l="l" t="t" r="r" b="b"/>
            <a:pathLst>
              <a:path w="4433072" h="3567806">
                <a:moveTo>
                  <a:pt x="0" y="0"/>
                </a:moveTo>
                <a:lnTo>
                  <a:pt x="4433072" y="0"/>
                </a:lnTo>
                <a:lnTo>
                  <a:pt x="4433072" y="3567806"/>
                </a:lnTo>
                <a:lnTo>
                  <a:pt x="0" y="35678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494" b="-2494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1008771" y="21516"/>
            <a:ext cx="6947656" cy="4615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75"/>
              </a:lnSpc>
              <a:spcBef>
                <a:spcPct val="0"/>
              </a:spcBef>
            </a:pPr>
            <a:r>
              <a:rPr lang="en-US" sz="6554">
                <a:solidFill>
                  <a:srgbClr val="000000"/>
                </a:solidFill>
                <a:latin typeface="KG Primary Penmanship"/>
              </a:rPr>
              <a:t>Diş ve diş etlerinin temizlenmesi, ağzın  bol su ile çalkalanması ve ağız bakımı  ile sağlanır.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17386" y="877375"/>
            <a:ext cx="9026614" cy="8525135"/>
          </a:xfrm>
          <a:custGeom>
            <a:avLst/>
            <a:gdLst/>
            <a:ahLst/>
            <a:cxnLst/>
            <a:rect l="l" t="t" r="r" b="b"/>
            <a:pathLst>
              <a:path w="9026614" h="8525135">
                <a:moveTo>
                  <a:pt x="9026614" y="0"/>
                </a:moveTo>
                <a:lnTo>
                  <a:pt x="0" y="0"/>
                </a:lnTo>
                <a:lnTo>
                  <a:pt x="0" y="8525135"/>
                </a:lnTo>
                <a:lnTo>
                  <a:pt x="9026614" y="8525135"/>
                </a:lnTo>
                <a:lnTo>
                  <a:pt x="902661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281165" y="5143500"/>
            <a:ext cx="8978135" cy="4259010"/>
          </a:xfrm>
          <a:custGeom>
            <a:avLst/>
            <a:gdLst/>
            <a:ahLst/>
            <a:cxnLst/>
            <a:rect l="l" t="t" r="r" b="b"/>
            <a:pathLst>
              <a:path w="8978135" h="4259010">
                <a:moveTo>
                  <a:pt x="0" y="0"/>
                </a:moveTo>
                <a:lnTo>
                  <a:pt x="8978135" y="0"/>
                </a:lnTo>
                <a:lnTo>
                  <a:pt x="8978135" y="4259010"/>
                </a:lnTo>
                <a:lnTo>
                  <a:pt x="0" y="42590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96406" y="2448928"/>
            <a:ext cx="7543999" cy="4563236"/>
            <a:chOff x="0" y="0"/>
            <a:chExt cx="10058666" cy="6084315"/>
          </a:xfrm>
        </p:grpSpPr>
        <p:sp>
          <p:nvSpPr>
            <p:cNvPr id="5" name="TextBox 5"/>
            <p:cNvSpPr txBox="1"/>
            <p:nvPr/>
          </p:nvSpPr>
          <p:spPr>
            <a:xfrm>
              <a:off x="0" y="197486"/>
              <a:ext cx="10058666" cy="1341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37"/>
                </a:lnSpc>
              </a:pPr>
              <a:r>
                <a:rPr lang="en-US" sz="7597">
                  <a:solidFill>
                    <a:srgbClr val="000000"/>
                  </a:solidFill>
                  <a:latin typeface="KG Primary Penmanship"/>
                </a:rPr>
                <a:t>MİKROPLAR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807268" y="1967216"/>
              <a:ext cx="8444131" cy="41297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8"/>
                </a:lnSpc>
              </a:pPr>
              <a:r>
                <a:rPr lang="en-US" sz="4798">
                  <a:solidFill>
                    <a:srgbClr val="000000"/>
                  </a:solidFill>
                  <a:latin typeface="KG Primary Penmanship"/>
                </a:rPr>
                <a:t>Göremediğimiz kadar küçüklerdir ve sağlığımızı  etkileyerek birçok hastalığa sebep olurlar.</a:t>
              </a:r>
            </a:p>
            <a:p>
              <a:pPr algn="ctr">
                <a:lnSpc>
                  <a:spcPts val="4798"/>
                </a:lnSpc>
              </a:pPr>
              <a:endParaRPr lang="en-US" sz="4798">
                <a:solidFill>
                  <a:srgbClr val="000000"/>
                </a:solidFill>
                <a:latin typeface="KG Primary Penmanship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6296" y="5833399"/>
            <a:ext cx="6531948" cy="4453601"/>
          </a:xfrm>
          <a:custGeom>
            <a:avLst/>
            <a:gdLst/>
            <a:ahLst/>
            <a:cxnLst/>
            <a:rect l="l" t="t" r="r" b="b"/>
            <a:pathLst>
              <a:path w="6531948" h="4453601">
                <a:moveTo>
                  <a:pt x="0" y="0"/>
                </a:moveTo>
                <a:lnTo>
                  <a:pt x="6531948" y="0"/>
                </a:lnTo>
                <a:lnTo>
                  <a:pt x="6531948" y="4453601"/>
                </a:lnTo>
                <a:lnTo>
                  <a:pt x="0" y="44536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79005" y="5833399"/>
            <a:ext cx="5691421" cy="4453601"/>
          </a:xfrm>
          <a:custGeom>
            <a:avLst/>
            <a:gdLst/>
            <a:ahLst/>
            <a:cxnLst/>
            <a:rect l="l" t="t" r="r" b="b"/>
            <a:pathLst>
              <a:path w="5691421" h="4453601">
                <a:moveTo>
                  <a:pt x="0" y="0"/>
                </a:moveTo>
                <a:lnTo>
                  <a:pt x="5691421" y="0"/>
                </a:lnTo>
                <a:lnTo>
                  <a:pt x="5691421" y="4453601"/>
                </a:lnTo>
                <a:lnTo>
                  <a:pt x="0" y="44536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470426" y="5833399"/>
            <a:ext cx="4465870" cy="4453601"/>
          </a:xfrm>
          <a:custGeom>
            <a:avLst/>
            <a:gdLst/>
            <a:ahLst/>
            <a:cxnLst/>
            <a:rect l="l" t="t" r="r" b="b"/>
            <a:pathLst>
              <a:path w="4465870" h="4453601">
                <a:moveTo>
                  <a:pt x="0" y="0"/>
                </a:moveTo>
                <a:lnTo>
                  <a:pt x="4465870" y="0"/>
                </a:lnTo>
                <a:lnTo>
                  <a:pt x="4465870" y="4453601"/>
                </a:lnTo>
                <a:lnTo>
                  <a:pt x="0" y="44536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92726" y="400712"/>
            <a:ext cx="17325696" cy="980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5"/>
              </a:lnSpc>
              <a:spcBef>
                <a:spcPct val="0"/>
              </a:spcBef>
            </a:pPr>
            <a:r>
              <a:rPr lang="en-US" sz="5654">
                <a:solidFill>
                  <a:srgbClr val="BADBCD"/>
                </a:solidFill>
                <a:latin typeface="KG Primary Penmanship"/>
              </a:rPr>
              <a:t>AĞIZ BAKIMINA DİKKAT ETMEDİĞİMİZDE NELER YAŞARIZ 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61959" y="1498363"/>
            <a:ext cx="9093422" cy="4201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35"/>
              </a:lnSpc>
              <a:spcBef>
                <a:spcPct val="0"/>
              </a:spcBef>
            </a:pPr>
            <a:r>
              <a:rPr lang="en-US" sz="5954">
                <a:solidFill>
                  <a:srgbClr val="000000"/>
                </a:solidFill>
                <a:latin typeface="KG Primary Penmanship"/>
              </a:rPr>
              <a:t>֍ Ağız kokusu,</a:t>
            </a:r>
          </a:p>
          <a:p>
            <a:pPr>
              <a:lnSpc>
                <a:spcPts val="8335"/>
              </a:lnSpc>
              <a:spcBef>
                <a:spcPct val="0"/>
              </a:spcBef>
            </a:pPr>
            <a:r>
              <a:rPr lang="en-US" sz="5954">
                <a:solidFill>
                  <a:srgbClr val="000000"/>
                </a:solidFill>
                <a:latin typeface="KG Primary Penmanship"/>
              </a:rPr>
              <a:t>֍ Diş eti rahatsızlıkları,</a:t>
            </a:r>
          </a:p>
          <a:p>
            <a:pPr>
              <a:lnSpc>
                <a:spcPts val="8335"/>
              </a:lnSpc>
              <a:spcBef>
                <a:spcPct val="0"/>
              </a:spcBef>
            </a:pPr>
            <a:r>
              <a:rPr lang="en-US" sz="5954">
                <a:solidFill>
                  <a:srgbClr val="000000"/>
                </a:solidFill>
                <a:latin typeface="KG Primary Penmanship"/>
              </a:rPr>
              <a:t>֍ Çiğneme güçlüğü,</a:t>
            </a:r>
          </a:p>
          <a:p>
            <a:pPr>
              <a:lnSpc>
                <a:spcPts val="8335"/>
              </a:lnSpc>
              <a:spcBef>
                <a:spcPct val="0"/>
              </a:spcBef>
            </a:pPr>
            <a:r>
              <a:rPr lang="en-US" sz="5954">
                <a:solidFill>
                  <a:srgbClr val="000000"/>
                </a:solidFill>
                <a:latin typeface="KG Primary Penmanship"/>
              </a:rPr>
              <a:t>֍ Diş çürüğü problemleri yaşarız.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155812"/>
            <a:ext cx="7779975" cy="6063518"/>
          </a:xfrm>
          <a:custGeom>
            <a:avLst/>
            <a:gdLst/>
            <a:ahLst/>
            <a:cxnLst/>
            <a:rect l="l" t="t" r="r" b="b"/>
            <a:pathLst>
              <a:path w="7779975" h="6063518">
                <a:moveTo>
                  <a:pt x="0" y="0"/>
                </a:moveTo>
                <a:lnTo>
                  <a:pt x="7779975" y="0"/>
                </a:lnTo>
                <a:lnTo>
                  <a:pt x="7779975" y="6063518"/>
                </a:lnTo>
                <a:lnTo>
                  <a:pt x="0" y="60635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672597" y="582943"/>
            <a:ext cx="14898177" cy="2362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55"/>
              </a:lnSpc>
              <a:spcBef>
                <a:spcPct val="0"/>
              </a:spcBef>
            </a:pPr>
            <a:r>
              <a:rPr lang="en-US" sz="6754" spc="135">
                <a:solidFill>
                  <a:srgbClr val="BADBCD"/>
                </a:solidFill>
                <a:latin typeface="KG Primary Penmanship"/>
              </a:rPr>
              <a:t>PEKİ</a:t>
            </a:r>
          </a:p>
          <a:p>
            <a:pPr algn="ctr">
              <a:lnSpc>
                <a:spcPts val="9455"/>
              </a:lnSpc>
              <a:spcBef>
                <a:spcPct val="0"/>
              </a:spcBef>
            </a:pPr>
            <a:r>
              <a:rPr lang="en-US" sz="6754" spc="135">
                <a:solidFill>
                  <a:srgbClr val="BADBCD"/>
                </a:solidFill>
                <a:latin typeface="KG Primary Penmanship"/>
              </a:rPr>
              <a:t>Diş çürüklerinden korunmak için ne yapmalıyız?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171616" y="4350585"/>
            <a:ext cx="9781662" cy="4320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15"/>
              </a:lnSpc>
              <a:spcBef>
                <a:spcPct val="0"/>
              </a:spcBef>
            </a:pPr>
            <a:r>
              <a:rPr lang="en-US" sz="6154" spc="123">
                <a:solidFill>
                  <a:srgbClr val="BADBCD"/>
                </a:solidFill>
                <a:latin typeface="KG Primary Penmanship"/>
              </a:rPr>
              <a:t>Dişlerimizi;</a:t>
            </a:r>
          </a:p>
          <a:p>
            <a:pPr>
              <a:lnSpc>
                <a:spcPts val="8615"/>
              </a:lnSpc>
              <a:spcBef>
                <a:spcPct val="0"/>
              </a:spcBef>
            </a:pPr>
            <a:r>
              <a:rPr lang="en-US" sz="6154" spc="123">
                <a:solidFill>
                  <a:srgbClr val="000000"/>
                </a:solidFill>
                <a:latin typeface="KG Primary Penmanship"/>
              </a:rPr>
              <a:t>֍ Sabah kahvaltıdan  sonra ve</a:t>
            </a:r>
          </a:p>
          <a:p>
            <a:pPr>
              <a:lnSpc>
                <a:spcPts val="8615"/>
              </a:lnSpc>
              <a:spcBef>
                <a:spcPct val="0"/>
              </a:spcBef>
            </a:pPr>
            <a:r>
              <a:rPr lang="en-US" sz="6154" spc="123">
                <a:solidFill>
                  <a:srgbClr val="000000"/>
                </a:solidFill>
                <a:latin typeface="KG Primary Penmanship"/>
              </a:rPr>
              <a:t>֍ Gece yatmadan önce dişlerimizi fırçalamalıyız.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84114" y="3567514"/>
            <a:ext cx="7837351" cy="5893688"/>
          </a:xfrm>
          <a:custGeom>
            <a:avLst/>
            <a:gdLst/>
            <a:ahLst/>
            <a:cxnLst/>
            <a:rect l="l" t="t" r="r" b="b"/>
            <a:pathLst>
              <a:path w="7837351" h="5893688">
                <a:moveTo>
                  <a:pt x="0" y="0"/>
                </a:moveTo>
                <a:lnTo>
                  <a:pt x="7837351" y="0"/>
                </a:lnTo>
                <a:lnTo>
                  <a:pt x="7837351" y="5893687"/>
                </a:lnTo>
                <a:lnTo>
                  <a:pt x="0" y="58936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90925" y="273740"/>
            <a:ext cx="17194576" cy="3144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35"/>
              </a:lnSpc>
              <a:spcBef>
                <a:spcPct val="0"/>
              </a:spcBef>
            </a:pPr>
            <a:r>
              <a:rPr lang="en-US" sz="5954">
                <a:solidFill>
                  <a:srgbClr val="BADBCD"/>
                </a:solidFill>
                <a:latin typeface="KG Primary Penmanship"/>
              </a:rPr>
              <a:t>DİŞLER NASIL FIRÇALANIR?</a:t>
            </a:r>
          </a:p>
          <a:p>
            <a:pPr>
              <a:lnSpc>
                <a:spcPts val="8335"/>
              </a:lnSpc>
              <a:spcBef>
                <a:spcPct val="0"/>
              </a:spcBef>
            </a:pPr>
            <a:r>
              <a:rPr lang="en-US" sz="5954">
                <a:solidFill>
                  <a:srgbClr val="000000"/>
                </a:solidFill>
                <a:latin typeface="KG Primary Penmanship"/>
              </a:rPr>
              <a:t>Diş fırçasının üzerine leblebi büyüklüğü  kadar diş macunu koyup, fırça üzerine  yayılmalıdır.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0" y="3294327"/>
            <a:ext cx="8465060" cy="6316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35"/>
              </a:lnSpc>
              <a:spcBef>
                <a:spcPct val="0"/>
              </a:spcBef>
            </a:pPr>
            <a:r>
              <a:rPr lang="en-US" sz="5954">
                <a:solidFill>
                  <a:srgbClr val="000000"/>
                </a:solidFill>
                <a:latin typeface="KG Primary Penmanship"/>
              </a:rPr>
              <a:t>Dişlerin ön ve arka yüzleri  dairesel hareketlerle  temizlenmelidir.</a:t>
            </a:r>
          </a:p>
          <a:p>
            <a:pPr algn="ctr">
              <a:lnSpc>
                <a:spcPts val="8335"/>
              </a:lnSpc>
              <a:spcBef>
                <a:spcPct val="0"/>
              </a:spcBef>
            </a:pPr>
            <a:r>
              <a:rPr lang="en-US" sz="5954">
                <a:solidFill>
                  <a:srgbClr val="000000"/>
                </a:solidFill>
                <a:latin typeface="KG Primary Penmanship"/>
              </a:rPr>
              <a:t>Alt ve üst dişlerin iç yüzeyleri  süpürme hareketiyle fırçalanmalıdır.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40668" y="1028700"/>
            <a:ext cx="9744328" cy="7295219"/>
          </a:xfrm>
          <a:custGeom>
            <a:avLst/>
            <a:gdLst/>
            <a:ahLst/>
            <a:cxnLst/>
            <a:rect l="l" t="t" r="r" b="b"/>
            <a:pathLst>
              <a:path w="9744328" h="7295219">
                <a:moveTo>
                  <a:pt x="0" y="0"/>
                </a:moveTo>
                <a:lnTo>
                  <a:pt x="9744328" y="0"/>
                </a:lnTo>
                <a:lnTo>
                  <a:pt x="9744328" y="7295219"/>
                </a:lnTo>
                <a:lnTo>
                  <a:pt x="0" y="72952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16990" y="648204"/>
            <a:ext cx="8123679" cy="8847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09"/>
              </a:lnSpc>
              <a:spcBef>
                <a:spcPct val="0"/>
              </a:spcBef>
            </a:pPr>
            <a:r>
              <a:rPr lang="en-US" sz="7149">
                <a:solidFill>
                  <a:srgbClr val="000000"/>
                </a:solidFill>
                <a:latin typeface="KG Primary Penmanship"/>
              </a:rPr>
              <a:t>Dişlerin çiğneyici  yüzeyleri; fırçanın  düz olarak, ileri-geri  hareketiyle  temizlenmelidir. </a:t>
            </a:r>
          </a:p>
          <a:p>
            <a:pPr algn="ctr">
              <a:lnSpc>
                <a:spcPts val="10009"/>
              </a:lnSpc>
              <a:spcBef>
                <a:spcPct val="0"/>
              </a:spcBef>
            </a:pPr>
            <a:r>
              <a:rPr lang="en-US" sz="7149">
                <a:solidFill>
                  <a:srgbClr val="000000"/>
                </a:solidFill>
                <a:latin typeface="KG Primary Penmanship"/>
              </a:rPr>
              <a:t>Son olarak dilin üzeri fırçalanmalıdır.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99647" y="4602906"/>
            <a:ext cx="10688706" cy="5499512"/>
          </a:xfrm>
          <a:custGeom>
            <a:avLst/>
            <a:gdLst/>
            <a:ahLst/>
            <a:cxnLst/>
            <a:rect l="l" t="t" r="r" b="b"/>
            <a:pathLst>
              <a:path w="10688706" h="5499512">
                <a:moveTo>
                  <a:pt x="0" y="0"/>
                </a:moveTo>
                <a:lnTo>
                  <a:pt x="10688706" y="0"/>
                </a:lnTo>
                <a:lnTo>
                  <a:pt x="10688706" y="5499512"/>
                </a:lnTo>
                <a:lnTo>
                  <a:pt x="0" y="5499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733523" y="570153"/>
            <a:ext cx="12820955" cy="4201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35"/>
              </a:lnSpc>
              <a:spcBef>
                <a:spcPct val="0"/>
              </a:spcBef>
            </a:pPr>
            <a:r>
              <a:rPr lang="en-US" sz="5954">
                <a:solidFill>
                  <a:srgbClr val="000000"/>
                </a:solidFill>
                <a:latin typeface="KG Primary Penmanship"/>
              </a:rPr>
              <a:t>Diş çürükleri ve dişeti hastalıklarının  önlenmesinde</a:t>
            </a:r>
          </a:p>
          <a:p>
            <a:pPr algn="ctr">
              <a:lnSpc>
                <a:spcPts val="8335"/>
              </a:lnSpc>
              <a:spcBef>
                <a:spcPct val="0"/>
              </a:spcBef>
            </a:pPr>
            <a:r>
              <a:rPr lang="en-US" sz="5954">
                <a:solidFill>
                  <a:srgbClr val="000000"/>
                </a:solidFill>
                <a:latin typeface="KG Primary Penmanship"/>
              </a:rPr>
              <a:t>düzenli diş hekimi kontrolü önemlidir. </a:t>
            </a:r>
          </a:p>
          <a:p>
            <a:pPr algn="ctr">
              <a:lnSpc>
                <a:spcPts val="8335"/>
              </a:lnSpc>
              <a:spcBef>
                <a:spcPct val="0"/>
              </a:spcBef>
            </a:pPr>
            <a:r>
              <a:rPr lang="en-US" sz="5954">
                <a:solidFill>
                  <a:srgbClr val="000000"/>
                </a:solidFill>
                <a:latin typeface="KG Primary Penmanship"/>
              </a:rPr>
              <a:t>Yılda 2 defa diş hekimine giderek, </a:t>
            </a:r>
          </a:p>
          <a:p>
            <a:pPr algn="ctr">
              <a:lnSpc>
                <a:spcPts val="8335"/>
              </a:lnSpc>
              <a:spcBef>
                <a:spcPct val="0"/>
              </a:spcBef>
            </a:pPr>
            <a:r>
              <a:rPr lang="en-US" sz="5954">
                <a:solidFill>
                  <a:srgbClr val="000000"/>
                </a:solidFill>
                <a:latin typeface="KG Primary Penmanship"/>
              </a:rPr>
              <a:t>muayene olmalıyız.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22356" y="4663493"/>
            <a:ext cx="8817937" cy="4155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4"/>
              </a:lnSpc>
              <a:spcBef>
                <a:spcPct val="0"/>
              </a:spcBef>
            </a:pPr>
            <a:r>
              <a:rPr lang="en-US" sz="5896">
                <a:solidFill>
                  <a:srgbClr val="BADBCD"/>
                </a:solidFill>
                <a:latin typeface="KG Primary Penmanship"/>
              </a:rPr>
              <a:t>UNUTMAYALIM !!!</a:t>
            </a:r>
          </a:p>
          <a:p>
            <a:pPr algn="ctr">
              <a:lnSpc>
                <a:spcPts val="8254"/>
              </a:lnSpc>
              <a:spcBef>
                <a:spcPct val="0"/>
              </a:spcBef>
            </a:pPr>
            <a:r>
              <a:rPr lang="en-US" sz="5896">
                <a:solidFill>
                  <a:srgbClr val="000000"/>
                </a:solidFill>
                <a:latin typeface="KG Primary Penmanship"/>
              </a:rPr>
              <a:t>Diş fırçası;</a:t>
            </a:r>
          </a:p>
          <a:p>
            <a:pPr algn="ctr">
              <a:lnSpc>
                <a:spcPts val="8254"/>
              </a:lnSpc>
              <a:spcBef>
                <a:spcPct val="0"/>
              </a:spcBef>
            </a:pPr>
            <a:r>
              <a:rPr lang="en-US" sz="5896">
                <a:solidFill>
                  <a:srgbClr val="000000"/>
                </a:solidFill>
                <a:latin typeface="KG Primary Penmanship"/>
              </a:rPr>
              <a:t>başkasıyla paylaşılmaz, en geç altı ayda bir değiştirilmelidir.</a:t>
            </a:r>
          </a:p>
        </p:txBody>
      </p:sp>
      <p:sp>
        <p:nvSpPr>
          <p:cNvPr id="3" name="Freeform 3"/>
          <p:cNvSpPr/>
          <p:nvPr/>
        </p:nvSpPr>
        <p:spPr>
          <a:xfrm>
            <a:off x="143801" y="0"/>
            <a:ext cx="12262649" cy="9258300"/>
          </a:xfrm>
          <a:custGeom>
            <a:avLst/>
            <a:gdLst/>
            <a:ahLst/>
            <a:cxnLst/>
            <a:rect l="l" t="t" r="r" b="b"/>
            <a:pathLst>
              <a:path w="12262649" h="9258300">
                <a:moveTo>
                  <a:pt x="0" y="0"/>
                </a:moveTo>
                <a:lnTo>
                  <a:pt x="12262649" y="0"/>
                </a:lnTo>
                <a:lnTo>
                  <a:pt x="12262649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897375" y="3661843"/>
            <a:ext cx="4933769" cy="5422701"/>
          </a:xfrm>
          <a:custGeom>
            <a:avLst/>
            <a:gdLst/>
            <a:ahLst/>
            <a:cxnLst/>
            <a:rect l="l" t="t" r="r" b="b"/>
            <a:pathLst>
              <a:path w="4933769" h="5422701">
                <a:moveTo>
                  <a:pt x="0" y="0"/>
                </a:moveTo>
                <a:lnTo>
                  <a:pt x="4933768" y="0"/>
                </a:lnTo>
                <a:lnTo>
                  <a:pt x="4933768" y="5422700"/>
                </a:lnTo>
                <a:lnTo>
                  <a:pt x="0" y="542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4258" y="914400"/>
            <a:ext cx="12751716" cy="7896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67"/>
              </a:lnSpc>
              <a:spcBef>
                <a:spcPct val="0"/>
              </a:spcBef>
            </a:pPr>
            <a:r>
              <a:rPr lang="en-US" sz="5619" spc="112">
                <a:solidFill>
                  <a:srgbClr val="000000"/>
                </a:solidFill>
                <a:latin typeface="KG Primary Penmanship"/>
              </a:rPr>
              <a:t>Doğru beslenme</a:t>
            </a:r>
          </a:p>
          <a:p>
            <a:pPr algn="ctr">
              <a:lnSpc>
                <a:spcPts val="7867"/>
              </a:lnSpc>
              <a:spcBef>
                <a:spcPct val="0"/>
              </a:spcBef>
            </a:pPr>
            <a:r>
              <a:rPr lang="en-US" sz="5619" spc="112">
                <a:solidFill>
                  <a:srgbClr val="000000"/>
                </a:solidFill>
                <a:latin typeface="KG Primary Penmanship"/>
              </a:rPr>
              <a:t>diş sağlığımız için önemlidir.</a:t>
            </a:r>
          </a:p>
          <a:p>
            <a:pPr algn="ctr">
              <a:lnSpc>
                <a:spcPts val="7867"/>
              </a:lnSpc>
              <a:spcBef>
                <a:spcPct val="0"/>
              </a:spcBef>
            </a:pPr>
            <a:r>
              <a:rPr lang="en-US" sz="5619" spc="112">
                <a:solidFill>
                  <a:srgbClr val="000000"/>
                </a:solidFill>
                <a:latin typeface="KG Primary Penmanship"/>
              </a:rPr>
              <a:t>Çikolata, bisküvi,</a:t>
            </a:r>
          </a:p>
          <a:p>
            <a:pPr algn="ctr">
              <a:lnSpc>
                <a:spcPts val="7867"/>
              </a:lnSpc>
              <a:spcBef>
                <a:spcPct val="0"/>
              </a:spcBef>
            </a:pPr>
            <a:r>
              <a:rPr lang="en-US" sz="5619" spc="112">
                <a:solidFill>
                  <a:srgbClr val="000000"/>
                </a:solidFill>
                <a:latin typeface="KG Primary Penmanship"/>
              </a:rPr>
              <a:t>kek gibi şekerli gıdalar,</a:t>
            </a:r>
          </a:p>
          <a:p>
            <a:pPr algn="ctr">
              <a:lnSpc>
                <a:spcPts val="7867"/>
              </a:lnSpc>
              <a:spcBef>
                <a:spcPct val="0"/>
              </a:spcBef>
            </a:pPr>
            <a:r>
              <a:rPr lang="en-US" sz="5619" spc="112">
                <a:solidFill>
                  <a:srgbClr val="000000"/>
                </a:solidFill>
                <a:latin typeface="KG Primary Penmanship"/>
              </a:rPr>
              <a:t>Kola ,gazoz gibi asitli içecekler</a:t>
            </a:r>
          </a:p>
          <a:p>
            <a:pPr algn="ctr">
              <a:lnSpc>
                <a:spcPts val="7867"/>
              </a:lnSpc>
              <a:spcBef>
                <a:spcPct val="0"/>
              </a:spcBef>
            </a:pPr>
            <a:r>
              <a:rPr lang="en-US" sz="5619" spc="112">
                <a:solidFill>
                  <a:srgbClr val="000000"/>
                </a:solidFill>
                <a:latin typeface="KG Primary Penmanship"/>
              </a:rPr>
              <a:t>tüketmek dişlerimizin çürümesine sebep olur. </a:t>
            </a:r>
          </a:p>
          <a:p>
            <a:pPr algn="ctr">
              <a:lnSpc>
                <a:spcPts val="7867"/>
              </a:lnSpc>
              <a:spcBef>
                <a:spcPct val="0"/>
              </a:spcBef>
            </a:pPr>
            <a:r>
              <a:rPr lang="en-US" sz="5619" spc="112">
                <a:solidFill>
                  <a:srgbClr val="BADBCD"/>
                </a:solidFill>
                <a:latin typeface="KG Primary Penmanship"/>
              </a:rPr>
              <a:t>BU GIDALARI TÜKETTİKTEN SONRA </a:t>
            </a:r>
          </a:p>
          <a:p>
            <a:pPr algn="ctr">
              <a:lnSpc>
                <a:spcPts val="7867"/>
              </a:lnSpc>
              <a:spcBef>
                <a:spcPct val="0"/>
              </a:spcBef>
            </a:pPr>
            <a:r>
              <a:rPr lang="en-US" sz="5619" spc="112">
                <a:solidFill>
                  <a:srgbClr val="BADBCD"/>
                </a:solidFill>
                <a:latin typeface="KG Primary Penmanship"/>
              </a:rPr>
              <a:t>DİŞLERİMİZİ FIRÇALAMALIYIZ.</a:t>
            </a:r>
          </a:p>
        </p:txBody>
      </p:sp>
      <p:sp>
        <p:nvSpPr>
          <p:cNvPr id="3" name="Freeform 3"/>
          <p:cNvSpPr/>
          <p:nvPr/>
        </p:nvSpPr>
        <p:spPr>
          <a:xfrm>
            <a:off x="10440279" y="1909133"/>
            <a:ext cx="7315200" cy="3374136"/>
          </a:xfrm>
          <a:custGeom>
            <a:avLst/>
            <a:gdLst/>
            <a:ahLst/>
            <a:cxnLst/>
            <a:rect l="l" t="t" r="r" b="b"/>
            <a:pathLst>
              <a:path w="7315200" h="3374136">
                <a:moveTo>
                  <a:pt x="0" y="0"/>
                </a:moveTo>
                <a:lnTo>
                  <a:pt x="7315200" y="0"/>
                </a:lnTo>
                <a:lnTo>
                  <a:pt x="7315200" y="3374136"/>
                </a:lnTo>
                <a:lnTo>
                  <a:pt x="0" y="33741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004749" y="914400"/>
            <a:ext cx="7908765" cy="8887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55"/>
              </a:lnSpc>
              <a:spcBef>
                <a:spcPct val="0"/>
              </a:spcBef>
            </a:pPr>
            <a:r>
              <a:rPr lang="en-US" sz="5611">
                <a:solidFill>
                  <a:srgbClr val="BADBCD"/>
                </a:solidFill>
                <a:latin typeface="KG Primary Penmanship"/>
              </a:rPr>
              <a:t>Sağlıklı dişlere sahip olmak için;</a:t>
            </a:r>
          </a:p>
          <a:p>
            <a:pPr marL="1211458" lvl="1" indent="-605729">
              <a:lnSpc>
                <a:spcPts val="7855"/>
              </a:lnSpc>
              <a:buFont typeface="Arial"/>
              <a:buChar char="•"/>
            </a:pPr>
            <a:r>
              <a:rPr lang="en-US" sz="5611">
                <a:solidFill>
                  <a:srgbClr val="000000"/>
                </a:solidFill>
                <a:latin typeface="KG Primary Penmanship"/>
              </a:rPr>
              <a:t>Peynir,</a:t>
            </a:r>
          </a:p>
          <a:p>
            <a:pPr marL="1211458" lvl="1" indent="-605729">
              <a:lnSpc>
                <a:spcPts val="7855"/>
              </a:lnSpc>
              <a:buFont typeface="Arial"/>
              <a:buChar char="•"/>
            </a:pPr>
            <a:r>
              <a:rPr lang="en-US" sz="5611">
                <a:solidFill>
                  <a:srgbClr val="000000"/>
                </a:solidFill>
                <a:latin typeface="KG Primary Penmanship"/>
              </a:rPr>
              <a:t>Süt,</a:t>
            </a:r>
          </a:p>
          <a:p>
            <a:pPr marL="1211458" lvl="1" indent="-605729">
              <a:lnSpc>
                <a:spcPts val="7855"/>
              </a:lnSpc>
              <a:buFont typeface="Arial"/>
              <a:buChar char="•"/>
            </a:pPr>
            <a:r>
              <a:rPr lang="en-US" sz="5611">
                <a:solidFill>
                  <a:srgbClr val="000000"/>
                </a:solidFill>
                <a:latin typeface="KG Primary Penmanship"/>
              </a:rPr>
              <a:t>Elma,</a:t>
            </a:r>
          </a:p>
          <a:p>
            <a:pPr marL="1211458" lvl="1" indent="-605729">
              <a:lnSpc>
                <a:spcPts val="7855"/>
              </a:lnSpc>
              <a:buFont typeface="Arial"/>
              <a:buChar char="•"/>
            </a:pPr>
            <a:r>
              <a:rPr lang="en-US" sz="5611">
                <a:solidFill>
                  <a:srgbClr val="000000"/>
                </a:solidFill>
                <a:latin typeface="KG Primary Penmanship"/>
              </a:rPr>
              <a:t>Yoğurt,</a:t>
            </a:r>
          </a:p>
          <a:p>
            <a:pPr marL="1211458" lvl="1" indent="-605729">
              <a:lnSpc>
                <a:spcPts val="7855"/>
              </a:lnSpc>
              <a:buFont typeface="Arial"/>
              <a:buChar char="•"/>
            </a:pPr>
            <a:r>
              <a:rPr lang="en-US" sz="5611">
                <a:solidFill>
                  <a:srgbClr val="000000"/>
                </a:solidFill>
                <a:latin typeface="KG Primary Penmanship"/>
              </a:rPr>
              <a:t>Ayran,</a:t>
            </a:r>
          </a:p>
          <a:p>
            <a:pPr marL="1211458" lvl="1" indent="-605729">
              <a:lnSpc>
                <a:spcPts val="7855"/>
              </a:lnSpc>
              <a:buFont typeface="Arial"/>
              <a:buChar char="•"/>
            </a:pPr>
            <a:r>
              <a:rPr lang="en-US" sz="5611">
                <a:solidFill>
                  <a:srgbClr val="000000"/>
                </a:solidFill>
                <a:latin typeface="KG Primary Penmanship"/>
              </a:rPr>
              <a:t>Havuç,</a:t>
            </a:r>
          </a:p>
          <a:p>
            <a:pPr marL="1211458" lvl="1" indent="-605729">
              <a:lnSpc>
                <a:spcPts val="7855"/>
              </a:lnSpc>
              <a:buFont typeface="Arial"/>
              <a:buChar char="•"/>
            </a:pPr>
            <a:r>
              <a:rPr lang="en-US" sz="5611">
                <a:solidFill>
                  <a:srgbClr val="000000"/>
                </a:solidFill>
                <a:latin typeface="KG Primary Penmanship"/>
              </a:rPr>
              <a:t>Salatalık,</a:t>
            </a:r>
          </a:p>
          <a:p>
            <a:pPr>
              <a:lnSpc>
                <a:spcPts val="7855"/>
              </a:lnSpc>
              <a:spcBef>
                <a:spcPct val="0"/>
              </a:spcBef>
            </a:pPr>
            <a:r>
              <a:rPr lang="en-US" sz="5611">
                <a:solidFill>
                  <a:srgbClr val="000000"/>
                </a:solidFill>
                <a:latin typeface="KG Primary Penmanship"/>
              </a:rPr>
              <a:t>gibi gıdalar tüketmeliyiz.</a:t>
            </a:r>
          </a:p>
        </p:txBody>
      </p:sp>
      <p:sp>
        <p:nvSpPr>
          <p:cNvPr id="3" name="Freeform 3"/>
          <p:cNvSpPr/>
          <p:nvPr/>
        </p:nvSpPr>
        <p:spPr>
          <a:xfrm>
            <a:off x="350642" y="1205001"/>
            <a:ext cx="6276446" cy="8610892"/>
          </a:xfrm>
          <a:custGeom>
            <a:avLst/>
            <a:gdLst/>
            <a:ahLst/>
            <a:cxnLst/>
            <a:rect l="l" t="t" r="r" b="b"/>
            <a:pathLst>
              <a:path w="6276446" h="8610892">
                <a:moveTo>
                  <a:pt x="0" y="0"/>
                </a:moveTo>
                <a:lnTo>
                  <a:pt x="6276446" y="0"/>
                </a:lnTo>
                <a:lnTo>
                  <a:pt x="6276446" y="8610892"/>
                </a:lnTo>
                <a:lnTo>
                  <a:pt x="0" y="8610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9632" y="0"/>
            <a:ext cx="15619384" cy="10287000"/>
          </a:xfrm>
          <a:custGeom>
            <a:avLst/>
            <a:gdLst/>
            <a:ahLst/>
            <a:cxnLst/>
            <a:rect l="l" t="t" r="r" b="b"/>
            <a:pathLst>
              <a:path w="15619384" h="10287000">
                <a:moveTo>
                  <a:pt x="0" y="0"/>
                </a:moveTo>
                <a:lnTo>
                  <a:pt x="15619384" y="0"/>
                </a:lnTo>
                <a:lnTo>
                  <a:pt x="156193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5" b="-67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98984" y="493117"/>
            <a:ext cx="15490032" cy="2108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54"/>
              </a:lnSpc>
              <a:spcBef>
                <a:spcPct val="0"/>
              </a:spcBef>
            </a:pPr>
            <a:r>
              <a:rPr lang="en-US" sz="12253">
                <a:solidFill>
                  <a:srgbClr val="000000"/>
                </a:solidFill>
                <a:latin typeface="KG Primary Penmanship"/>
              </a:rPr>
              <a:t>TUVALET EĞİTİMİ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31894" y="4486283"/>
            <a:ext cx="4456106" cy="5800717"/>
          </a:xfrm>
          <a:custGeom>
            <a:avLst/>
            <a:gdLst/>
            <a:ahLst/>
            <a:cxnLst/>
            <a:rect l="l" t="t" r="r" b="b"/>
            <a:pathLst>
              <a:path w="4456106" h="5800717">
                <a:moveTo>
                  <a:pt x="0" y="0"/>
                </a:moveTo>
                <a:lnTo>
                  <a:pt x="4456106" y="0"/>
                </a:lnTo>
                <a:lnTo>
                  <a:pt x="4456106" y="5800717"/>
                </a:lnTo>
                <a:lnTo>
                  <a:pt x="0" y="5800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291126"/>
            <a:ext cx="5335384" cy="5928205"/>
          </a:xfrm>
          <a:custGeom>
            <a:avLst/>
            <a:gdLst/>
            <a:ahLst/>
            <a:cxnLst/>
            <a:rect l="l" t="t" r="r" b="b"/>
            <a:pathLst>
              <a:path w="5335384" h="5928205">
                <a:moveTo>
                  <a:pt x="0" y="0"/>
                </a:moveTo>
                <a:lnTo>
                  <a:pt x="5335384" y="0"/>
                </a:lnTo>
                <a:lnTo>
                  <a:pt x="5335384" y="5928204"/>
                </a:lnTo>
                <a:lnTo>
                  <a:pt x="0" y="59282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701178" y="885825"/>
            <a:ext cx="14873097" cy="2406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60"/>
              </a:lnSpc>
              <a:spcBef>
                <a:spcPct val="0"/>
              </a:spcBef>
            </a:pPr>
            <a:r>
              <a:rPr lang="en-US" sz="6900" spc="138">
                <a:solidFill>
                  <a:srgbClr val="BADBCD"/>
                </a:solidFill>
                <a:latin typeface="KG Primary Penmanship"/>
              </a:rPr>
              <a:t>Evimizdeki atık malzemeleri nereye atarız? </a:t>
            </a:r>
          </a:p>
          <a:p>
            <a:pPr algn="ctr">
              <a:lnSpc>
                <a:spcPts val="9660"/>
              </a:lnSpc>
              <a:spcBef>
                <a:spcPct val="0"/>
              </a:spcBef>
            </a:pPr>
            <a:r>
              <a:rPr lang="en-US" sz="6900" spc="138">
                <a:solidFill>
                  <a:srgbClr val="BADBCD"/>
                </a:solidFill>
                <a:latin typeface="KG Primary Penmanship"/>
              </a:rPr>
              <a:t>Tabiki de çöp kutusuna.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451525" y="4797837"/>
            <a:ext cx="8264227" cy="4844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60"/>
              </a:lnSpc>
              <a:spcBef>
                <a:spcPct val="0"/>
              </a:spcBef>
            </a:pPr>
            <a:r>
              <a:rPr lang="en-US" sz="6900" spc="138">
                <a:solidFill>
                  <a:srgbClr val="000000"/>
                </a:solidFill>
                <a:latin typeface="KG Primary Penmanship"/>
              </a:rPr>
              <a:t>Vücudumuzdaki atık malzemeleri de biz tuvalet ihtiyacımızı karşılayarak vücudumuzdan atarız.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68183" y="2210474"/>
            <a:ext cx="13501025" cy="8008856"/>
          </a:xfrm>
          <a:custGeom>
            <a:avLst/>
            <a:gdLst/>
            <a:ahLst/>
            <a:cxnLst/>
            <a:rect l="l" t="t" r="r" b="b"/>
            <a:pathLst>
              <a:path w="13501025" h="8008856">
                <a:moveTo>
                  <a:pt x="0" y="0"/>
                </a:moveTo>
                <a:lnTo>
                  <a:pt x="13501025" y="0"/>
                </a:lnTo>
                <a:lnTo>
                  <a:pt x="13501025" y="8008856"/>
                </a:lnTo>
                <a:lnTo>
                  <a:pt x="0" y="80088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31" b="-1814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06532" y="988135"/>
            <a:ext cx="5485773" cy="5226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53"/>
              </a:lnSpc>
              <a:spcBef>
                <a:spcPct val="0"/>
              </a:spcBef>
            </a:pPr>
            <a:r>
              <a:rPr lang="en-US" sz="5153">
                <a:solidFill>
                  <a:srgbClr val="000000"/>
                </a:solidFill>
                <a:latin typeface="KG Primary Penmanship"/>
              </a:rPr>
              <a:t>Bu hastalık yapan mikroplar  ellerimizde, çevremizde hatta  yediğimiz yiyeceklerde</a:t>
            </a:r>
          </a:p>
          <a:p>
            <a:pPr algn="ctr">
              <a:lnSpc>
                <a:spcPts val="5153"/>
              </a:lnSpc>
              <a:spcBef>
                <a:spcPct val="0"/>
              </a:spcBef>
            </a:pPr>
            <a:r>
              <a:rPr lang="en-US" sz="5153">
                <a:solidFill>
                  <a:srgbClr val="000000"/>
                </a:solidFill>
                <a:latin typeface="KG Primary Penmanship"/>
              </a:rPr>
              <a:t>bulunurlar.</a:t>
            </a:r>
          </a:p>
          <a:p>
            <a:pPr algn="ctr">
              <a:lnSpc>
                <a:spcPts val="5153"/>
              </a:lnSpc>
              <a:spcBef>
                <a:spcPct val="0"/>
              </a:spcBef>
            </a:pPr>
            <a:r>
              <a:rPr lang="en-US" sz="5153">
                <a:solidFill>
                  <a:srgbClr val="BADBCD"/>
                </a:solidFill>
                <a:latin typeface="KG Primary Penmanship"/>
              </a:rPr>
              <a:t>Temiz olmayan </a:t>
            </a:r>
          </a:p>
          <a:p>
            <a:pPr algn="ctr">
              <a:lnSpc>
                <a:spcPts val="5153"/>
              </a:lnSpc>
              <a:spcBef>
                <a:spcPct val="0"/>
              </a:spcBef>
            </a:pPr>
            <a:r>
              <a:rPr lang="en-US" sz="5153">
                <a:solidFill>
                  <a:srgbClr val="BADBCD"/>
                </a:solidFill>
                <a:latin typeface="KG Primary Penmanship"/>
              </a:rPr>
              <a:t>kişilere ise</a:t>
            </a:r>
          </a:p>
          <a:p>
            <a:pPr algn="ctr">
              <a:lnSpc>
                <a:spcPts val="5153"/>
              </a:lnSpc>
              <a:spcBef>
                <a:spcPct val="0"/>
              </a:spcBef>
            </a:pPr>
            <a:r>
              <a:rPr lang="en-US" sz="5153">
                <a:solidFill>
                  <a:srgbClr val="BADBCD"/>
                </a:solidFill>
                <a:latin typeface="KG Primary Penmanship"/>
              </a:rPr>
              <a:t> kolayca yerleşirler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72972" y="3635179"/>
            <a:ext cx="8489951" cy="5667042"/>
          </a:xfrm>
          <a:custGeom>
            <a:avLst/>
            <a:gdLst/>
            <a:ahLst/>
            <a:cxnLst/>
            <a:rect l="l" t="t" r="r" b="b"/>
            <a:pathLst>
              <a:path w="8489951" h="5667042">
                <a:moveTo>
                  <a:pt x="0" y="0"/>
                </a:moveTo>
                <a:lnTo>
                  <a:pt x="8489950" y="0"/>
                </a:lnTo>
                <a:lnTo>
                  <a:pt x="8489950" y="5667042"/>
                </a:lnTo>
                <a:lnTo>
                  <a:pt x="0" y="566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07218" y="482147"/>
            <a:ext cx="16052082" cy="2433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19"/>
              </a:lnSpc>
              <a:spcBef>
                <a:spcPct val="0"/>
              </a:spcBef>
            </a:pPr>
            <a:r>
              <a:rPr lang="en-US" sz="6942" spc="138">
                <a:solidFill>
                  <a:srgbClr val="BADBCD"/>
                </a:solidFill>
                <a:latin typeface="KG Primary Penmanship"/>
              </a:rPr>
              <a:t>Bu atık malzemelerin vücudumuzda fazla kalması vücudumuza zarar verir.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59257" y="4118373"/>
            <a:ext cx="8236173" cy="3416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1"/>
              </a:lnSpc>
              <a:spcBef>
                <a:spcPct val="0"/>
              </a:spcBef>
            </a:pPr>
            <a:r>
              <a:rPr lang="en-US" sz="6493">
                <a:solidFill>
                  <a:srgbClr val="000000"/>
                </a:solidFill>
                <a:latin typeface="KG Primary Penmanship"/>
              </a:rPr>
              <a:t>Bunun için tuvalet ihtiyacımız olduğunda ertelemeden bu ihtiyacımızı karşılamalıyız.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86910" y="4047260"/>
            <a:ext cx="8838421" cy="5807473"/>
          </a:xfrm>
          <a:custGeom>
            <a:avLst/>
            <a:gdLst/>
            <a:ahLst/>
            <a:cxnLst/>
            <a:rect l="l" t="t" r="r" b="b"/>
            <a:pathLst>
              <a:path w="8838421" h="5807473">
                <a:moveTo>
                  <a:pt x="0" y="0"/>
                </a:moveTo>
                <a:lnTo>
                  <a:pt x="8838422" y="0"/>
                </a:lnTo>
                <a:lnTo>
                  <a:pt x="8838422" y="5807473"/>
                </a:lnTo>
                <a:lnTo>
                  <a:pt x="0" y="58074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2910" y="4047260"/>
            <a:ext cx="8744000" cy="5807473"/>
          </a:xfrm>
          <a:custGeom>
            <a:avLst/>
            <a:gdLst/>
            <a:ahLst/>
            <a:cxnLst/>
            <a:rect l="l" t="t" r="r" b="b"/>
            <a:pathLst>
              <a:path w="8744000" h="5807473">
                <a:moveTo>
                  <a:pt x="0" y="0"/>
                </a:moveTo>
                <a:lnTo>
                  <a:pt x="8744000" y="0"/>
                </a:lnTo>
                <a:lnTo>
                  <a:pt x="8744000" y="5807473"/>
                </a:lnTo>
                <a:lnTo>
                  <a:pt x="0" y="58074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79351" y="885825"/>
            <a:ext cx="17445981" cy="2530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55"/>
              </a:lnSpc>
              <a:spcBef>
                <a:spcPct val="0"/>
              </a:spcBef>
            </a:pPr>
            <a:r>
              <a:rPr lang="en-US" sz="7254">
                <a:solidFill>
                  <a:srgbClr val="000000"/>
                </a:solidFill>
                <a:latin typeface="KG Primary Penmanship"/>
              </a:rPr>
              <a:t>Evimizde, okulumuzda, alışveriş merkezlerinde bu ihtiyaçlarımızı gidermek için tuvaletler bulunur.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63394" y="3618134"/>
            <a:ext cx="8199528" cy="5640166"/>
          </a:xfrm>
          <a:custGeom>
            <a:avLst/>
            <a:gdLst/>
            <a:ahLst/>
            <a:cxnLst/>
            <a:rect l="l" t="t" r="r" b="b"/>
            <a:pathLst>
              <a:path w="8199528" h="5640166">
                <a:moveTo>
                  <a:pt x="0" y="0"/>
                </a:moveTo>
                <a:lnTo>
                  <a:pt x="8199528" y="0"/>
                </a:lnTo>
                <a:lnTo>
                  <a:pt x="8199528" y="5640166"/>
                </a:lnTo>
                <a:lnTo>
                  <a:pt x="0" y="56401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606" b="-460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599150" y="494280"/>
            <a:ext cx="11532108" cy="2202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8"/>
              </a:lnSpc>
              <a:spcBef>
                <a:spcPct val="0"/>
              </a:spcBef>
            </a:pPr>
            <a:r>
              <a:rPr lang="en-US" sz="6291">
                <a:solidFill>
                  <a:srgbClr val="BADBCD"/>
                </a:solidFill>
                <a:latin typeface="KG Primary Penmanship"/>
              </a:rPr>
              <a:t>TUVALET İHTİYACIMIZ GELDİĞİNDE</a:t>
            </a:r>
          </a:p>
          <a:p>
            <a:pPr algn="ctr">
              <a:lnSpc>
                <a:spcPts val="8808"/>
              </a:lnSpc>
              <a:spcBef>
                <a:spcPct val="0"/>
              </a:spcBef>
            </a:pPr>
            <a:r>
              <a:rPr lang="en-US" sz="6291">
                <a:solidFill>
                  <a:srgbClr val="BADBCD"/>
                </a:solidFill>
                <a:latin typeface="KG Primary Penmanship"/>
              </a:rPr>
              <a:t> NE YAPMALIYIZ?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34244" y="2982331"/>
            <a:ext cx="8086692" cy="6958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88"/>
              </a:lnSpc>
              <a:spcBef>
                <a:spcPct val="0"/>
              </a:spcBef>
            </a:pPr>
            <a:r>
              <a:rPr lang="en-US" sz="6563">
                <a:solidFill>
                  <a:srgbClr val="000000"/>
                </a:solidFill>
                <a:latin typeface="KG Primary Penmanship"/>
              </a:rPr>
              <a:t>Tuvalet ihtiyacımız geldiğinde kesinlikle ertelememeli ve tutmaya çalışmamalıyız.</a:t>
            </a:r>
          </a:p>
          <a:p>
            <a:pPr algn="ctr">
              <a:lnSpc>
                <a:spcPts val="9188"/>
              </a:lnSpc>
              <a:spcBef>
                <a:spcPct val="0"/>
              </a:spcBef>
            </a:pPr>
            <a:r>
              <a:rPr lang="en-US" sz="6563">
                <a:solidFill>
                  <a:srgbClr val="000000"/>
                </a:solidFill>
                <a:latin typeface="KG Primary Penmanship"/>
              </a:rPr>
              <a:t>Çünkü tuvaletimizi tutmak böbreklerimize ve  bağırsaklarımıza zarar verir.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67981" y="5640187"/>
            <a:ext cx="1949405" cy="1949405"/>
          </a:xfrm>
          <a:custGeom>
            <a:avLst/>
            <a:gdLst/>
            <a:ahLst/>
            <a:cxnLst/>
            <a:rect l="l" t="t" r="r" b="b"/>
            <a:pathLst>
              <a:path w="1949405" h="1949405">
                <a:moveTo>
                  <a:pt x="0" y="0"/>
                </a:moveTo>
                <a:lnTo>
                  <a:pt x="1949405" y="0"/>
                </a:lnTo>
                <a:lnTo>
                  <a:pt x="1949405" y="1949405"/>
                </a:lnTo>
                <a:lnTo>
                  <a:pt x="0" y="19494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470831" y="1028700"/>
            <a:ext cx="8016363" cy="8016363"/>
          </a:xfrm>
          <a:custGeom>
            <a:avLst/>
            <a:gdLst/>
            <a:ahLst/>
            <a:cxnLst/>
            <a:rect l="l" t="t" r="r" b="b"/>
            <a:pathLst>
              <a:path w="8016363" h="8016363">
                <a:moveTo>
                  <a:pt x="0" y="0"/>
                </a:moveTo>
                <a:lnTo>
                  <a:pt x="8016362" y="0"/>
                </a:lnTo>
                <a:lnTo>
                  <a:pt x="8016362" y="8016363"/>
                </a:lnTo>
                <a:lnTo>
                  <a:pt x="0" y="80163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987797" y="1299986"/>
            <a:ext cx="8940576" cy="4496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42"/>
              </a:lnSpc>
              <a:spcBef>
                <a:spcPct val="0"/>
              </a:spcBef>
            </a:pPr>
            <a:r>
              <a:rPr lang="en-US" sz="6387">
                <a:solidFill>
                  <a:srgbClr val="BADBCD"/>
                </a:solidFill>
                <a:latin typeface="KG Primary Penmanship"/>
              </a:rPr>
              <a:t>TUVALETİMİZ GELDİĞİNDE DİKKAT ETMEMİZ</a:t>
            </a:r>
          </a:p>
          <a:p>
            <a:pPr algn="ctr">
              <a:lnSpc>
                <a:spcPts val="8942"/>
              </a:lnSpc>
              <a:spcBef>
                <a:spcPct val="0"/>
              </a:spcBef>
            </a:pPr>
            <a:r>
              <a:rPr lang="en-US" sz="6387">
                <a:solidFill>
                  <a:srgbClr val="BADBCD"/>
                </a:solidFill>
                <a:latin typeface="KG Primary Penmanship"/>
              </a:rPr>
              <a:t>GEREKEN HİJYEN KURALLARI VARDIR.</a:t>
            </a:r>
          </a:p>
        </p:txBody>
      </p:sp>
      <p:sp>
        <p:nvSpPr>
          <p:cNvPr id="8" name="Freeform 8"/>
          <p:cNvSpPr/>
          <p:nvPr/>
        </p:nvSpPr>
        <p:spPr>
          <a:xfrm>
            <a:off x="15008981" y="5640187"/>
            <a:ext cx="1949405" cy="1949405"/>
          </a:xfrm>
          <a:custGeom>
            <a:avLst/>
            <a:gdLst/>
            <a:ahLst/>
            <a:cxnLst/>
            <a:rect l="l" t="t" r="r" b="b"/>
            <a:pathLst>
              <a:path w="1949405" h="1949405">
                <a:moveTo>
                  <a:pt x="0" y="0"/>
                </a:moveTo>
                <a:lnTo>
                  <a:pt x="1949405" y="0"/>
                </a:lnTo>
                <a:lnTo>
                  <a:pt x="1949405" y="1949405"/>
                </a:lnTo>
                <a:lnTo>
                  <a:pt x="0" y="19494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028620"/>
            <a:ext cx="11859869" cy="6258380"/>
          </a:xfrm>
          <a:custGeom>
            <a:avLst/>
            <a:gdLst/>
            <a:ahLst/>
            <a:cxnLst/>
            <a:rect l="l" t="t" r="r" b="b"/>
            <a:pathLst>
              <a:path w="11859869" h="6258380">
                <a:moveTo>
                  <a:pt x="0" y="0"/>
                </a:moveTo>
                <a:lnTo>
                  <a:pt x="11859869" y="0"/>
                </a:lnTo>
                <a:lnTo>
                  <a:pt x="11859869" y="6258380"/>
                </a:lnTo>
                <a:lnTo>
                  <a:pt x="0" y="6258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004704" y="4434797"/>
            <a:ext cx="6811163" cy="5446026"/>
          </a:xfrm>
          <a:custGeom>
            <a:avLst/>
            <a:gdLst/>
            <a:ahLst/>
            <a:cxnLst/>
            <a:rect l="l" t="t" r="r" b="b"/>
            <a:pathLst>
              <a:path w="6811163" h="5446026">
                <a:moveTo>
                  <a:pt x="0" y="0"/>
                </a:moveTo>
                <a:lnTo>
                  <a:pt x="6811163" y="0"/>
                </a:lnTo>
                <a:lnTo>
                  <a:pt x="6811163" y="5446026"/>
                </a:lnTo>
                <a:lnTo>
                  <a:pt x="0" y="54460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338076"/>
            <a:ext cx="16230600" cy="3398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35"/>
              </a:lnSpc>
              <a:spcBef>
                <a:spcPct val="0"/>
              </a:spcBef>
            </a:pPr>
            <a:r>
              <a:rPr lang="en-US" sz="6454" spc="129">
                <a:solidFill>
                  <a:srgbClr val="000000"/>
                </a:solidFill>
                <a:latin typeface="KG Primary Penmanship"/>
              </a:rPr>
              <a:t>Tuvalete gitmeden önce mutlaka  ellerimizi yıkamalıyız.</a:t>
            </a:r>
          </a:p>
          <a:p>
            <a:pPr algn="ctr">
              <a:lnSpc>
                <a:spcPts val="9035"/>
              </a:lnSpc>
              <a:spcBef>
                <a:spcPct val="0"/>
              </a:spcBef>
            </a:pPr>
            <a:r>
              <a:rPr lang="en-US" sz="6454" spc="129">
                <a:solidFill>
                  <a:srgbClr val="000000"/>
                </a:solidFill>
                <a:latin typeface="KG Primary Penmanship"/>
              </a:rPr>
              <a:t>Ellerimizdeki mikroplar vücudumuza bulaşabilir.</a:t>
            </a:r>
          </a:p>
          <a:p>
            <a:pPr algn="ctr">
              <a:lnSpc>
                <a:spcPts val="9035"/>
              </a:lnSpc>
              <a:spcBef>
                <a:spcPct val="0"/>
              </a:spcBef>
            </a:pPr>
            <a:r>
              <a:rPr lang="en-US" sz="6454" spc="129">
                <a:solidFill>
                  <a:srgbClr val="000000"/>
                </a:solidFill>
                <a:latin typeface="KG Primary Penmanship"/>
              </a:rPr>
              <a:t>Bu sağlığımız için çok önemlidir.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89886" y="4271933"/>
            <a:ext cx="9508228" cy="5759792"/>
          </a:xfrm>
          <a:custGeom>
            <a:avLst/>
            <a:gdLst/>
            <a:ahLst/>
            <a:cxnLst/>
            <a:rect l="l" t="t" r="r" b="b"/>
            <a:pathLst>
              <a:path w="9508228" h="5759792">
                <a:moveTo>
                  <a:pt x="0" y="0"/>
                </a:moveTo>
                <a:lnTo>
                  <a:pt x="9508228" y="0"/>
                </a:lnTo>
                <a:lnTo>
                  <a:pt x="9508228" y="5759792"/>
                </a:lnTo>
                <a:lnTo>
                  <a:pt x="0" y="5759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931132" y="742350"/>
            <a:ext cx="14425735" cy="3241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35"/>
              </a:lnSpc>
              <a:spcBef>
                <a:spcPct val="0"/>
              </a:spcBef>
            </a:pPr>
            <a:r>
              <a:rPr lang="en-US" sz="5954">
                <a:solidFill>
                  <a:srgbClr val="000000"/>
                </a:solidFill>
                <a:latin typeface="KG Primary Penmanship"/>
              </a:rPr>
              <a:t>Tuvalete girmeden önce kapıyı çalmalı, içeride kimsenin  olmadığına emin olmalıyız.</a:t>
            </a:r>
          </a:p>
          <a:p>
            <a:pPr algn="ctr">
              <a:lnSpc>
                <a:spcPts val="9175"/>
              </a:lnSpc>
              <a:spcBef>
                <a:spcPct val="0"/>
              </a:spcBef>
            </a:pPr>
            <a:r>
              <a:rPr lang="en-US" sz="6554">
                <a:solidFill>
                  <a:srgbClr val="BADBCD"/>
                </a:solidFill>
                <a:latin typeface="KG Primary Penmanship"/>
              </a:rPr>
              <a:t>İçeride biri varsa sıramızı beklemeliyiz.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8983823" cy="5991087"/>
          </a:xfrm>
          <a:custGeom>
            <a:avLst/>
            <a:gdLst/>
            <a:ahLst/>
            <a:cxnLst/>
            <a:rect l="l" t="t" r="r" b="b"/>
            <a:pathLst>
              <a:path w="8983823" h="5991087">
                <a:moveTo>
                  <a:pt x="0" y="0"/>
                </a:moveTo>
                <a:lnTo>
                  <a:pt x="8983823" y="0"/>
                </a:lnTo>
                <a:lnTo>
                  <a:pt x="8983823" y="5991087"/>
                </a:lnTo>
                <a:lnTo>
                  <a:pt x="0" y="59910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983823" y="5053401"/>
            <a:ext cx="9304177" cy="5233599"/>
          </a:xfrm>
          <a:custGeom>
            <a:avLst/>
            <a:gdLst/>
            <a:ahLst/>
            <a:cxnLst/>
            <a:rect l="l" t="t" r="r" b="b"/>
            <a:pathLst>
              <a:path w="9304177" h="5233599">
                <a:moveTo>
                  <a:pt x="0" y="0"/>
                </a:moveTo>
                <a:lnTo>
                  <a:pt x="9304177" y="0"/>
                </a:lnTo>
                <a:lnTo>
                  <a:pt x="9304177" y="5233599"/>
                </a:lnTo>
                <a:lnTo>
                  <a:pt x="0" y="52335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465326" y="661841"/>
            <a:ext cx="8195640" cy="3409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55"/>
              </a:lnSpc>
              <a:spcBef>
                <a:spcPct val="0"/>
              </a:spcBef>
            </a:pPr>
            <a:r>
              <a:rPr lang="en-US" sz="9753">
                <a:solidFill>
                  <a:srgbClr val="000000"/>
                </a:solidFill>
                <a:latin typeface="KG Primary Penmanship"/>
              </a:rPr>
              <a:t>Tuvalete girince kapıyı  kapatmalıyız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82105" y="4049287"/>
            <a:ext cx="11882493" cy="6152762"/>
          </a:xfrm>
          <a:custGeom>
            <a:avLst/>
            <a:gdLst/>
            <a:ahLst/>
            <a:cxnLst/>
            <a:rect l="l" t="t" r="r" b="b"/>
            <a:pathLst>
              <a:path w="11882493" h="6152762">
                <a:moveTo>
                  <a:pt x="0" y="0"/>
                </a:moveTo>
                <a:lnTo>
                  <a:pt x="11882493" y="0"/>
                </a:lnTo>
                <a:lnTo>
                  <a:pt x="11882493" y="6152761"/>
                </a:lnTo>
                <a:lnTo>
                  <a:pt x="0" y="61527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281" b="-428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74725" y="251486"/>
            <a:ext cx="16738550" cy="3661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35"/>
              </a:lnSpc>
              <a:spcBef>
                <a:spcPct val="0"/>
              </a:spcBef>
            </a:pPr>
            <a:r>
              <a:rPr lang="en-US" sz="6954">
                <a:solidFill>
                  <a:srgbClr val="000000"/>
                </a:solidFill>
                <a:latin typeface="KG Primary Penmanship"/>
              </a:rPr>
              <a:t>Çünkü kimseye göstermememiz  gereken </a:t>
            </a:r>
          </a:p>
          <a:p>
            <a:pPr algn="ctr">
              <a:lnSpc>
                <a:spcPts val="9735"/>
              </a:lnSpc>
              <a:spcBef>
                <a:spcPct val="0"/>
              </a:spcBef>
            </a:pPr>
            <a:r>
              <a:rPr lang="en-US" sz="6954">
                <a:solidFill>
                  <a:srgbClr val="000000"/>
                </a:solidFill>
                <a:latin typeface="KG Primary Penmanship"/>
              </a:rPr>
              <a:t>özel bölgelerimiz vardır.</a:t>
            </a:r>
          </a:p>
          <a:p>
            <a:pPr algn="ctr">
              <a:lnSpc>
                <a:spcPts val="9735"/>
              </a:lnSpc>
              <a:spcBef>
                <a:spcPct val="0"/>
              </a:spcBef>
            </a:pPr>
            <a:r>
              <a:rPr lang="en-US" sz="6954">
                <a:solidFill>
                  <a:srgbClr val="000000"/>
                </a:solidFill>
                <a:latin typeface="KG Primary Penmanship"/>
              </a:rPr>
              <a:t>Bu özel bölgeleri bizim dışımızda kimse görmemelidir.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92299" y="3125900"/>
            <a:ext cx="9903402" cy="6907623"/>
          </a:xfrm>
          <a:custGeom>
            <a:avLst/>
            <a:gdLst/>
            <a:ahLst/>
            <a:cxnLst/>
            <a:rect l="l" t="t" r="r" b="b"/>
            <a:pathLst>
              <a:path w="9903402" h="6907623">
                <a:moveTo>
                  <a:pt x="0" y="0"/>
                </a:moveTo>
                <a:lnTo>
                  <a:pt x="9903402" y="0"/>
                </a:lnTo>
                <a:lnTo>
                  <a:pt x="9903402" y="6907623"/>
                </a:lnTo>
                <a:lnTo>
                  <a:pt x="0" y="69076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681727"/>
            <a:ext cx="16230600" cy="2174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55"/>
              </a:lnSpc>
              <a:spcBef>
                <a:spcPct val="0"/>
              </a:spcBef>
            </a:pPr>
            <a:r>
              <a:rPr lang="en-US" sz="6254">
                <a:solidFill>
                  <a:srgbClr val="000000"/>
                </a:solidFill>
                <a:latin typeface="KG Primary Penmanship"/>
              </a:rPr>
              <a:t>Tuvalette temizlenirken bol su ve tuvalet kağıdı kullanmalıyız.</a:t>
            </a:r>
          </a:p>
          <a:p>
            <a:pPr algn="ctr">
              <a:lnSpc>
                <a:spcPts val="8755"/>
              </a:lnSpc>
              <a:spcBef>
                <a:spcPct val="0"/>
              </a:spcBef>
            </a:pPr>
            <a:r>
              <a:rPr lang="en-US" sz="6254">
                <a:solidFill>
                  <a:srgbClr val="000000"/>
                </a:solidFill>
                <a:latin typeface="KG Primary Penmanship"/>
              </a:rPr>
              <a:t>Tuvalet kağıdı ve su ellerimizi kirlenmekten korur.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41401" y="2026882"/>
            <a:ext cx="8187523" cy="6233237"/>
          </a:xfrm>
          <a:custGeom>
            <a:avLst/>
            <a:gdLst/>
            <a:ahLst/>
            <a:cxnLst/>
            <a:rect l="l" t="t" r="r" b="b"/>
            <a:pathLst>
              <a:path w="8187523" h="6233237">
                <a:moveTo>
                  <a:pt x="0" y="0"/>
                </a:moveTo>
                <a:lnTo>
                  <a:pt x="8187523" y="0"/>
                </a:lnTo>
                <a:lnTo>
                  <a:pt x="8187523" y="6233236"/>
                </a:lnTo>
                <a:lnTo>
                  <a:pt x="0" y="62332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36116" y="681727"/>
            <a:ext cx="9202267" cy="7373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35"/>
              </a:lnSpc>
              <a:spcBef>
                <a:spcPct val="0"/>
              </a:spcBef>
            </a:pPr>
            <a:r>
              <a:rPr lang="en-US" sz="5954">
                <a:solidFill>
                  <a:srgbClr val="000000"/>
                </a:solidFill>
                <a:latin typeface="KG Primary Penmanship"/>
              </a:rPr>
              <a:t>Tuvalette temizlenmek için yeteri  miktarda tuvalet kağıdı kullanmalıyız.</a:t>
            </a:r>
          </a:p>
          <a:p>
            <a:pPr algn="ctr">
              <a:lnSpc>
                <a:spcPts val="8335"/>
              </a:lnSpc>
              <a:spcBef>
                <a:spcPct val="0"/>
              </a:spcBef>
            </a:pPr>
            <a:r>
              <a:rPr lang="en-US" sz="5954">
                <a:solidFill>
                  <a:srgbClr val="000000"/>
                </a:solidFill>
                <a:latin typeface="KG Primary Penmanship"/>
              </a:rPr>
              <a:t>Popomuzu önden arkaya doğru silmeliyiz.</a:t>
            </a:r>
          </a:p>
          <a:p>
            <a:pPr algn="ctr">
              <a:lnSpc>
                <a:spcPts val="8335"/>
              </a:lnSpc>
              <a:spcBef>
                <a:spcPct val="0"/>
              </a:spcBef>
            </a:pPr>
            <a:r>
              <a:rPr lang="en-US" sz="5954">
                <a:solidFill>
                  <a:srgbClr val="000000"/>
                </a:solidFill>
                <a:latin typeface="KG Primary Penmanship"/>
              </a:rPr>
              <a:t>Tuvalet kağıdı yerine su ile temizleniyorsak, hem önümüzü hem de popomuzu iyice yıkamalıyız.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607"/>
            <a:ext cx="18288000" cy="10280393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77892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3079045" y="1226154"/>
            <a:ext cx="8504625" cy="8032146"/>
          </a:xfrm>
          <a:custGeom>
            <a:avLst/>
            <a:gdLst/>
            <a:ahLst/>
            <a:cxnLst/>
            <a:rect l="l" t="t" r="r" b="b"/>
            <a:pathLst>
              <a:path w="8504625" h="8032146">
                <a:moveTo>
                  <a:pt x="8504625" y="0"/>
                </a:moveTo>
                <a:lnTo>
                  <a:pt x="0" y="0"/>
                </a:lnTo>
                <a:lnTo>
                  <a:pt x="0" y="8032146"/>
                </a:lnTo>
                <a:lnTo>
                  <a:pt x="8504625" y="8032146"/>
                </a:lnTo>
                <a:lnTo>
                  <a:pt x="850462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840615">
            <a:off x="2536802" y="8217261"/>
            <a:ext cx="2348424" cy="768575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6"/>
                </a:lnTo>
                <a:lnTo>
                  <a:pt x="0" y="768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599498" y="2089208"/>
            <a:ext cx="1061203" cy="1061203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2"/>
                </a:lnTo>
                <a:lnTo>
                  <a:pt x="0" y="10612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63783" y="6437648"/>
            <a:ext cx="4239492" cy="3445466"/>
          </a:xfrm>
          <a:custGeom>
            <a:avLst/>
            <a:gdLst/>
            <a:ahLst/>
            <a:cxnLst/>
            <a:rect l="l" t="t" r="r" b="b"/>
            <a:pathLst>
              <a:path w="4239492" h="3445466">
                <a:moveTo>
                  <a:pt x="0" y="0"/>
                </a:moveTo>
                <a:lnTo>
                  <a:pt x="4239493" y="0"/>
                </a:lnTo>
                <a:lnTo>
                  <a:pt x="4239493" y="3445466"/>
                </a:lnTo>
                <a:lnTo>
                  <a:pt x="0" y="34454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6653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45462" y="376968"/>
            <a:ext cx="3335635" cy="4194814"/>
          </a:xfrm>
          <a:custGeom>
            <a:avLst/>
            <a:gdLst/>
            <a:ahLst/>
            <a:cxnLst/>
            <a:rect l="l" t="t" r="r" b="b"/>
            <a:pathLst>
              <a:path w="3335635" h="4194814">
                <a:moveTo>
                  <a:pt x="0" y="0"/>
                </a:moveTo>
                <a:lnTo>
                  <a:pt x="3335635" y="0"/>
                </a:lnTo>
                <a:lnTo>
                  <a:pt x="3335635" y="4194814"/>
                </a:lnTo>
                <a:lnTo>
                  <a:pt x="0" y="41948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700227" y="667836"/>
            <a:ext cx="3541724" cy="3903946"/>
          </a:xfrm>
          <a:custGeom>
            <a:avLst/>
            <a:gdLst/>
            <a:ahLst/>
            <a:cxnLst/>
            <a:rect l="l" t="t" r="r" b="b"/>
            <a:pathLst>
              <a:path w="3541724" h="3903946">
                <a:moveTo>
                  <a:pt x="0" y="0"/>
                </a:moveTo>
                <a:lnTo>
                  <a:pt x="3541724" y="0"/>
                </a:lnTo>
                <a:lnTo>
                  <a:pt x="3541724" y="3903946"/>
                </a:lnTo>
                <a:lnTo>
                  <a:pt x="0" y="390394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972679" y="6194720"/>
            <a:ext cx="2996820" cy="3688393"/>
          </a:xfrm>
          <a:custGeom>
            <a:avLst/>
            <a:gdLst/>
            <a:ahLst/>
            <a:cxnLst/>
            <a:rect l="l" t="t" r="r" b="b"/>
            <a:pathLst>
              <a:path w="2996820" h="3688393">
                <a:moveTo>
                  <a:pt x="0" y="0"/>
                </a:moveTo>
                <a:lnTo>
                  <a:pt x="2996820" y="0"/>
                </a:lnTo>
                <a:lnTo>
                  <a:pt x="2996820" y="3688394"/>
                </a:lnTo>
                <a:lnTo>
                  <a:pt x="0" y="368839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002486" y="2416748"/>
            <a:ext cx="6657744" cy="4020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3"/>
              </a:lnSpc>
            </a:pPr>
            <a:r>
              <a:rPr lang="en-US" sz="5070">
                <a:solidFill>
                  <a:srgbClr val="D90D0F"/>
                </a:solidFill>
                <a:latin typeface="KG Primary Penmanship"/>
              </a:rPr>
              <a:t>KİŞİSEL HİJYEN</a:t>
            </a:r>
          </a:p>
          <a:p>
            <a:pPr algn="ctr">
              <a:lnSpc>
                <a:spcPts val="4563"/>
              </a:lnSpc>
            </a:pPr>
            <a:endParaRPr lang="en-US" sz="5070">
              <a:solidFill>
                <a:srgbClr val="D90D0F"/>
              </a:solidFill>
              <a:latin typeface="KG Primary Penmanship"/>
            </a:endParaRPr>
          </a:p>
          <a:p>
            <a:pPr algn="ctr">
              <a:lnSpc>
                <a:spcPts val="4563"/>
              </a:lnSpc>
            </a:pPr>
            <a:r>
              <a:rPr lang="en-US" sz="5070">
                <a:solidFill>
                  <a:srgbClr val="000000"/>
                </a:solidFill>
                <a:latin typeface="KG Primary Penmanship"/>
              </a:rPr>
              <a:t>Sağlığımızı korumak, mikropları uzaklaştırmak için yapılan  uygulamaların ve alınan temizlik önlemlerinin tümü, kişisel  hijyen olarak tanımlanır.</a:t>
            </a:r>
          </a:p>
          <a:p>
            <a:pPr algn="ctr">
              <a:lnSpc>
                <a:spcPts val="142"/>
              </a:lnSpc>
            </a:pPr>
            <a:endParaRPr lang="en-US" sz="5070">
              <a:solidFill>
                <a:srgbClr val="000000"/>
              </a:solidFill>
              <a:latin typeface="KG Primary Penmanship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176623"/>
            <a:ext cx="7913620" cy="6081677"/>
          </a:xfrm>
          <a:custGeom>
            <a:avLst/>
            <a:gdLst/>
            <a:ahLst/>
            <a:cxnLst/>
            <a:rect l="l" t="t" r="r" b="b"/>
            <a:pathLst>
              <a:path w="7913620" h="6081677">
                <a:moveTo>
                  <a:pt x="0" y="0"/>
                </a:moveTo>
                <a:lnTo>
                  <a:pt x="7913620" y="0"/>
                </a:lnTo>
                <a:lnTo>
                  <a:pt x="7913620" y="6081677"/>
                </a:lnTo>
                <a:lnTo>
                  <a:pt x="0" y="60816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025766" y="3260880"/>
            <a:ext cx="7430153" cy="5913164"/>
          </a:xfrm>
          <a:custGeom>
            <a:avLst/>
            <a:gdLst/>
            <a:ahLst/>
            <a:cxnLst/>
            <a:rect l="l" t="t" r="r" b="b"/>
            <a:pathLst>
              <a:path w="7430153" h="5913164">
                <a:moveTo>
                  <a:pt x="0" y="0"/>
                </a:moveTo>
                <a:lnTo>
                  <a:pt x="7430153" y="0"/>
                </a:lnTo>
                <a:lnTo>
                  <a:pt x="7430153" y="5913163"/>
                </a:lnTo>
                <a:lnTo>
                  <a:pt x="0" y="59131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683887"/>
            <a:ext cx="7679571" cy="208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35"/>
              </a:lnSpc>
              <a:spcBef>
                <a:spcPct val="0"/>
              </a:spcBef>
            </a:pPr>
            <a:r>
              <a:rPr lang="en-US" sz="5954">
                <a:solidFill>
                  <a:srgbClr val="000000"/>
                </a:solidFill>
                <a:latin typeface="KG Primary Penmanship"/>
              </a:rPr>
              <a:t>Tuvalet kağıdı ve peçeteleri çöpe  atmalıyız.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59867" y="683887"/>
            <a:ext cx="7586764" cy="208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35"/>
              </a:lnSpc>
              <a:spcBef>
                <a:spcPct val="0"/>
              </a:spcBef>
            </a:pPr>
            <a:r>
              <a:rPr lang="en-US" sz="5954">
                <a:solidFill>
                  <a:srgbClr val="000000"/>
                </a:solidFill>
                <a:latin typeface="KG Primary Penmanship"/>
              </a:rPr>
              <a:t>Tuvaletten sonra sifonu  çekmeliyiz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72000" y="3935686"/>
            <a:ext cx="8744000" cy="5807473"/>
          </a:xfrm>
          <a:custGeom>
            <a:avLst/>
            <a:gdLst/>
            <a:ahLst/>
            <a:cxnLst/>
            <a:rect l="l" t="t" r="r" b="b"/>
            <a:pathLst>
              <a:path w="8744000" h="5807473">
                <a:moveTo>
                  <a:pt x="0" y="0"/>
                </a:moveTo>
                <a:lnTo>
                  <a:pt x="8744000" y="0"/>
                </a:lnTo>
                <a:lnTo>
                  <a:pt x="8744000" y="5807473"/>
                </a:lnTo>
                <a:lnTo>
                  <a:pt x="0" y="58074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315116" y="1276860"/>
            <a:ext cx="11389991" cy="2290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75"/>
              </a:lnSpc>
              <a:spcBef>
                <a:spcPct val="0"/>
              </a:spcBef>
            </a:pPr>
            <a:r>
              <a:rPr lang="en-US" sz="6554">
                <a:solidFill>
                  <a:srgbClr val="000000"/>
                </a:solidFill>
                <a:latin typeface="KG Primary Penmanship"/>
              </a:rPr>
              <a:t>Tuvaletten sonra  atık kalmaması için yeterince su dökmeliyiz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15947" y="4682398"/>
            <a:ext cx="10268943" cy="5247566"/>
          </a:xfrm>
          <a:custGeom>
            <a:avLst/>
            <a:gdLst/>
            <a:ahLst/>
            <a:cxnLst/>
            <a:rect l="l" t="t" r="r" b="b"/>
            <a:pathLst>
              <a:path w="10268943" h="5247566">
                <a:moveTo>
                  <a:pt x="0" y="0"/>
                </a:moveTo>
                <a:lnTo>
                  <a:pt x="10268943" y="0"/>
                </a:lnTo>
                <a:lnTo>
                  <a:pt x="10268943" y="5247566"/>
                </a:lnTo>
                <a:lnTo>
                  <a:pt x="0" y="5247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37914" y="442099"/>
            <a:ext cx="16625008" cy="3535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  <a:spcBef>
                <a:spcPct val="0"/>
              </a:spcBef>
            </a:pPr>
            <a:r>
              <a:rPr lang="en-US" sz="6699">
                <a:solidFill>
                  <a:srgbClr val="BADBCD"/>
                </a:solidFill>
                <a:latin typeface="KG Primary Penmanship"/>
              </a:rPr>
              <a:t>Sifonu çekmeyi ve yeterince su dökmeyi unutmamalıyız.</a:t>
            </a:r>
            <a:r>
              <a:rPr lang="en-US" sz="6699">
                <a:solidFill>
                  <a:srgbClr val="5E17EB"/>
                </a:solidFill>
                <a:latin typeface="KG Primary Penmanship"/>
              </a:rPr>
              <a:t> </a:t>
            </a:r>
          </a:p>
          <a:p>
            <a:pPr algn="ctr">
              <a:lnSpc>
                <a:spcPts val="9379"/>
              </a:lnSpc>
              <a:spcBef>
                <a:spcPct val="0"/>
              </a:spcBef>
            </a:pPr>
            <a:r>
              <a:rPr lang="en-US" sz="6699">
                <a:solidFill>
                  <a:srgbClr val="000000"/>
                </a:solidFill>
                <a:latin typeface="KG Primary Penmanship"/>
              </a:rPr>
              <a:t>Çünkü temiz çevre mikropsuz yaşam demektir.</a:t>
            </a:r>
          </a:p>
          <a:p>
            <a:pPr algn="ctr">
              <a:lnSpc>
                <a:spcPts val="9379"/>
              </a:lnSpc>
              <a:spcBef>
                <a:spcPct val="0"/>
              </a:spcBef>
            </a:pPr>
            <a:r>
              <a:rPr lang="en-US" sz="6699">
                <a:solidFill>
                  <a:srgbClr val="000000"/>
                </a:solidFill>
                <a:latin typeface="KG Primary Penmanship"/>
              </a:rPr>
              <a:t>Başkalarından nasıl bulmak istiyorsak öyle bırakmalıyız.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17477" y="2245399"/>
            <a:ext cx="8293027" cy="5796202"/>
          </a:xfrm>
          <a:custGeom>
            <a:avLst/>
            <a:gdLst/>
            <a:ahLst/>
            <a:cxnLst/>
            <a:rect l="l" t="t" r="r" b="b"/>
            <a:pathLst>
              <a:path w="8293027" h="5796202">
                <a:moveTo>
                  <a:pt x="0" y="0"/>
                </a:moveTo>
                <a:lnTo>
                  <a:pt x="8293027" y="0"/>
                </a:lnTo>
                <a:lnTo>
                  <a:pt x="8293027" y="5796202"/>
                </a:lnTo>
                <a:lnTo>
                  <a:pt x="0" y="5796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48100" y="3350314"/>
            <a:ext cx="9156818" cy="3453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75"/>
              </a:lnSpc>
              <a:spcBef>
                <a:spcPct val="0"/>
              </a:spcBef>
            </a:pPr>
            <a:r>
              <a:rPr lang="en-US" sz="6554">
                <a:solidFill>
                  <a:srgbClr val="000000"/>
                </a:solidFill>
                <a:latin typeface="KG Primary Penmanship"/>
              </a:rPr>
              <a:t>Şimdi ellerimizi yıkama zamanı. Ellerimizi yıkamayı unutmadık değil mi çocuklar?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09057" y="3947551"/>
            <a:ext cx="12069885" cy="5310749"/>
          </a:xfrm>
          <a:custGeom>
            <a:avLst/>
            <a:gdLst/>
            <a:ahLst/>
            <a:cxnLst/>
            <a:rect l="l" t="t" r="r" b="b"/>
            <a:pathLst>
              <a:path w="12069885" h="5310749">
                <a:moveTo>
                  <a:pt x="0" y="0"/>
                </a:moveTo>
                <a:lnTo>
                  <a:pt x="12069886" y="0"/>
                </a:lnTo>
                <a:lnTo>
                  <a:pt x="12069886" y="5310749"/>
                </a:lnTo>
                <a:lnTo>
                  <a:pt x="0" y="53107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864843" y="598998"/>
            <a:ext cx="10558314" cy="2902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5"/>
              </a:lnSpc>
              <a:spcBef>
                <a:spcPct val="0"/>
              </a:spcBef>
            </a:pPr>
            <a:r>
              <a:rPr lang="en-US" sz="8354">
                <a:solidFill>
                  <a:srgbClr val="000000"/>
                </a:solidFill>
                <a:latin typeface="KG Primary Penmanship"/>
              </a:rPr>
              <a:t>Tuvaletten çıkınca ellerimizi </a:t>
            </a:r>
          </a:p>
          <a:p>
            <a:pPr algn="ctr">
              <a:lnSpc>
                <a:spcPts val="11695"/>
              </a:lnSpc>
              <a:spcBef>
                <a:spcPct val="0"/>
              </a:spcBef>
            </a:pPr>
            <a:r>
              <a:rPr lang="en-US" sz="8354">
                <a:solidFill>
                  <a:srgbClr val="000000"/>
                </a:solidFill>
                <a:latin typeface="KG Primary Penmanship"/>
              </a:rPr>
              <a:t>su ve sabunla iyice yıkamalıyız.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38411" y="3711355"/>
            <a:ext cx="9011177" cy="6032988"/>
          </a:xfrm>
          <a:custGeom>
            <a:avLst/>
            <a:gdLst/>
            <a:ahLst/>
            <a:cxnLst/>
            <a:rect l="l" t="t" r="r" b="b"/>
            <a:pathLst>
              <a:path w="9011177" h="6032988">
                <a:moveTo>
                  <a:pt x="0" y="0"/>
                </a:moveTo>
                <a:lnTo>
                  <a:pt x="9011178" y="0"/>
                </a:lnTo>
                <a:lnTo>
                  <a:pt x="9011178" y="6032988"/>
                </a:lnTo>
                <a:lnTo>
                  <a:pt x="0" y="60329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18190" y="895350"/>
            <a:ext cx="10510501" cy="2362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55"/>
              </a:lnSpc>
              <a:spcBef>
                <a:spcPct val="0"/>
              </a:spcBef>
            </a:pPr>
            <a:r>
              <a:rPr lang="en-US" sz="6754">
                <a:solidFill>
                  <a:srgbClr val="000000"/>
                </a:solidFill>
                <a:latin typeface="KG Primary Penmanship"/>
              </a:rPr>
              <a:t>Ellerimizi temiz havlu veya </a:t>
            </a:r>
          </a:p>
          <a:p>
            <a:pPr algn="ctr">
              <a:lnSpc>
                <a:spcPts val="9455"/>
              </a:lnSpc>
              <a:spcBef>
                <a:spcPct val="0"/>
              </a:spcBef>
            </a:pPr>
            <a:r>
              <a:rPr lang="en-US" sz="6754">
                <a:solidFill>
                  <a:srgbClr val="000000"/>
                </a:solidFill>
                <a:latin typeface="KG Primary Penmanship"/>
              </a:rPr>
              <a:t>kağıt havlu ile  kurulamalıyız.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08551" y="871633"/>
            <a:ext cx="16854372" cy="8903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5"/>
              </a:lnSpc>
            </a:pPr>
            <a:r>
              <a:rPr lang="en-US" sz="5854" spc="117">
                <a:solidFill>
                  <a:srgbClr val="BADBCD"/>
                </a:solidFill>
                <a:latin typeface="KG Primary Penmanship"/>
              </a:rPr>
              <a:t>TUVALETLERİ KULLANIRKEN UYMAMIZ GEREKEN BAŞAKA </a:t>
            </a:r>
          </a:p>
          <a:p>
            <a:pPr algn="ctr">
              <a:lnSpc>
                <a:spcPts val="8195"/>
              </a:lnSpc>
            </a:pPr>
            <a:r>
              <a:rPr lang="en-US" sz="5854" spc="117">
                <a:solidFill>
                  <a:srgbClr val="BADBCD"/>
                </a:solidFill>
                <a:latin typeface="KG Primary Penmanship"/>
              </a:rPr>
              <a:t>KURALLAR DA VARDIR!!!</a:t>
            </a:r>
          </a:p>
          <a:p>
            <a:pPr marL="1199168" lvl="1" indent="-599584">
              <a:lnSpc>
                <a:spcPts val="7775"/>
              </a:lnSpc>
              <a:buFont typeface="Arial"/>
              <a:buChar char="•"/>
            </a:pPr>
            <a:r>
              <a:rPr lang="en-US" sz="5554" spc="111">
                <a:solidFill>
                  <a:srgbClr val="000000"/>
                </a:solidFill>
                <a:latin typeface="KG Primary Penmanship"/>
              </a:rPr>
              <a:t>Tuvalette yerlere ve duvarlara elimizle dokunmamalıyız.</a:t>
            </a:r>
          </a:p>
          <a:p>
            <a:pPr marL="1199168" lvl="1" indent="-599584">
              <a:lnSpc>
                <a:spcPts val="7775"/>
              </a:lnSpc>
              <a:buFont typeface="Arial"/>
              <a:buChar char="•"/>
            </a:pPr>
            <a:r>
              <a:rPr lang="en-US" sz="5554" spc="111">
                <a:solidFill>
                  <a:srgbClr val="000000"/>
                </a:solidFill>
                <a:latin typeface="KG Primary Penmanship"/>
              </a:rPr>
              <a:t>Tuvalette musluklardan su içmemeliyiz.</a:t>
            </a:r>
          </a:p>
          <a:p>
            <a:pPr marL="1199168" lvl="1" indent="-599584">
              <a:lnSpc>
                <a:spcPts val="7775"/>
              </a:lnSpc>
              <a:buFont typeface="Arial"/>
              <a:buChar char="•"/>
            </a:pPr>
            <a:r>
              <a:rPr lang="en-US" sz="5554" spc="111">
                <a:solidFill>
                  <a:srgbClr val="000000"/>
                </a:solidFill>
                <a:latin typeface="KG Primary Penmanship"/>
              </a:rPr>
              <a:t>Tuvalette oyalanmamalıyız.</a:t>
            </a:r>
          </a:p>
          <a:p>
            <a:pPr marL="1199168" lvl="1" indent="-599584">
              <a:lnSpc>
                <a:spcPts val="7775"/>
              </a:lnSpc>
              <a:buFont typeface="Arial"/>
              <a:buChar char="•"/>
            </a:pPr>
            <a:r>
              <a:rPr lang="en-US" sz="5554" spc="111">
                <a:solidFill>
                  <a:srgbClr val="000000"/>
                </a:solidFill>
                <a:latin typeface="KG Primary Penmanship"/>
              </a:rPr>
              <a:t>Su, peçete, tuvalet kağıdı ve sabun gibi kaynakları israf etmemeliyiz.</a:t>
            </a:r>
          </a:p>
          <a:p>
            <a:pPr marL="1199168" lvl="1" indent="-599584">
              <a:lnSpc>
                <a:spcPts val="7775"/>
              </a:lnSpc>
              <a:buFont typeface="Arial"/>
              <a:buChar char="•"/>
            </a:pPr>
            <a:r>
              <a:rPr lang="en-US" sz="5554" spc="111">
                <a:solidFill>
                  <a:srgbClr val="000000"/>
                </a:solidFill>
                <a:latin typeface="KG Primary Penmanship"/>
              </a:rPr>
              <a:t>Çıkarken tuvalet musluğunu kapatmalıyız.</a:t>
            </a:r>
          </a:p>
          <a:p>
            <a:pPr marL="1199168" lvl="1" indent="-599584">
              <a:lnSpc>
                <a:spcPts val="7775"/>
              </a:lnSpc>
              <a:buFont typeface="Arial"/>
              <a:buChar char="•"/>
            </a:pPr>
            <a:r>
              <a:rPr lang="en-US" sz="5554" spc="111">
                <a:solidFill>
                  <a:srgbClr val="000000"/>
                </a:solidFill>
                <a:latin typeface="KG Primary Penmanship"/>
              </a:rPr>
              <a:t>Çıkınca kapıyı açık bırakmalıyız.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2472" y="1270190"/>
            <a:ext cx="16036828" cy="7988110"/>
          </a:xfrm>
          <a:custGeom>
            <a:avLst/>
            <a:gdLst/>
            <a:ahLst/>
            <a:cxnLst/>
            <a:rect l="l" t="t" r="r" b="b"/>
            <a:pathLst>
              <a:path w="16036828" h="7988110">
                <a:moveTo>
                  <a:pt x="0" y="0"/>
                </a:moveTo>
                <a:lnTo>
                  <a:pt x="16036828" y="0"/>
                </a:lnTo>
                <a:lnTo>
                  <a:pt x="16036828" y="7988110"/>
                </a:lnTo>
                <a:lnTo>
                  <a:pt x="0" y="79881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8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5378" y="1375284"/>
            <a:ext cx="15822949" cy="7510660"/>
          </a:xfrm>
          <a:custGeom>
            <a:avLst/>
            <a:gdLst/>
            <a:ahLst/>
            <a:cxnLst/>
            <a:rect l="l" t="t" r="r" b="b"/>
            <a:pathLst>
              <a:path w="15822949" h="7510660">
                <a:moveTo>
                  <a:pt x="0" y="0"/>
                </a:moveTo>
                <a:lnTo>
                  <a:pt x="15822950" y="0"/>
                </a:lnTo>
                <a:lnTo>
                  <a:pt x="15822950" y="7510660"/>
                </a:lnTo>
                <a:lnTo>
                  <a:pt x="0" y="7510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8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01686" y="1429439"/>
            <a:ext cx="16161237" cy="6857326"/>
          </a:xfrm>
          <a:custGeom>
            <a:avLst/>
            <a:gdLst/>
            <a:ahLst/>
            <a:cxnLst/>
            <a:rect l="l" t="t" r="r" b="b"/>
            <a:pathLst>
              <a:path w="16161237" h="6857326">
                <a:moveTo>
                  <a:pt x="0" y="0"/>
                </a:moveTo>
                <a:lnTo>
                  <a:pt x="16161236" y="0"/>
                </a:lnTo>
                <a:lnTo>
                  <a:pt x="16161236" y="6857327"/>
                </a:lnTo>
                <a:lnTo>
                  <a:pt x="0" y="68573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355264" y="2374382"/>
            <a:ext cx="6669745" cy="15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31"/>
              </a:lnSpc>
              <a:spcBef>
                <a:spcPct val="0"/>
              </a:spcBef>
            </a:pPr>
            <a:r>
              <a:rPr lang="en-US" sz="9093">
                <a:solidFill>
                  <a:srgbClr val="BADBCD"/>
                </a:solidFill>
                <a:latin typeface="KG Primary Penmanship"/>
              </a:rPr>
              <a:t>VÜCUT BAKIMI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355264" y="5603318"/>
            <a:ext cx="7018558" cy="2477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8"/>
              </a:lnSpc>
              <a:spcBef>
                <a:spcPct val="0"/>
              </a:spcBef>
            </a:pPr>
            <a:r>
              <a:rPr lang="en-US" sz="7077" spc="212">
                <a:solidFill>
                  <a:srgbClr val="BADBCD"/>
                </a:solidFill>
                <a:latin typeface="KG Primary Penmanship"/>
              </a:rPr>
              <a:t>VÜCUT TEMİZLİĞİ</a:t>
            </a:r>
          </a:p>
          <a:p>
            <a:pPr algn="ctr">
              <a:lnSpc>
                <a:spcPts val="9908"/>
              </a:lnSpc>
              <a:spcBef>
                <a:spcPct val="0"/>
              </a:spcBef>
            </a:pPr>
            <a:r>
              <a:rPr lang="en-US" sz="7077" spc="212">
                <a:solidFill>
                  <a:srgbClr val="BADBCD"/>
                </a:solidFill>
                <a:latin typeface="KG Primary Penmanship"/>
              </a:rPr>
              <a:t>NASIL SAĞLANIR?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607"/>
            <a:ext cx="18288000" cy="10280393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7789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763573" y="1218613"/>
            <a:ext cx="13682087" cy="9068387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9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8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4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2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5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8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60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sp>
        <p:nvSpPr>
          <p:cNvPr id="8" name="Freeform 8"/>
          <p:cNvSpPr/>
          <p:nvPr/>
        </p:nvSpPr>
        <p:spPr>
          <a:xfrm flipH="1">
            <a:off x="0" y="-360046"/>
            <a:ext cx="7125419" cy="6729562"/>
          </a:xfrm>
          <a:custGeom>
            <a:avLst/>
            <a:gdLst/>
            <a:ahLst/>
            <a:cxnLst/>
            <a:rect l="l" t="t" r="r" b="b"/>
            <a:pathLst>
              <a:path w="7125419" h="6729562">
                <a:moveTo>
                  <a:pt x="7125419" y="0"/>
                </a:moveTo>
                <a:lnTo>
                  <a:pt x="0" y="0"/>
                </a:lnTo>
                <a:lnTo>
                  <a:pt x="0" y="6729562"/>
                </a:lnTo>
                <a:lnTo>
                  <a:pt x="7125419" y="6729562"/>
                </a:lnTo>
                <a:lnTo>
                  <a:pt x="712541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8762934">
            <a:off x="1199852" y="8874012"/>
            <a:ext cx="2348424" cy="768575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5" y="0"/>
                </a:lnTo>
                <a:lnTo>
                  <a:pt x="2348425" y="768576"/>
                </a:lnTo>
                <a:lnTo>
                  <a:pt x="0" y="768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091170" y="3904713"/>
            <a:ext cx="3168130" cy="5509791"/>
          </a:xfrm>
          <a:custGeom>
            <a:avLst/>
            <a:gdLst/>
            <a:ahLst/>
            <a:cxnLst/>
            <a:rect l="l" t="t" r="r" b="b"/>
            <a:pathLst>
              <a:path w="3168130" h="5509791">
                <a:moveTo>
                  <a:pt x="0" y="0"/>
                </a:moveTo>
                <a:lnTo>
                  <a:pt x="3168130" y="0"/>
                </a:lnTo>
                <a:lnTo>
                  <a:pt x="3168130" y="5509790"/>
                </a:lnTo>
                <a:lnTo>
                  <a:pt x="0" y="55097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22734" y="1083017"/>
            <a:ext cx="5503748" cy="3027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27"/>
              </a:lnSpc>
            </a:pPr>
            <a:r>
              <a:rPr lang="en-US" sz="7827">
                <a:solidFill>
                  <a:srgbClr val="000000"/>
                </a:solidFill>
                <a:latin typeface="KG Primary Penmanship"/>
              </a:rPr>
              <a:t>HİJYENİN FAYDALARI NELERDİR?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612826" y="5229225"/>
            <a:ext cx="9478344" cy="3812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7078" lvl="1" indent="-538539">
              <a:lnSpc>
                <a:spcPts val="4988"/>
              </a:lnSpc>
              <a:buFont typeface="Arial"/>
              <a:buChar char="•"/>
            </a:pPr>
            <a:r>
              <a:rPr lang="en-US" sz="4988">
                <a:solidFill>
                  <a:srgbClr val="000000"/>
                </a:solidFill>
                <a:latin typeface="KG Primary Penmanship"/>
              </a:rPr>
              <a:t>Vücudumuzdan mikropları uzaklaştırırız. Böylece temiz ve  sağlıklı çocuklar olmamızı sağlar.</a:t>
            </a:r>
          </a:p>
          <a:p>
            <a:pPr marL="1077078" lvl="1" indent="-538539">
              <a:lnSpc>
                <a:spcPts val="4988"/>
              </a:lnSpc>
              <a:buFont typeface="Arial"/>
              <a:buChar char="•"/>
            </a:pPr>
            <a:r>
              <a:rPr lang="en-US" sz="4988">
                <a:solidFill>
                  <a:srgbClr val="000000"/>
                </a:solidFill>
                <a:latin typeface="KG Primary Penmanship"/>
              </a:rPr>
              <a:t>Rahatlamamızı ve dinlenmemizi sağlar.</a:t>
            </a:r>
          </a:p>
          <a:p>
            <a:pPr marL="1077078" lvl="1" indent="-538539">
              <a:lnSpc>
                <a:spcPts val="4988"/>
              </a:lnSpc>
              <a:buFont typeface="Arial"/>
              <a:buChar char="•"/>
            </a:pPr>
            <a:r>
              <a:rPr lang="en-US" sz="4988">
                <a:solidFill>
                  <a:srgbClr val="000000"/>
                </a:solidFill>
                <a:latin typeface="KG Primary Penmanship"/>
              </a:rPr>
              <a:t>Vücudumuzdan kötü kokuları (ter kokusunu) atmamızı sağlar.</a:t>
            </a:r>
          </a:p>
        </p:txBody>
      </p:sp>
      <p:sp>
        <p:nvSpPr>
          <p:cNvPr id="13" name="Freeform 13"/>
          <p:cNvSpPr/>
          <p:nvPr/>
        </p:nvSpPr>
        <p:spPr>
          <a:xfrm rot="1507330">
            <a:off x="15887502" y="341291"/>
            <a:ext cx="2348424" cy="768575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63615" y="126944"/>
            <a:ext cx="4790580" cy="6045256"/>
          </a:xfrm>
          <a:custGeom>
            <a:avLst/>
            <a:gdLst/>
            <a:ahLst/>
            <a:cxnLst/>
            <a:rect l="l" t="t" r="r" b="b"/>
            <a:pathLst>
              <a:path w="4790580" h="6045256">
                <a:moveTo>
                  <a:pt x="0" y="0"/>
                </a:moveTo>
                <a:lnTo>
                  <a:pt x="4790581" y="0"/>
                </a:lnTo>
                <a:lnTo>
                  <a:pt x="4790581" y="6045256"/>
                </a:lnTo>
                <a:lnTo>
                  <a:pt x="0" y="60452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21973" y="2057400"/>
            <a:ext cx="5652706" cy="8229600"/>
          </a:xfrm>
          <a:custGeom>
            <a:avLst/>
            <a:gdLst/>
            <a:ahLst/>
            <a:cxnLst/>
            <a:rect l="l" t="t" r="r" b="b"/>
            <a:pathLst>
              <a:path w="5652706" h="8229600">
                <a:moveTo>
                  <a:pt x="0" y="0"/>
                </a:moveTo>
                <a:lnTo>
                  <a:pt x="5652706" y="0"/>
                </a:lnTo>
                <a:lnTo>
                  <a:pt x="56527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1817" y="3814331"/>
            <a:ext cx="7909576" cy="6472669"/>
          </a:xfrm>
          <a:custGeom>
            <a:avLst/>
            <a:gdLst/>
            <a:ahLst/>
            <a:cxnLst/>
            <a:rect l="l" t="t" r="r" b="b"/>
            <a:pathLst>
              <a:path w="7909576" h="6472669">
                <a:moveTo>
                  <a:pt x="0" y="0"/>
                </a:moveTo>
                <a:lnTo>
                  <a:pt x="7909576" y="0"/>
                </a:lnTo>
                <a:lnTo>
                  <a:pt x="7909576" y="6472669"/>
                </a:lnTo>
                <a:lnTo>
                  <a:pt x="0" y="64726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60645" y="3884941"/>
            <a:ext cx="9098655" cy="5564685"/>
          </a:xfrm>
          <a:custGeom>
            <a:avLst/>
            <a:gdLst/>
            <a:ahLst/>
            <a:cxnLst/>
            <a:rect l="l" t="t" r="r" b="b"/>
            <a:pathLst>
              <a:path w="9098655" h="5564685">
                <a:moveTo>
                  <a:pt x="0" y="0"/>
                </a:moveTo>
                <a:lnTo>
                  <a:pt x="9098655" y="0"/>
                </a:lnTo>
                <a:lnTo>
                  <a:pt x="9098655" y="5564684"/>
                </a:lnTo>
                <a:lnTo>
                  <a:pt x="0" y="55646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88609" y="838200"/>
            <a:ext cx="14492902" cy="1708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  <a:spcBef>
                <a:spcPct val="0"/>
              </a:spcBef>
            </a:pPr>
            <a:r>
              <a:rPr lang="en-US" sz="9999">
                <a:solidFill>
                  <a:srgbClr val="BADBCD"/>
                </a:solidFill>
                <a:latin typeface="KG Primary Penmanship"/>
              </a:rPr>
              <a:t>NEDEN BANYO YAPILIR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81292" y="3723016"/>
            <a:ext cx="7883345" cy="5452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3"/>
              </a:lnSpc>
              <a:spcBef>
                <a:spcPct val="0"/>
              </a:spcBef>
            </a:pPr>
            <a:r>
              <a:rPr lang="en-US" sz="7716">
                <a:solidFill>
                  <a:srgbClr val="000000"/>
                </a:solidFill>
                <a:latin typeface="KG Primary Penmanship"/>
              </a:rPr>
              <a:t>Deride bulunan  mikropların, kirlerin ve terin vücuttan  uzaklaştırılması için.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00361" y="1681494"/>
            <a:ext cx="6140638" cy="3462006"/>
          </a:xfrm>
          <a:custGeom>
            <a:avLst/>
            <a:gdLst/>
            <a:ahLst/>
            <a:cxnLst/>
            <a:rect l="l" t="t" r="r" b="b"/>
            <a:pathLst>
              <a:path w="6140638" h="3462006">
                <a:moveTo>
                  <a:pt x="0" y="0"/>
                </a:moveTo>
                <a:lnTo>
                  <a:pt x="6140638" y="0"/>
                </a:lnTo>
                <a:lnTo>
                  <a:pt x="6140638" y="3462006"/>
                </a:lnTo>
                <a:lnTo>
                  <a:pt x="0" y="34620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40999" y="1681494"/>
            <a:ext cx="4868528" cy="3462006"/>
          </a:xfrm>
          <a:custGeom>
            <a:avLst/>
            <a:gdLst/>
            <a:ahLst/>
            <a:cxnLst/>
            <a:rect l="l" t="t" r="r" b="b"/>
            <a:pathLst>
              <a:path w="4868528" h="3462006">
                <a:moveTo>
                  <a:pt x="0" y="0"/>
                </a:moveTo>
                <a:lnTo>
                  <a:pt x="4868528" y="0"/>
                </a:lnTo>
                <a:lnTo>
                  <a:pt x="4868528" y="3462006"/>
                </a:lnTo>
                <a:lnTo>
                  <a:pt x="0" y="3462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70" b="-207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500361" y="5143500"/>
            <a:ext cx="6140638" cy="4479403"/>
          </a:xfrm>
          <a:custGeom>
            <a:avLst/>
            <a:gdLst/>
            <a:ahLst/>
            <a:cxnLst/>
            <a:rect l="l" t="t" r="r" b="b"/>
            <a:pathLst>
              <a:path w="6140638" h="4479403">
                <a:moveTo>
                  <a:pt x="0" y="0"/>
                </a:moveTo>
                <a:lnTo>
                  <a:pt x="6140638" y="0"/>
                </a:lnTo>
                <a:lnTo>
                  <a:pt x="6140638" y="4479403"/>
                </a:lnTo>
                <a:lnTo>
                  <a:pt x="0" y="44794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640999" y="5143500"/>
            <a:ext cx="4868528" cy="4479403"/>
          </a:xfrm>
          <a:custGeom>
            <a:avLst/>
            <a:gdLst/>
            <a:ahLst/>
            <a:cxnLst/>
            <a:rect l="l" t="t" r="r" b="b"/>
            <a:pathLst>
              <a:path w="4868528" h="4479403">
                <a:moveTo>
                  <a:pt x="0" y="0"/>
                </a:moveTo>
                <a:lnTo>
                  <a:pt x="4868528" y="0"/>
                </a:lnTo>
                <a:lnTo>
                  <a:pt x="4868528" y="4479403"/>
                </a:lnTo>
                <a:lnTo>
                  <a:pt x="0" y="44794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413" b="-141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06021" y="2863504"/>
            <a:ext cx="3294340" cy="1304010"/>
          </a:xfrm>
          <a:custGeom>
            <a:avLst/>
            <a:gdLst/>
            <a:ahLst/>
            <a:cxnLst/>
            <a:rect l="l" t="t" r="r" b="b"/>
            <a:pathLst>
              <a:path w="3294340" h="1304010">
                <a:moveTo>
                  <a:pt x="0" y="0"/>
                </a:moveTo>
                <a:lnTo>
                  <a:pt x="3294340" y="0"/>
                </a:lnTo>
                <a:lnTo>
                  <a:pt x="3294340" y="1304010"/>
                </a:lnTo>
                <a:lnTo>
                  <a:pt x="0" y="13040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21526" y="6586268"/>
            <a:ext cx="3294340" cy="1304010"/>
          </a:xfrm>
          <a:custGeom>
            <a:avLst/>
            <a:gdLst/>
            <a:ahLst/>
            <a:cxnLst/>
            <a:rect l="l" t="t" r="r" b="b"/>
            <a:pathLst>
              <a:path w="3294340" h="1304010">
                <a:moveTo>
                  <a:pt x="0" y="0"/>
                </a:moveTo>
                <a:lnTo>
                  <a:pt x="3294340" y="0"/>
                </a:lnTo>
                <a:lnTo>
                  <a:pt x="3294340" y="1304009"/>
                </a:lnTo>
                <a:lnTo>
                  <a:pt x="0" y="13040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06021" y="6731197"/>
            <a:ext cx="3294340" cy="1304010"/>
          </a:xfrm>
          <a:custGeom>
            <a:avLst/>
            <a:gdLst/>
            <a:ahLst/>
            <a:cxnLst/>
            <a:rect l="l" t="t" r="r" b="b"/>
            <a:pathLst>
              <a:path w="3294340" h="1304010">
                <a:moveTo>
                  <a:pt x="0" y="0"/>
                </a:moveTo>
                <a:lnTo>
                  <a:pt x="3294340" y="0"/>
                </a:lnTo>
                <a:lnTo>
                  <a:pt x="3294340" y="1304009"/>
                </a:lnTo>
                <a:lnTo>
                  <a:pt x="0" y="13040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721526" y="2760492"/>
            <a:ext cx="3294340" cy="1304010"/>
          </a:xfrm>
          <a:custGeom>
            <a:avLst/>
            <a:gdLst/>
            <a:ahLst/>
            <a:cxnLst/>
            <a:rect l="l" t="t" r="r" b="b"/>
            <a:pathLst>
              <a:path w="3294340" h="1304010">
                <a:moveTo>
                  <a:pt x="0" y="0"/>
                </a:moveTo>
                <a:lnTo>
                  <a:pt x="3294340" y="0"/>
                </a:lnTo>
                <a:lnTo>
                  <a:pt x="3294340" y="1304010"/>
                </a:lnTo>
                <a:lnTo>
                  <a:pt x="0" y="13040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59820" y="6979341"/>
            <a:ext cx="2586742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KG Primary Penmanship"/>
              </a:rPr>
              <a:t>LİF VE KESE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56383" y="3072740"/>
            <a:ext cx="1249270" cy="745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0"/>
              </a:lnSpc>
              <a:spcBef>
                <a:spcPct val="0"/>
              </a:spcBef>
            </a:pPr>
            <a:r>
              <a:rPr lang="en-US" sz="4335">
                <a:solidFill>
                  <a:srgbClr val="000000"/>
                </a:solidFill>
                <a:latin typeface="KG Primary Penmanship"/>
              </a:rPr>
              <a:t>SABUN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717455" y="2996881"/>
            <a:ext cx="1302483" cy="745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0"/>
              </a:lnSpc>
              <a:spcBef>
                <a:spcPct val="0"/>
              </a:spcBef>
            </a:pPr>
            <a:r>
              <a:rPr lang="en-US" sz="4335">
                <a:solidFill>
                  <a:srgbClr val="000000"/>
                </a:solidFill>
                <a:latin typeface="KG Primary Penmanship"/>
              </a:rPr>
              <a:t>HAVLU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454205" y="6822656"/>
            <a:ext cx="1828982" cy="745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0"/>
              </a:lnSpc>
              <a:spcBef>
                <a:spcPct val="0"/>
              </a:spcBef>
            </a:pPr>
            <a:r>
              <a:rPr lang="en-US" sz="4335">
                <a:solidFill>
                  <a:srgbClr val="000000"/>
                </a:solidFill>
                <a:latin typeface="KG Primary Penmanship"/>
              </a:rPr>
              <a:t>ŞAMPUAN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34463" y="254289"/>
            <a:ext cx="16728460" cy="1244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55"/>
              </a:lnSpc>
              <a:spcBef>
                <a:spcPct val="0"/>
              </a:spcBef>
            </a:pPr>
            <a:r>
              <a:rPr lang="en-US" sz="7254">
                <a:solidFill>
                  <a:srgbClr val="000000"/>
                </a:solidFill>
                <a:latin typeface="KG Primary Penmanship"/>
              </a:rPr>
              <a:t>Banyo yaparken hangi malzemeleri kullanmalıyız?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4131541" y="1116200"/>
            <a:ext cx="8435521" cy="1623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67"/>
              </a:lnSpc>
              <a:spcBef>
                <a:spcPct val="0"/>
              </a:spcBef>
            </a:pPr>
            <a:r>
              <a:rPr lang="en-US" sz="9476">
                <a:solidFill>
                  <a:srgbClr val="BADBCD"/>
                </a:solidFill>
                <a:latin typeface="KG Primary Penmanship"/>
              </a:rPr>
              <a:t>UNUTMAYALIM 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32982" y="4150680"/>
            <a:ext cx="15826318" cy="4499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05919" lvl="1" indent="-552959">
              <a:lnSpc>
                <a:spcPts val="7171"/>
              </a:lnSpc>
              <a:buFont typeface="Arial"/>
              <a:buChar char="•"/>
            </a:pPr>
            <a:r>
              <a:rPr lang="en-US" sz="5122" spc="35">
                <a:solidFill>
                  <a:srgbClr val="000000"/>
                </a:solidFill>
                <a:latin typeface="KG Primary Penmanship"/>
              </a:rPr>
              <a:t>Banyo yaparken kullandığımız malzemeler kişisel olmalıdır.</a:t>
            </a:r>
          </a:p>
          <a:p>
            <a:pPr marL="1105919" lvl="1" indent="-552959">
              <a:lnSpc>
                <a:spcPts val="7171"/>
              </a:lnSpc>
              <a:buFont typeface="Arial"/>
              <a:buChar char="•"/>
            </a:pPr>
            <a:r>
              <a:rPr lang="en-US" sz="5122" spc="35">
                <a:solidFill>
                  <a:srgbClr val="000000"/>
                </a:solidFill>
                <a:latin typeface="KG Primary Penmanship"/>
              </a:rPr>
              <a:t>Yemek yedikten 2-3 saat sonra banyo yapmak daha uygundur.</a:t>
            </a:r>
          </a:p>
          <a:p>
            <a:pPr marL="1105919" lvl="1" indent="-552959">
              <a:lnSpc>
                <a:spcPts val="7171"/>
              </a:lnSpc>
              <a:buFont typeface="Arial"/>
              <a:buChar char="•"/>
            </a:pPr>
            <a:r>
              <a:rPr lang="en-US" sz="5122" spc="35">
                <a:solidFill>
                  <a:srgbClr val="000000"/>
                </a:solidFill>
                <a:latin typeface="KG Primary Penmanship"/>
              </a:rPr>
              <a:t>Banyo yaparken yalnızca su yeterli değildir. </a:t>
            </a:r>
          </a:p>
          <a:p>
            <a:pPr marL="1105919" lvl="1" indent="-552959">
              <a:lnSpc>
                <a:spcPts val="7171"/>
              </a:lnSpc>
              <a:buFont typeface="Arial"/>
              <a:buChar char="•"/>
            </a:pPr>
            <a:r>
              <a:rPr lang="en-US" sz="5122" spc="35">
                <a:solidFill>
                  <a:srgbClr val="000000"/>
                </a:solidFill>
                <a:latin typeface="KG Primary Penmanship"/>
              </a:rPr>
              <a:t>Deride bulunan mikropların uzaklaştırılması için sabun da gereklidir.</a:t>
            </a:r>
          </a:p>
          <a:p>
            <a:pPr marL="1105919" lvl="1" indent="-552959">
              <a:lnSpc>
                <a:spcPts val="7171"/>
              </a:lnSpc>
              <a:buFont typeface="Arial"/>
              <a:buChar char="•"/>
            </a:pPr>
            <a:r>
              <a:rPr lang="en-US" sz="5122" spc="35">
                <a:solidFill>
                  <a:srgbClr val="000000"/>
                </a:solidFill>
                <a:latin typeface="KG Primary Penmanship"/>
              </a:rPr>
              <a:t>Olabilirse haftada 3 kez, değilse en az 1 kez banyo yapılmalıdır.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57240" y="2328227"/>
            <a:ext cx="7912861" cy="5630546"/>
          </a:xfrm>
          <a:custGeom>
            <a:avLst/>
            <a:gdLst/>
            <a:ahLst/>
            <a:cxnLst/>
            <a:rect l="l" t="t" r="r" b="b"/>
            <a:pathLst>
              <a:path w="7912861" h="5630546">
                <a:moveTo>
                  <a:pt x="0" y="0"/>
                </a:moveTo>
                <a:lnTo>
                  <a:pt x="7912861" y="0"/>
                </a:lnTo>
                <a:lnTo>
                  <a:pt x="7912861" y="5630546"/>
                </a:lnTo>
                <a:lnTo>
                  <a:pt x="0" y="56305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87337"/>
            <a:ext cx="4974303" cy="4856163"/>
          </a:xfrm>
          <a:custGeom>
            <a:avLst/>
            <a:gdLst/>
            <a:ahLst/>
            <a:cxnLst/>
            <a:rect l="l" t="t" r="r" b="b"/>
            <a:pathLst>
              <a:path w="4974303" h="4856163">
                <a:moveTo>
                  <a:pt x="0" y="0"/>
                </a:moveTo>
                <a:lnTo>
                  <a:pt x="4974303" y="0"/>
                </a:lnTo>
                <a:lnTo>
                  <a:pt x="4974303" y="4856163"/>
                </a:lnTo>
                <a:lnTo>
                  <a:pt x="0" y="48561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032865" y="5387817"/>
            <a:ext cx="6969970" cy="376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15"/>
              </a:lnSpc>
              <a:spcBef>
                <a:spcPct val="0"/>
              </a:spcBef>
            </a:pPr>
            <a:r>
              <a:rPr lang="en-US" sz="7154">
                <a:solidFill>
                  <a:srgbClr val="000000"/>
                </a:solidFill>
                <a:latin typeface="KG Primary Penmanship"/>
              </a:rPr>
              <a:t>Saçlarımız yağlı ve kirlenmiş ise saçlarımızı daha sık yıkamalıyız.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73933" y="3594240"/>
            <a:ext cx="4624222" cy="5664060"/>
          </a:xfrm>
          <a:custGeom>
            <a:avLst/>
            <a:gdLst/>
            <a:ahLst/>
            <a:cxnLst/>
            <a:rect l="l" t="t" r="r" b="b"/>
            <a:pathLst>
              <a:path w="4624222" h="5664060">
                <a:moveTo>
                  <a:pt x="0" y="0"/>
                </a:moveTo>
                <a:lnTo>
                  <a:pt x="4624222" y="0"/>
                </a:lnTo>
                <a:lnTo>
                  <a:pt x="4624222" y="5664060"/>
                </a:lnTo>
                <a:lnTo>
                  <a:pt x="0" y="56640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30154" y="1358473"/>
            <a:ext cx="16097783" cy="1286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80"/>
              </a:lnSpc>
              <a:spcBef>
                <a:spcPct val="0"/>
              </a:spcBef>
            </a:pPr>
            <a:r>
              <a:rPr lang="en-US" sz="7486">
                <a:solidFill>
                  <a:srgbClr val="BADBCD"/>
                </a:solidFill>
                <a:latin typeface="KG Primary Penmanship"/>
              </a:rPr>
              <a:t>Saç bakımı yapmazsak ne ile karşılaşırız?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144000" y="3778203"/>
            <a:ext cx="7493845" cy="4927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8"/>
              </a:lnSpc>
              <a:spcBef>
                <a:spcPct val="0"/>
              </a:spcBef>
            </a:pPr>
            <a:r>
              <a:rPr lang="en-US" sz="5577">
                <a:solidFill>
                  <a:srgbClr val="000000"/>
                </a:solidFill>
                <a:latin typeface="KG Primary Penmanship"/>
              </a:rPr>
              <a:t>Saçlarımıza düzenli bakım yapmadığımızda saçlarımızda bit mikrobu olur. Bu mikrop saçlarımızda kaşıntı ve kızarıklığa neden olur.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230525"/>
            <a:ext cx="7594047" cy="6027775"/>
          </a:xfrm>
          <a:custGeom>
            <a:avLst/>
            <a:gdLst/>
            <a:ahLst/>
            <a:cxnLst/>
            <a:rect l="l" t="t" r="r" b="b"/>
            <a:pathLst>
              <a:path w="7594047" h="6027775">
                <a:moveTo>
                  <a:pt x="0" y="0"/>
                </a:moveTo>
                <a:lnTo>
                  <a:pt x="7594047" y="0"/>
                </a:lnTo>
                <a:lnTo>
                  <a:pt x="7594047" y="6027775"/>
                </a:lnTo>
                <a:lnTo>
                  <a:pt x="0" y="60277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982485" y="498059"/>
            <a:ext cx="10323030" cy="179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78"/>
              </a:lnSpc>
              <a:spcBef>
                <a:spcPct val="0"/>
              </a:spcBef>
            </a:pPr>
            <a:r>
              <a:rPr lang="en-US" sz="10413">
                <a:solidFill>
                  <a:srgbClr val="BADBCD"/>
                </a:solidFill>
                <a:latin typeface="KG Primary Penmanship"/>
              </a:rPr>
              <a:t>BİT NEDİR 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144000" y="3814017"/>
            <a:ext cx="8247969" cy="4431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6"/>
              </a:lnSpc>
              <a:spcBef>
                <a:spcPct val="0"/>
              </a:spcBef>
            </a:pPr>
            <a:r>
              <a:rPr lang="en-US" sz="6290">
                <a:solidFill>
                  <a:srgbClr val="000000"/>
                </a:solidFill>
                <a:latin typeface="KG Primary Penmanship"/>
              </a:rPr>
              <a:t>Saç temizliğine özen göstermeyen çocukların saçlarında hızla yayılan bir mikroptur.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53007" y="2918410"/>
            <a:ext cx="4284747" cy="6071617"/>
          </a:xfrm>
          <a:custGeom>
            <a:avLst/>
            <a:gdLst/>
            <a:ahLst/>
            <a:cxnLst/>
            <a:rect l="l" t="t" r="r" b="b"/>
            <a:pathLst>
              <a:path w="4284747" h="6071617">
                <a:moveTo>
                  <a:pt x="0" y="0"/>
                </a:moveTo>
                <a:lnTo>
                  <a:pt x="4284747" y="0"/>
                </a:lnTo>
                <a:lnTo>
                  <a:pt x="4284747" y="6071617"/>
                </a:lnTo>
                <a:lnTo>
                  <a:pt x="0" y="60716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416380" y="513103"/>
            <a:ext cx="11981479" cy="1289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65"/>
              </a:lnSpc>
              <a:spcBef>
                <a:spcPct val="0"/>
              </a:spcBef>
            </a:pPr>
            <a:r>
              <a:rPr lang="en-US" sz="7475">
                <a:solidFill>
                  <a:srgbClr val="BADBCD"/>
                </a:solidFill>
                <a:latin typeface="KG Primary Penmanship"/>
              </a:rPr>
              <a:t>BİT SAÇIMIZA NASIL  BULAŞIR?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85736" y="2698613"/>
            <a:ext cx="9448254" cy="5859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59"/>
              </a:lnSpc>
              <a:spcBef>
                <a:spcPct val="0"/>
              </a:spcBef>
            </a:pPr>
            <a:r>
              <a:rPr lang="en-US" sz="5542">
                <a:solidFill>
                  <a:srgbClr val="000000"/>
                </a:solidFill>
                <a:latin typeface="KG Primary Penmanship"/>
              </a:rPr>
              <a:t>Yemeklerden önce ve sonra elimizi yıkamadığımızda, oyun oynadıktan ve kirli yüzeylere temas ettikten sonra, kişisel malzemelerimizi (yastık, tarak, saç fırçası, toka vb.) ortak kullanırsak saçlarımıza bulaşır.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8158" y="2284252"/>
            <a:ext cx="17665996" cy="3980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8435" lvl="1" indent="-489218">
              <a:lnSpc>
                <a:spcPts val="6344"/>
              </a:lnSpc>
              <a:buFont typeface="Arial"/>
              <a:buChar char="•"/>
            </a:pPr>
            <a:r>
              <a:rPr lang="en-US" sz="4531" spc="271">
                <a:solidFill>
                  <a:srgbClr val="000000"/>
                </a:solidFill>
                <a:latin typeface="KG Primary Penmanship"/>
              </a:rPr>
              <a:t>Kirli yüzeylere dokunduktan sonra ellerimizi yıkamalıyız.</a:t>
            </a:r>
          </a:p>
          <a:p>
            <a:pPr marL="978435" lvl="1" indent="-489218">
              <a:lnSpc>
                <a:spcPts val="6344"/>
              </a:lnSpc>
              <a:buFont typeface="Arial"/>
              <a:buChar char="•"/>
            </a:pPr>
            <a:r>
              <a:rPr lang="en-US" sz="4531" spc="271">
                <a:solidFill>
                  <a:srgbClr val="000000"/>
                </a:solidFill>
                <a:latin typeface="KG Primary Penmanship"/>
              </a:rPr>
              <a:t>Kirli ellerimizle saçımıza dokunmamalıyız.</a:t>
            </a:r>
          </a:p>
          <a:p>
            <a:pPr marL="978435" lvl="1" indent="-489218">
              <a:lnSpc>
                <a:spcPts val="6344"/>
              </a:lnSpc>
              <a:buFont typeface="Arial"/>
              <a:buChar char="•"/>
            </a:pPr>
            <a:r>
              <a:rPr lang="en-US" sz="4531" spc="271">
                <a:solidFill>
                  <a:srgbClr val="000000"/>
                </a:solidFill>
                <a:latin typeface="KG Primary Penmanship"/>
              </a:rPr>
              <a:t>Saçlarımıza bit bulaşmışsa korkmamalıyız.</a:t>
            </a:r>
          </a:p>
          <a:p>
            <a:pPr marL="978435" lvl="1" indent="-489218">
              <a:lnSpc>
                <a:spcPts val="6344"/>
              </a:lnSpc>
              <a:buFont typeface="Arial"/>
              <a:buChar char="•"/>
            </a:pPr>
            <a:r>
              <a:rPr lang="en-US" sz="4531" spc="271">
                <a:solidFill>
                  <a:srgbClr val="000000"/>
                </a:solidFill>
                <a:latin typeface="KG Primary Penmanship"/>
              </a:rPr>
              <a:t>Saçlarımızı bitlerden temizlemek için bit şampuanları ve bit tokaları kullanabiliriz.</a:t>
            </a:r>
          </a:p>
        </p:txBody>
      </p:sp>
      <p:sp>
        <p:nvSpPr>
          <p:cNvPr id="3" name="Freeform 3"/>
          <p:cNvSpPr/>
          <p:nvPr/>
        </p:nvSpPr>
        <p:spPr>
          <a:xfrm>
            <a:off x="5142738" y="5968202"/>
            <a:ext cx="7473839" cy="4231315"/>
          </a:xfrm>
          <a:custGeom>
            <a:avLst/>
            <a:gdLst/>
            <a:ahLst/>
            <a:cxnLst/>
            <a:rect l="l" t="t" r="r" b="b"/>
            <a:pathLst>
              <a:path w="7473839" h="4231315">
                <a:moveTo>
                  <a:pt x="0" y="0"/>
                </a:moveTo>
                <a:lnTo>
                  <a:pt x="7473840" y="0"/>
                </a:lnTo>
                <a:lnTo>
                  <a:pt x="7473840" y="4231316"/>
                </a:lnTo>
                <a:lnTo>
                  <a:pt x="0" y="42313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724500"/>
            <a:ext cx="15531800" cy="1290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75"/>
              </a:lnSpc>
              <a:spcBef>
                <a:spcPct val="0"/>
              </a:spcBef>
            </a:pPr>
            <a:r>
              <a:rPr lang="en-US" sz="7482">
                <a:solidFill>
                  <a:srgbClr val="BADBCD"/>
                </a:solidFill>
                <a:latin typeface="KG Primary Penmanship"/>
              </a:rPr>
              <a:t>SAÇLARIMIZI BİTTEN NASIL KORURUZ?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38" b="-163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68328" y="2788377"/>
            <a:ext cx="10948081" cy="7498623"/>
          </a:xfrm>
          <a:custGeom>
            <a:avLst/>
            <a:gdLst/>
            <a:ahLst/>
            <a:cxnLst/>
            <a:rect l="l" t="t" r="r" b="b"/>
            <a:pathLst>
              <a:path w="10948081" h="7498623">
                <a:moveTo>
                  <a:pt x="0" y="0"/>
                </a:moveTo>
                <a:lnTo>
                  <a:pt x="10948081" y="0"/>
                </a:lnTo>
                <a:lnTo>
                  <a:pt x="10948081" y="7498623"/>
                </a:lnTo>
                <a:lnTo>
                  <a:pt x="0" y="74986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16" b="-131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85182" y="376908"/>
            <a:ext cx="13960072" cy="2245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66"/>
              </a:lnSpc>
              <a:spcBef>
                <a:spcPct val="0"/>
              </a:spcBef>
            </a:pPr>
            <a:r>
              <a:rPr lang="en-US" sz="6476" spc="194">
                <a:solidFill>
                  <a:srgbClr val="000000"/>
                </a:solidFill>
                <a:latin typeface="KG Primary Penmanship"/>
              </a:rPr>
              <a:t>Mikroplarla savaşabilmenin en etkili yolu </a:t>
            </a:r>
          </a:p>
          <a:p>
            <a:pPr algn="ctr">
              <a:lnSpc>
                <a:spcPts val="9066"/>
              </a:lnSpc>
              <a:spcBef>
                <a:spcPct val="0"/>
              </a:spcBef>
            </a:pPr>
            <a:r>
              <a:rPr lang="en-US" sz="6476" spc="194">
                <a:solidFill>
                  <a:srgbClr val="000000"/>
                </a:solidFill>
                <a:latin typeface="KG Primary Penmanship"/>
              </a:rPr>
              <a:t>kişisel temizliğe dikkat edilmesidir.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71664" y="3359943"/>
            <a:ext cx="17259300" cy="2334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39"/>
              </a:lnSpc>
            </a:pPr>
            <a:r>
              <a:rPr lang="en-US" sz="4599">
                <a:solidFill>
                  <a:srgbClr val="000000"/>
                </a:solidFill>
                <a:latin typeface="Arimo"/>
              </a:rPr>
              <a:t>KAYNAK:</a:t>
            </a:r>
          </a:p>
          <a:p>
            <a:pPr>
              <a:lnSpc>
                <a:spcPts val="6020"/>
              </a:lnSpc>
            </a:pPr>
            <a:r>
              <a:rPr lang="en-US" sz="4300" u="sng">
                <a:solidFill>
                  <a:srgbClr val="000000"/>
                </a:solidFill>
                <a:latin typeface="Arimo"/>
                <a:hlinkClick r:id="rId2" tooltip="https://cevremerkezi.giresun.edu.tr/Files/ckFiles/cevremerkezi-giresun-edu-tr/projeler/Sa%C4%9Fl%C4%B1%C4%9F%C4%B1m.pdf"/>
              </a:rPr>
              <a:t>https://cevremerkezi.giresun.edu.tr/Files/ckFiles/cevremerkezi-giresun-edu-tr/projeler/Sa%C4%9Fl%C4%B1%C4%9F%C4%B1m.pdf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69851" y="3044501"/>
            <a:ext cx="8126815" cy="7242499"/>
          </a:xfrm>
          <a:custGeom>
            <a:avLst/>
            <a:gdLst/>
            <a:ahLst/>
            <a:cxnLst/>
            <a:rect l="l" t="t" r="r" b="b"/>
            <a:pathLst>
              <a:path w="8126815" h="7242499">
                <a:moveTo>
                  <a:pt x="0" y="0"/>
                </a:moveTo>
                <a:lnTo>
                  <a:pt x="8126816" y="0"/>
                </a:lnTo>
                <a:lnTo>
                  <a:pt x="8126816" y="7242499"/>
                </a:lnTo>
                <a:lnTo>
                  <a:pt x="0" y="72424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733154" y="876300"/>
            <a:ext cx="13000210" cy="2487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35"/>
              </a:lnSpc>
              <a:spcBef>
                <a:spcPct val="0"/>
              </a:spcBef>
            </a:pPr>
            <a:r>
              <a:rPr lang="en-US" sz="6954" dirty="0">
                <a:solidFill>
                  <a:srgbClr val="1E398D"/>
                </a:solidFill>
                <a:latin typeface="KG Primary Penmanship"/>
              </a:rPr>
              <a:t>ARTUKLU CEMİL TUTAŞI</a:t>
            </a:r>
          </a:p>
          <a:p>
            <a:pPr algn="ctr">
              <a:lnSpc>
                <a:spcPts val="9735"/>
              </a:lnSpc>
              <a:spcBef>
                <a:spcPct val="0"/>
              </a:spcBef>
            </a:pPr>
            <a:r>
              <a:rPr lang="en-US" sz="6954" dirty="0" smtClean="0">
                <a:solidFill>
                  <a:srgbClr val="1E398D"/>
                </a:solidFill>
                <a:latin typeface="KG Primary Penmanship"/>
              </a:rPr>
              <a:t>REHBERLİK </a:t>
            </a:r>
            <a:r>
              <a:rPr lang="en-US" sz="6954" dirty="0">
                <a:solidFill>
                  <a:srgbClr val="1E398D"/>
                </a:solidFill>
                <a:latin typeface="KG Primary Penmanship"/>
              </a:rPr>
              <a:t>VE ARAŞTIRMA MERKEZİ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84749" y="2019485"/>
            <a:ext cx="5369928" cy="6248029"/>
          </a:xfrm>
          <a:custGeom>
            <a:avLst/>
            <a:gdLst/>
            <a:ahLst/>
            <a:cxnLst/>
            <a:rect l="l" t="t" r="r" b="b"/>
            <a:pathLst>
              <a:path w="5369928" h="6248029">
                <a:moveTo>
                  <a:pt x="0" y="0"/>
                </a:moveTo>
                <a:lnTo>
                  <a:pt x="5369928" y="0"/>
                </a:lnTo>
                <a:lnTo>
                  <a:pt x="5369928" y="6248030"/>
                </a:lnTo>
                <a:lnTo>
                  <a:pt x="0" y="62480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448516" y="2700346"/>
            <a:ext cx="4149616" cy="5970671"/>
          </a:xfrm>
          <a:custGeom>
            <a:avLst/>
            <a:gdLst/>
            <a:ahLst/>
            <a:cxnLst/>
            <a:rect l="l" t="t" r="r" b="b"/>
            <a:pathLst>
              <a:path w="4149616" h="5970671">
                <a:moveTo>
                  <a:pt x="0" y="0"/>
                </a:moveTo>
                <a:lnTo>
                  <a:pt x="4149616" y="0"/>
                </a:lnTo>
                <a:lnTo>
                  <a:pt x="4149616" y="5970670"/>
                </a:lnTo>
                <a:lnTo>
                  <a:pt x="0" y="59706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598132" y="1028700"/>
            <a:ext cx="9072000" cy="7200900"/>
          </a:xfrm>
          <a:custGeom>
            <a:avLst/>
            <a:gdLst/>
            <a:ahLst/>
            <a:cxnLst/>
            <a:rect l="l" t="t" r="r" b="b"/>
            <a:pathLst>
              <a:path w="9072000" h="7200900">
                <a:moveTo>
                  <a:pt x="0" y="0"/>
                </a:moveTo>
                <a:lnTo>
                  <a:pt x="9072000" y="0"/>
                </a:lnTo>
                <a:lnTo>
                  <a:pt x="90720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583436" y="3390900"/>
            <a:ext cx="5701313" cy="2809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2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0000"/>
                </a:solidFill>
                <a:latin typeface="KG Primary Penmanship"/>
              </a:rPr>
              <a:t>Kişisel</a:t>
            </a:r>
            <a:r>
              <a:rPr lang="en-US" sz="5000" dirty="0">
                <a:solidFill>
                  <a:srgbClr val="000000"/>
                </a:solidFill>
                <a:latin typeface="KG Primary Penmanshi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KG Primary Penmanship"/>
              </a:rPr>
              <a:t>hijyene</a:t>
            </a:r>
            <a:r>
              <a:rPr lang="en-US" sz="5000" dirty="0">
                <a:solidFill>
                  <a:srgbClr val="000000"/>
                </a:solidFill>
                <a:latin typeface="KG Primary Penmanshi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KG Primary Penmanship"/>
              </a:rPr>
              <a:t>dikkat</a:t>
            </a:r>
            <a:r>
              <a:rPr lang="en-US" sz="5000" dirty="0">
                <a:solidFill>
                  <a:srgbClr val="000000"/>
                </a:solidFill>
                <a:latin typeface="KG Primary Penmanshi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KG Primary Penmanship"/>
              </a:rPr>
              <a:t>etmek</a:t>
            </a:r>
            <a:r>
              <a:rPr lang="en-US" sz="5000" dirty="0">
                <a:solidFill>
                  <a:srgbClr val="000000"/>
                </a:solidFill>
                <a:latin typeface="KG Primary Penmanshi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KG Primary Penmanship"/>
              </a:rPr>
              <a:t>için</a:t>
            </a:r>
            <a:r>
              <a:rPr lang="en-US" sz="5000" dirty="0">
                <a:solidFill>
                  <a:srgbClr val="000000"/>
                </a:solidFill>
                <a:latin typeface="KG Primary Penmanshi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KG Primary Penmanship"/>
              </a:rPr>
              <a:t>yapacağımız</a:t>
            </a:r>
            <a:r>
              <a:rPr lang="en-US" sz="5000" dirty="0">
                <a:solidFill>
                  <a:srgbClr val="000000"/>
                </a:solidFill>
                <a:latin typeface="KG Primary Penmanship"/>
              </a:rPr>
              <a:t> ilk </a:t>
            </a:r>
            <a:r>
              <a:rPr lang="en-US" sz="5000" dirty="0" err="1">
                <a:solidFill>
                  <a:srgbClr val="000000"/>
                </a:solidFill>
                <a:latin typeface="KG Primary Penmanship"/>
              </a:rPr>
              <a:t>iş</a:t>
            </a:r>
            <a:r>
              <a:rPr lang="en-US" sz="5000" dirty="0">
                <a:solidFill>
                  <a:srgbClr val="000000"/>
                </a:solidFill>
                <a:latin typeface="KG Primary Penmanship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KG Primary Penmanship"/>
              </a:rPr>
              <a:t>nedir</a:t>
            </a:r>
            <a:r>
              <a:rPr lang="en-US" sz="5000" dirty="0">
                <a:solidFill>
                  <a:srgbClr val="000000"/>
                </a:solidFill>
                <a:latin typeface="KG Primary Penmanship"/>
              </a:rPr>
              <a:t>?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4020" y="4316329"/>
            <a:ext cx="4149616" cy="5970671"/>
          </a:xfrm>
          <a:custGeom>
            <a:avLst/>
            <a:gdLst/>
            <a:ahLst/>
            <a:cxnLst/>
            <a:rect l="l" t="t" r="r" b="b"/>
            <a:pathLst>
              <a:path w="4149616" h="5970671">
                <a:moveTo>
                  <a:pt x="0" y="0"/>
                </a:moveTo>
                <a:lnTo>
                  <a:pt x="4149616" y="0"/>
                </a:lnTo>
                <a:lnTo>
                  <a:pt x="4149616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312701" y="4790701"/>
            <a:ext cx="5518182" cy="4644892"/>
          </a:xfrm>
          <a:custGeom>
            <a:avLst/>
            <a:gdLst/>
            <a:ahLst/>
            <a:cxnLst/>
            <a:rect l="l" t="t" r="r" b="b"/>
            <a:pathLst>
              <a:path w="5518182" h="4644892">
                <a:moveTo>
                  <a:pt x="0" y="0"/>
                </a:moveTo>
                <a:lnTo>
                  <a:pt x="5518182" y="0"/>
                </a:lnTo>
                <a:lnTo>
                  <a:pt x="5518182" y="4644892"/>
                </a:lnTo>
                <a:lnTo>
                  <a:pt x="0" y="46448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613636" y="491098"/>
            <a:ext cx="8283673" cy="5570770"/>
          </a:xfrm>
          <a:custGeom>
            <a:avLst/>
            <a:gdLst/>
            <a:ahLst/>
            <a:cxnLst/>
            <a:rect l="l" t="t" r="r" b="b"/>
            <a:pathLst>
              <a:path w="8283673" h="5570770">
                <a:moveTo>
                  <a:pt x="0" y="0"/>
                </a:moveTo>
                <a:lnTo>
                  <a:pt x="8283673" y="0"/>
                </a:lnTo>
                <a:lnTo>
                  <a:pt x="8283673" y="5570771"/>
                </a:lnTo>
                <a:lnTo>
                  <a:pt x="0" y="55707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441264" y="895350"/>
            <a:ext cx="4940824" cy="3261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  <a:spcBef>
                <a:spcPct val="0"/>
              </a:spcBef>
            </a:pPr>
            <a:r>
              <a:rPr lang="en-US" sz="6200" spc="124">
                <a:solidFill>
                  <a:srgbClr val="BADBCD"/>
                </a:solidFill>
                <a:latin typeface="KG Primary Penmanship"/>
              </a:rPr>
              <a:t>En çok ellerini kullandığını </a:t>
            </a:r>
          </a:p>
          <a:p>
            <a:pPr algn="ctr">
              <a:lnSpc>
                <a:spcPts val="8680"/>
              </a:lnSpc>
              <a:spcBef>
                <a:spcPct val="0"/>
              </a:spcBef>
            </a:pPr>
            <a:r>
              <a:rPr lang="en-US" sz="6200" spc="124">
                <a:solidFill>
                  <a:srgbClr val="BADBCD"/>
                </a:solidFill>
                <a:latin typeface="KG Primary Penmanship"/>
              </a:rPr>
              <a:t>biliyor musun?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6637845" y="8671016"/>
            <a:ext cx="1650155" cy="1650155"/>
            <a:chOff x="0" y="0"/>
            <a:chExt cx="2200207" cy="220020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00207" cy="2200207"/>
            </a:xfrm>
            <a:custGeom>
              <a:avLst/>
              <a:gdLst/>
              <a:ahLst/>
              <a:cxnLst/>
              <a:rect l="l" t="t" r="r" b="b"/>
              <a:pathLst>
                <a:path w="2200207" h="2200207">
                  <a:moveTo>
                    <a:pt x="0" y="0"/>
                  </a:moveTo>
                  <a:lnTo>
                    <a:pt x="2200207" y="0"/>
                  </a:lnTo>
                  <a:lnTo>
                    <a:pt x="2200207" y="2200207"/>
                  </a:lnTo>
                  <a:lnTo>
                    <a:pt x="0" y="2200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189116" y="1228642"/>
              <a:ext cx="838101" cy="746903"/>
            </a:xfrm>
            <a:custGeom>
              <a:avLst/>
              <a:gdLst/>
              <a:ahLst/>
              <a:cxnLst/>
              <a:rect l="l" t="t" r="r" b="b"/>
              <a:pathLst>
                <a:path w="838101" h="746903">
                  <a:moveTo>
                    <a:pt x="0" y="0"/>
                  </a:moveTo>
                  <a:lnTo>
                    <a:pt x="838101" y="0"/>
                  </a:lnTo>
                  <a:lnTo>
                    <a:pt x="838101" y="746904"/>
                  </a:lnTo>
                  <a:lnTo>
                    <a:pt x="0" y="746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1112</Words>
  <Application>Microsoft Office PowerPoint</Application>
  <PresentationFormat>Özel</PresentationFormat>
  <Paragraphs>175</Paragraphs>
  <Slides>71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71</vt:i4>
      </vt:variant>
    </vt:vector>
  </HeadingPairs>
  <TitlesOfParts>
    <vt:vector size="76" baseType="lpstr">
      <vt:lpstr>Arial</vt:lpstr>
      <vt:lpstr>Arimo</vt:lpstr>
      <vt:lpstr>KG Primary Penmanship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ÇOCUKLAR İÇİN TEMEL HİJYEN EĞİTİMİ</dc:title>
  <cp:lastModifiedBy>asd3</cp:lastModifiedBy>
  <cp:revision>2</cp:revision>
  <dcterms:created xsi:type="dcterms:W3CDTF">2006-08-16T00:00:00Z</dcterms:created>
  <dcterms:modified xsi:type="dcterms:W3CDTF">2024-02-01T10:33:46Z</dcterms:modified>
  <dc:identifier>DAF3bCfVZY4</dc:identifier>
</cp:coreProperties>
</file>