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6" r:id="rId5"/>
    <p:sldId id="257" r:id="rId6"/>
    <p:sldId id="260" r:id="rId7"/>
    <p:sldId id="261" r:id="rId8"/>
    <p:sldId id="262" r:id="rId9"/>
    <p:sldId id="263" r:id="rId10"/>
    <p:sldId id="264"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A48765-B5D2-429E-B36A-18EF51101500}" type="datetimeFigureOut">
              <a:rPr lang="tr-TR" smtClean="0"/>
              <a:t>21.09.2023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421695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305265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617885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9934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2189549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B6A48765-B5D2-429E-B36A-18EF51101500}" type="datetimeFigureOut">
              <a:rPr lang="tr-TR" smtClean="0"/>
              <a:t>21.09.2023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2658835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B6A48765-B5D2-429E-B36A-18EF51101500}" type="datetimeFigureOut">
              <a:rPr lang="tr-TR" smtClean="0"/>
              <a:t>21.09.2023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751902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A48765-B5D2-429E-B36A-18EF51101500}" type="datetimeFigureOut">
              <a:rPr lang="tr-TR" smtClean="0"/>
              <a:t>21.09.2023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822396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A48765-B5D2-429E-B36A-18EF51101500}" type="datetimeFigureOut">
              <a:rPr lang="tr-TR" smtClean="0"/>
              <a:t>21.09.2023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20147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A48765-B5D2-429E-B36A-18EF51101500}" type="datetimeFigureOut">
              <a:rPr lang="tr-TR" smtClean="0"/>
              <a:t>21.09.2023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329622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A48765-B5D2-429E-B36A-18EF51101500}" type="datetimeFigureOut">
              <a:rPr lang="tr-TR" smtClean="0"/>
              <a:t>21.09.2023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254416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14830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A48765-B5D2-429E-B36A-18EF51101500}" type="datetimeFigureOut">
              <a:rPr lang="tr-TR" smtClean="0"/>
              <a:t>21.09.2023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9691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A48765-B5D2-429E-B36A-18EF51101500}" type="datetimeFigureOut">
              <a:rPr lang="tr-TR" smtClean="0"/>
              <a:t>21.09.2023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05076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A48765-B5D2-429E-B36A-18EF51101500}" type="datetimeFigureOut">
              <a:rPr lang="tr-TR" smtClean="0"/>
              <a:t>21.09.2023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380335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443370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A48765-B5D2-429E-B36A-18EF51101500}" type="datetimeFigureOut">
              <a:rPr lang="tr-TR" smtClean="0"/>
              <a:t>21.09.2023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9B2B826-1185-4B27-BA54-B7091C120B12}" type="slidenum">
              <a:rPr lang="tr-TR" smtClean="0"/>
              <a:t>‹#›</a:t>
            </a:fld>
            <a:endParaRPr lang="tr-TR"/>
          </a:p>
        </p:txBody>
      </p:sp>
    </p:spTree>
    <p:extLst>
      <p:ext uri="{BB962C8B-B14F-4D97-AF65-F5344CB8AC3E}">
        <p14:creationId xmlns:p14="http://schemas.microsoft.com/office/powerpoint/2010/main" val="1182659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A48765-B5D2-429E-B36A-18EF51101500}" type="datetimeFigureOut">
              <a:rPr lang="tr-TR" smtClean="0"/>
              <a:t>21.09.2023</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9B2B826-1185-4B27-BA54-B7091C120B12}" type="slidenum">
              <a:rPr lang="tr-TR" smtClean="0"/>
              <a:t>‹#›</a:t>
            </a:fld>
            <a:endParaRPr lang="tr-TR"/>
          </a:p>
        </p:txBody>
      </p:sp>
    </p:spTree>
    <p:extLst>
      <p:ext uri="{BB962C8B-B14F-4D97-AF65-F5344CB8AC3E}">
        <p14:creationId xmlns:p14="http://schemas.microsoft.com/office/powerpoint/2010/main" val="29126709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illiyet.com.tr/e-devlet-giris-ekran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sym.gov.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65125"/>
          </a:xfrm>
          <a:prstGeom prst="rect">
            <a:avLst/>
          </a:prstGeom>
        </p:spPr>
      </p:pic>
      <p:sp>
        <p:nvSpPr>
          <p:cNvPr id="4" name="Dikdörtgen 3"/>
          <p:cNvSpPr/>
          <p:nvPr/>
        </p:nvSpPr>
        <p:spPr>
          <a:xfrm>
            <a:off x="7895064" y="2497203"/>
            <a:ext cx="4192858" cy="1569660"/>
          </a:xfrm>
          <a:prstGeom prst="rect">
            <a:avLst/>
          </a:prstGeom>
        </p:spPr>
        <p:txBody>
          <a:bodyPr wrap="square">
            <a:spAutoFit/>
          </a:bodyPr>
          <a:lstStyle/>
          <a:p>
            <a:r>
              <a:rPr lang="tr-TR" sz="9600" b="1" dirty="0">
                <a:solidFill>
                  <a:srgbClr val="FF0000"/>
                </a:solidFill>
              </a:rPr>
              <a:t>EKPSS</a:t>
            </a: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1060310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294"/>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372792"/>
            <a:ext cx="1665761" cy="1484502"/>
          </a:xfrm>
          <a:prstGeom prst="rect">
            <a:avLst/>
          </a:prstGeom>
        </p:spPr>
      </p:pic>
    </p:spTree>
    <p:extLst>
      <p:ext uri="{BB962C8B-B14F-4D97-AF65-F5344CB8AC3E}">
        <p14:creationId xmlns:p14="http://schemas.microsoft.com/office/powerpoint/2010/main" val="2997258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03610" y="1756537"/>
            <a:ext cx="10292575" cy="1200329"/>
          </a:xfrm>
          <a:prstGeom prst="rect">
            <a:avLst/>
          </a:prstGeom>
        </p:spPr>
        <p:txBody>
          <a:bodyPr wrap="square">
            <a:spAutoFit/>
          </a:bodyPr>
          <a:lstStyle/>
          <a:p>
            <a:pPr algn="ctr"/>
            <a:r>
              <a:rPr lang="tr-TR" sz="3600" b="1" dirty="0" smtClean="0">
                <a:solidFill>
                  <a:srgbClr val="00B0F0"/>
                </a:solidFill>
              </a:rPr>
              <a:t>ARTUKLU CEMİL TUTAŞI </a:t>
            </a:r>
            <a:br>
              <a:rPr lang="tr-TR" sz="3600" b="1" dirty="0" smtClean="0">
                <a:solidFill>
                  <a:srgbClr val="00B0F0"/>
                </a:solidFill>
              </a:rPr>
            </a:br>
            <a:r>
              <a:rPr lang="tr-TR" sz="3600" b="1" dirty="0" smtClean="0">
                <a:solidFill>
                  <a:srgbClr val="00B0F0"/>
                </a:solidFill>
              </a:rPr>
              <a:t>REHBERLİK VE ARAŞTIRMA MERKEZİ</a:t>
            </a:r>
            <a:endParaRPr lang="tr-TR" sz="3600" b="1" dirty="0"/>
          </a:p>
        </p:txBody>
      </p:sp>
      <p:pic>
        <p:nvPicPr>
          <p:cNvPr id="5" name="Resim 4"/>
          <p:cNvPicPr>
            <a:picLocks noChangeAspect="1"/>
          </p:cNvPicPr>
          <p:nvPr/>
        </p:nvPicPr>
        <p:blipFill>
          <a:blip r:embed="rId2"/>
          <a:stretch>
            <a:fillRect/>
          </a:stretch>
        </p:blipFill>
        <p:spPr>
          <a:xfrm>
            <a:off x="4250948" y="3424253"/>
            <a:ext cx="3679454" cy="3275118"/>
          </a:xfrm>
          <a:prstGeom prst="rect">
            <a:avLst/>
          </a:prstGeom>
        </p:spPr>
      </p:pic>
    </p:spTree>
    <p:extLst>
      <p:ext uri="{BB962C8B-B14F-4D97-AF65-F5344CB8AC3E}">
        <p14:creationId xmlns:p14="http://schemas.microsoft.com/office/powerpoint/2010/main" val="38665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7248" y="866078"/>
            <a:ext cx="10353761" cy="1326321"/>
          </a:xfrm>
        </p:spPr>
        <p:txBody>
          <a:bodyPr/>
          <a:lstStyle/>
          <a:p>
            <a:r>
              <a:rPr lang="tr-TR" b="1" dirty="0" smtClean="0"/>
              <a:t>E-KPSS Nedir?</a:t>
            </a:r>
            <a:endParaRPr lang="tr-TR" dirty="0"/>
          </a:p>
        </p:txBody>
      </p:sp>
      <p:sp>
        <p:nvSpPr>
          <p:cNvPr id="3" name="İçerik Yer Tutucusu 2"/>
          <p:cNvSpPr>
            <a:spLocks noGrp="1"/>
          </p:cNvSpPr>
          <p:nvPr>
            <p:ph idx="1"/>
          </p:nvPr>
        </p:nvSpPr>
        <p:spPr>
          <a:xfrm>
            <a:off x="1092214" y="2452903"/>
            <a:ext cx="10353762" cy="2208307"/>
          </a:xfrm>
        </p:spPr>
        <p:txBody>
          <a:bodyPr>
            <a:normAutofit/>
          </a:bodyPr>
          <a:lstStyle/>
          <a:p>
            <a:pPr marL="0" indent="0">
              <a:buNone/>
            </a:pPr>
            <a:r>
              <a:rPr lang="tr-TR" dirty="0" smtClean="0"/>
              <a:t>E-KPSS; </a:t>
            </a:r>
            <a:r>
              <a:rPr lang="tr-TR" dirty="0"/>
              <a:t>engelli bireylerin </a:t>
            </a:r>
            <a:r>
              <a:rPr lang="tr-TR" u="sng" dirty="0">
                <a:hlinkClick r:id="rId2"/>
              </a:rPr>
              <a:t>devlet</a:t>
            </a:r>
            <a:r>
              <a:rPr lang="tr-TR" dirty="0"/>
              <a:t> kurumları içinde iş sahibi olması için girilen sınavdır</a:t>
            </a:r>
            <a:r>
              <a:rPr lang="tr-TR" dirty="0" smtClean="0"/>
              <a:t>.</a:t>
            </a:r>
            <a:r>
              <a:rPr lang="tr-TR" dirty="0" smtClean="0"/>
              <a:t/>
            </a:r>
            <a:br>
              <a:rPr lang="tr-TR" dirty="0" smtClean="0"/>
            </a:br>
            <a:r>
              <a:rPr lang="tr-TR" dirty="0"/>
              <a:t>Beden ve zihin olmak üzere iki aşamadan herhangi bir tanesinde engeli bulunan bireyler için uygun olunduğu koşullarda iş imkanları sunulmaktadır. Yönetmeliğe uygun olarak gerekli şartların bulundurulması halinde ve yaş durumunun uygun olması ile sınava hak tanınmaktadır.</a:t>
            </a: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180198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2644" y="980942"/>
            <a:ext cx="10353762" cy="1918375"/>
          </a:xfrm>
        </p:spPr>
        <p:txBody>
          <a:bodyPr/>
          <a:lstStyle/>
          <a:p>
            <a:pPr marL="0" indent="0">
              <a:buNone/>
            </a:pPr>
            <a:r>
              <a:rPr lang="tr-TR" dirty="0"/>
              <a:t>657 sayılı Devlet Memurları Kanununa göre; kurum ve kuruluşlar çalıştırdıkları personele ait kadrolarda %3 oranında engelli personel çalıştırmak zorundadır. % 3’ün hesaplanmasında ilgili kurum ve kuruluşların (taşra teşkilatı dâhil) toplam kadro sayısı dikkate alınır.</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2486" y="2575932"/>
            <a:ext cx="3914078" cy="3914078"/>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2650046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37"/>
            <a:ext cx="12192000" cy="6856663"/>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363656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EKPSS Sıkça Sorulan </a:t>
            </a:r>
            <a:r>
              <a:rPr lang="tr-TR" dirty="0" smtClean="0"/>
              <a:t>Sorular</a:t>
            </a:r>
            <a:endParaRPr lang="tr-TR" dirty="0"/>
          </a:p>
        </p:txBody>
      </p:sp>
      <p:sp>
        <p:nvSpPr>
          <p:cNvPr id="3" name="İçerik Yer Tutucusu 2"/>
          <p:cNvSpPr>
            <a:spLocks noGrp="1"/>
          </p:cNvSpPr>
          <p:nvPr>
            <p:ph idx="1"/>
          </p:nvPr>
        </p:nvSpPr>
        <p:spPr/>
        <p:txBody>
          <a:bodyPr>
            <a:normAutofit fontScale="92500" lnSpcReduction="20000"/>
          </a:bodyPr>
          <a:lstStyle/>
          <a:p>
            <a:pPr fontAlgn="base"/>
            <a:r>
              <a:rPr lang="tr-TR" sz="2400" b="1" dirty="0">
                <a:solidFill>
                  <a:srgbClr val="FF0000"/>
                </a:solidFill>
                <a:effectLst/>
              </a:rPr>
              <a:t>EKPSS sınavına katılmak için belirlenen engel oranı var </a:t>
            </a:r>
            <a:r>
              <a:rPr lang="tr-TR" sz="2400" b="1" dirty="0" smtClean="0">
                <a:solidFill>
                  <a:srgbClr val="FF0000"/>
                </a:solidFill>
                <a:effectLst/>
              </a:rPr>
              <a:t>mıdır?</a:t>
            </a:r>
            <a:endParaRPr lang="tr-TR" sz="2400" dirty="0">
              <a:solidFill>
                <a:srgbClr val="FF0000"/>
              </a:solidFill>
              <a:effectLst/>
            </a:endParaRPr>
          </a:p>
          <a:p>
            <a:pPr marL="0" indent="0" fontAlgn="base">
              <a:buNone/>
            </a:pPr>
            <a:r>
              <a:rPr lang="tr-TR" dirty="0" smtClean="0">
                <a:effectLst/>
              </a:rPr>
              <a:t>Sınava </a:t>
            </a:r>
            <a:r>
              <a:rPr lang="tr-TR" dirty="0">
                <a:effectLst/>
              </a:rPr>
              <a:t>girebilmek için  engellinin, %40 ve üzeri engel oranının bulunması gerekmektedir.</a:t>
            </a:r>
          </a:p>
          <a:p>
            <a:pPr fontAlgn="base"/>
            <a:r>
              <a:rPr lang="tr-TR" sz="2400" b="1" dirty="0">
                <a:solidFill>
                  <a:srgbClr val="FF0000"/>
                </a:solidFill>
                <a:effectLst/>
              </a:rPr>
              <a:t>EKPSS sınavına girebilmek için eğitim düzeyi şartı nedir?</a:t>
            </a:r>
            <a:endParaRPr lang="tr-TR" sz="2400" dirty="0">
              <a:solidFill>
                <a:srgbClr val="FF0000"/>
              </a:solidFill>
              <a:effectLst/>
            </a:endParaRPr>
          </a:p>
          <a:p>
            <a:pPr marL="0" indent="0" fontAlgn="base">
              <a:buNone/>
            </a:pPr>
            <a:r>
              <a:rPr lang="tr-TR" dirty="0" err="1">
                <a:effectLst/>
              </a:rPr>
              <a:t>EKPSS’ye</a:t>
            </a:r>
            <a:r>
              <a:rPr lang="tr-TR" dirty="0">
                <a:effectLst/>
              </a:rPr>
              <a:t> ortaöğretim kurumlarından, yükseköğretim ön lisans veya lisans programlarından mezun olan veya </a:t>
            </a:r>
            <a:r>
              <a:rPr lang="tr-TR" dirty="0" err="1">
                <a:effectLst/>
              </a:rPr>
              <a:t>EKPSS’nin</a:t>
            </a:r>
            <a:r>
              <a:rPr lang="tr-TR" dirty="0">
                <a:effectLst/>
              </a:rPr>
              <a:t> geçerlilik süresi içinde mezun olabilecek durumda olan engelli adaylar başvurabileceklerdir</a:t>
            </a:r>
            <a:r>
              <a:rPr lang="tr-TR" dirty="0" smtClean="0">
                <a:effectLst/>
              </a:rPr>
              <a:t>.</a:t>
            </a:r>
          </a:p>
          <a:p>
            <a:pPr fontAlgn="base"/>
            <a:r>
              <a:rPr lang="tr-TR" sz="2400" b="1" dirty="0">
                <a:solidFill>
                  <a:srgbClr val="FF0000"/>
                </a:solidFill>
                <a:effectLst/>
              </a:rPr>
              <a:t>Ortaöğretim ve altı eğitim düzeyi engelliler memur olabilirler mi?</a:t>
            </a:r>
            <a:endParaRPr lang="tr-TR" sz="2400" dirty="0">
              <a:solidFill>
                <a:srgbClr val="FF0000"/>
              </a:solidFill>
              <a:effectLst/>
            </a:endParaRPr>
          </a:p>
          <a:p>
            <a:pPr marL="0" indent="0" fontAlgn="base">
              <a:buNone/>
            </a:pPr>
            <a:r>
              <a:rPr lang="tr-TR" dirty="0">
                <a:effectLst/>
              </a:rPr>
              <a:t>İlkokul/ortaokul/ilköğretim/özel eğitim iş uygulama merkezi veya okulu mezunu engelli bireyler KURA yöntemi ile Devlet memuru kadrolarına yerleştirilir</a:t>
            </a:r>
            <a:r>
              <a:rPr lang="tr-TR" dirty="0" smtClean="0">
                <a:effectLst/>
              </a:rPr>
              <a:t>.</a:t>
            </a:r>
            <a:endParaRPr lang="tr-TR" dirty="0">
              <a:effectLst/>
            </a:endParaRP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368053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6" y="453484"/>
            <a:ext cx="10353761" cy="962722"/>
          </a:xfrm>
        </p:spPr>
        <p:txBody>
          <a:bodyPr/>
          <a:lstStyle/>
          <a:p>
            <a:r>
              <a:rPr lang="tr-TR" dirty="0"/>
              <a:t>EKPSS Sıkça Sorulan Sorular</a:t>
            </a:r>
          </a:p>
        </p:txBody>
      </p:sp>
      <p:sp>
        <p:nvSpPr>
          <p:cNvPr id="3" name="İçerik Yer Tutucusu 2"/>
          <p:cNvSpPr>
            <a:spLocks noGrp="1"/>
          </p:cNvSpPr>
          <p:nvPr>
            <p:ph idx="1"/>
          </p:nvPr>
        </p:nvSpPr>
        <p:spPr>
          <a:xfrm>
            <a:off x="913795" y="1728439"/>
            <a:ext cx="10353762" cy="4471639"/>
          </a:xfrm>
        </p:spPr>
        <p:txBody>
          <a:bodyPr>
            <a:normAutofit/>
          </a:bodyPr>
          <a:lstStyle/>
          <a:p>
            <a:pPr fontAlgn="base"/>
            <a:r>
              <a:rPr lang="tr-TR" sz="2400" b="1" dirty="0" smtClean="0">
                <a:solidFill>
                  <a:srgbClr val="FF0000"/>
                </a:solidFill>
                <a:effectLst/>
              </a:rPr>
              <a:t>EKPSS </a:t>
            </a:r>
            <a:r>
              <a:rPr lang="tr-TR" sz="2400" b="1" dirty="0">
                <a:solidFill>
                  <a:srgbClr val="FF0000"/>
                </a:solidFill>
                <a:effectLst/>
              </a:rPr>
              <a:t>soruları bütün engel gruplarında standart mıdır?</a:t>
            </a:r>
            <a:endParaRPr lang="tr-TR" sz="2400" dirty="0">
              <a:solidFill>
                <a:srgbClr val="FF0000"/>
              </a:solidFill>
              <a:effectLst/>
            </a:endParaRPr>
          </a:p>
          <a:p>
            <a:pPr marL="0" indent="0" fontAlgn="base">
              <a:buNone/>
            </a:pPr>
            <a:r>
              <a:rPr lang="tr-TR" dirty="0">
                <a:effectLst/>
              </a:rPr>
              <a:t>Sınavda engel gruplarına göre 4 farklı test uygulanmaktadır.</a:t>
            </a:r>
          </a:p>
          <a:p>
            <a:pPr fontAlgn="base"/>
            <a:r>
              <a:rPr lang="tr-TR" dirty="0">
                <a:solidFill>
                  <a:srgbClr val="00B0F0"/>
                </a:solidFill>
                <a:effectLst/>
              </a:rPr>
              <a:t>Genel Engelliler </a:t>
            </a:r>
            <a:r>
              <a:rPr lang="tr-TR" dirty="0">
                <a:effectLst/>
              </a:rPr>
              <a:t>(</a:t>
            </a:r>
            <a:r>
              <a:rPr lang="tr-TR" dirty="0" err="1">
                <a:effectLst/>
              </a:rPr>
              <a:t>Ortapedik</a:t>
            </a:r>
            <a:r>
              <a:rPr lang="tr-TR" dirty="0">
                <a:effectLst/>
              </a:rPr>
              <a:t>, Ruhsal ve Duygusal, Süreğen (kronik) hastalıklara sahip engelliler, Yaygın Gelişimsel Bozukluğu Olanlar (Otizm Spektrum Bozuklukları (OSB), </a:t>
            </a:r>
            <a:r>
              <a:rPr lang="tr-TR" dirty="0" err="1">
                <a:effectLst/>
              </a:rPr>
              <a:t>Asperger</a:t>
            </a:r>
            <a:r>
              <a:rPr lang="tr-TR" dirty="0">
                <a:effectLst/>
              </a:rPr>
              <a:t>, RETT Sendromu, </a:t>
            </a:r>
            <a:r>
              <a:rPr lang="tr-TR" dirty="0" err="1">
                <a:effectLst/>
              </a:rPr>
              <a:t>Dezintegratif</a:t>
            </a:r>
            <a:r>
              <a:rPr lang="tr-TR" dirty="0">
                <a:effectLst/>
              </a:rPr>
              <a:t> Bozukluk vb.), Özgül/Özel Öğrenme Güçlüğü Olanlar (Dikkat Eksikliği, </a:t>
            </a:r>
            <a:r>
              <a:rPr lang="tr-TR" dirty="0" err="1">
                <a:effectLst/>
              </a:rPr>
              <a:t>Hiperaktivite</a:t>
            </a:r>
            <a:r>
              <a:rPr lang="tr-TR" dirty="0">
                <a:effectLst/>
              </a:rPr>
              <a:t>, </a:t>
            </a:r>
            <a:r>
              <a:rPr lang="tr-TR" dirty="0" err="1">
                <a:effectLst/>
              </a:rPr>
              <a:t>Disleksi</a:t>
            </a:r>
            <a:r>
              <a:rPr lang="tr-TR" dirty="0">
                <a:effectLst/>
              </a:rPr>
              <a:t> vb. olanlar), Dil ve Konuşma Bozukluğu Olanlar, CP hastası olanlar</a:t>
            </a:r>
            <a:r>
              <a:rPr lang="tr-TR" dirty="0" smtClean="0">
                <a:effectLst/>
              </a:rPr>
              <a:t>.</a:t>
            </a:r>
            <a:endParaRPr lang="tr-TR" dirty="0">
              <a:effectLst/>
            </a:endParaRPr>
          </a:p>
          <a:p>
            <a:pPr fontAlgn="base"/>
            <a:r>
              <a:rPr lang="tr-TR" dirty="0">
                <a:solidFill>
                  <a:srgbClr val="00B0F0"/>
                </a:solidFill>
                <a:effectLst/>
              </a:rPr>
              <a:t>Görme Engelliler</a:t>
            </a:r>
          </a:p>
          <a:p>
            <a:pPr fontAlgn="base"/>
            <a:r>
              <a:rPr lang="tr-TR" dirty="0">
                <a:solidFill>
                  <a:srgbClr val="00B0F0"/>
                </a:solidFill>
                <a:effectLst/>
              </a:rPr>
              <a:t>İşitme Engelliler</a:t>
            </a:r>
          </a:p>
          <a:p>
            <a:pPr fontAlgn="base"/>
            <a:r>
              <a:rPr lang="tr-TR" dirty="0">
                <a:solidFill>
                  <a:srgbClr val="00B0F0"/>
                </a:solidFill>
                <a:effectLst/>
              </a:rPr>
              <a:t>Zihinsel </a:t>
            </a:r>
            <a:r>
              <a:rPr lang="tr-TR" dirty="0" smtClean="0">
                <a:solidFill>
                  <a:srgbClr val="00B0F0"/>
                </a:solidFill>
                <a:effectLst/>
              </a:rPr>
              <a:t>Engelliler</a:t>
            </a:r>
            <a:endParaRPr lang="tr-TR" dirty="0">
              <a:solidFill>
                <a:srgbClr val="00B0F0"/>
              </a:solidFill>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342715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5" y="609600"/>
            <a:ext cx="10353761" cy="862361"/>
          </a:xfrm>
        </p:spPr>
        <p:txBody>
          <a:bodyPr/>
          <a:lstStyle/>
          <a:p>
            <a:r>
              <a:rPr lang="tr-TR" dirty="0"/>
              <a:t>EKPSS Sıkça Sorulan Sorular</a:t>
            </a:r>
          </a:p>
        </p:txBody>
      </p:sp>
      <p:sp>
        <p:nvSpPr>
          <p:cNvPr id="3" name="İçerik Yer Tutucusu 2"/>
          <p:cNvSpPr>
            <a:spLocks noGrp="1"/>
          </p:cNvSpPr>
          <p:nvPr>
            <p:ph idx="1"/>
          </p:nvPr>
        </p:nvSpPr>
        <p:spPr>
          <a:xfrm>
            <a:off x="913795" y="1594625"/>
            <a:ext cx="10353762" cy="4605454"/>
          </a:xfrm>
        </p:spPr>
        <p:txBody>
          <a:bodyPr>
            <a:normAutofit lnSpcReduction="10000"/>
          </a:bodyPr>
          <a:lstStyle/>
          <a:p>
            <a:pPr fontAlgn="base"/>
            <a:r>
              <a:rPr lang="tr-TR" sz="2200" b="1" dirty="0">
                <a:solidFill>
                  <a:srgbClr val="C00000"/>
                </a:solidFill>
                <a:effectLst/>
              </a:rPr>
              <a:t>EKPSS sonuçları ne kadar süreyle geçerlidir?</a:t>
            </a:r>
          </a:p>
          <a:p>
            <a:pPr marL="0" indent="0" fontAlgn="base">
              <a:buNone/>
            </a:pPr>
            <a:r>
              <a:rPr lang="tr-TR" dirty="0">
                <a:effectLst/>
              </a:rPr>
              <a:t>EKPSS sonuçları 4 yıl süreyle geçerlidir.</a:t>
            </a:r>
          </a:p>
          <a:p>
            <a:pPr fontAlgn="base"/>
            <a:r>
              <a:rPr lang="tr-TR" sz="2200" b="1" dirty="0">
                <a:solidFill>
                  <a:srgbClr val="C00000"/>
                </a:solidFill>
                <a:effectLst/>
              </a:rPr>
              <a:t>Halen memur olarak çalışmakta olanlar </a:t>
            </a:r>
            <a:r>
              <a:rPr lang="tr-TR" sz="2200" b="1" dirty="0" err="1">
                <a:solidFill>
                  <a:srgbClr val="C00000"/>
                </a:solidFill>
                <a:effectLst/>
              </a:rPr>
              <a:t>EKPSS’ye</a:t>
            </a:r>
            <a:r>
              <a:rPr lang="tr-TR" sz="2200" b="1" dirty="0">
                <a:solidFill>
                  <a:srgbClr val="C00000"/>
                </a:solidFill>
                <a:effectLst/>
              </a:rPr>
              <a:t> başvurabilir mi?</a:t>
            </a:r>
            <a:endParaRPr lang="tr-TR" sz="2200" dirty="0">
              <a:solidFill>
                <a:srgbClr val="C00000"/>
              </a:solidFill>
              <a:effectLst/>
            </a:endParaRPr>
          </a:p>
          <a:p>
            <a:pPr marL="0" indent="0" fontAlgn="base">
              <a:buNone/>
            </a:pPr>
            <a:r>
              <a:rPr lang="tr-TR" dirty="0">
                <a:effectLst/>
              </a:rPr>
              <a:t>Halen memur olarak çalışmakta olan engelli bireyler </a:t>
            </a:r>
            <a:r>
              <a:rPr lang="tr-TR" dirty="0" err="1">
                <a:effectLst/>
              </a:rPr>
              <a:t>EKPSS’ye</a:t>
            </a:r>
            <a:r>
              <a:rPr lang="tr-TR" dirty="0">
                <a:effectLst/>
              </a:rPr>
              <a:t> başvurabilirler. Ancak başka hizmet sınıfı kapsamındaki kadrolar ile bulundukları kadrolardan farklı olmak kaydıyla mezunu oldukları eğitim programları itibariyle ihraz etmiş oldukları unvanlara ilişkin kadrolara yerleştirme için başvurabilirler.</a:t>
            </a:r>
          </a:p>
          <a:p>
            <a:pPr fontAlgn="base"/>
            <a:r>
              <a:rPr lang="tr-TR" sz="2200" b="1" dirty="0">
                <a:solidFill>
                  <a:srgbClr val="C00000"/>
                </a:solidFill>
                <a:effectLst/>
              </a:rPr>
              <a:t>Yerleştirmesi yapılan adaylara kurum tarafından mülakat veya sınav yapılmakta mıdır?</a:t>
            </a:r>
            <a:endParaRPr lang="tr-TR" sz="2200" dirty="0">
              <a:solidFill>
                <a:srgbClr val="C00000"/>
              </a:solidFill>
              <a:effectLst/>
            </a:endParaRPr>
          </a:p>
          <a:p>
            <a:pPr marL="0" indent="0" fontAlgn="base">
              <a:buNone/>
            </a:pPr>
            <a:r>
              <a:rPr lang="tr-TR" dirty="0">
                <a:effectLst/>
              </a:rPr>
              <a:t>Yerleştirilen adaylar, kamu kurum ve kuruluşlarınca başka sınav veya mülakat yapılmaksızın, ilan edilmiş kadrolara atanır</a:t>
            </a:r>
            <a:r>
              <a:rPr lang="tr-TR" dirty="0" smtClean="0">
                <a:effectLst/>
              </a:rPr>
              <a:t>.</a:t>
            </a:r>
            <a:endParaRPr lang="tr-TR" dirty="0">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39" y="5373498"/>
            <a:ext cx="1665761" cy="1484502"/>
          </a:xfrm>
          <a:prstGeom prst="rect">
            <a:avLst/>
          </a:prstGeom>
        </p:spPr>
      </p:pic>
    </p:spTree>
    <p:extLst>
      <p:ext uri="{BB962C8B-B14F-4D97-AF65-F5344CB8AC3E}">
        <p14:creationId xmlns:p14="http://schemas.microsoft.com/office/powerpoint/2010/main" val="323079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5" y="609601"/>
            <a:ext cx="10353761" cy="728546"/>
          </a:xfrm>
        </p:spPr>
        <p:txBody>
          <a:bodyPr/>
          <a:lstStyle/>
          <a:p>
            <a:r>
              <a:rPr lang="tr-TR" dirty="0"/>
              <a:t>EKPSS Sıkça Sorulan Sorular</a:t>
            </a:r>
          </a:p>
        </p:txBody>
      </p:sp>
      <p:sp>
        <p:nvSpPr>
          <p:cNvPr id="3" name="İçerik Yer Tutucusu 2"/>
          <p:cNvSpPr>
            <a:spLocks noGrp="1"/>
          </p:cNvSpPr>
          <p:nvPr>
            <p:ph idx="1"/>
          </p:nvPr>
        </p:nvSpPr>
        <p:spPr>
          <a:xfrm>
            <a:off x="913795" y="1516565"/>
            <a:ext cx="10353762" cy="4638907"/>
          </a:xfrm>
        </p:spPr>
        <p:txBody>
          <a:bodyPr>
            <a:normAutofit fontScale="92500" lnSpcReduction="10000"/>
          </a:bodyPr>
          <a:lstStyle/>
          <a:p>
            <a:pPr fontAlgn="base"/>
            <a:r>
              <a:rPr lang="tr-TR" sz="2400" b="1" dirty="0">
                <a:solidFill>
                  <a:srgbClr val="C00000"/>
                </a:solidFill>
                <a:effectLst/>
              </a:rPr>
              <a:t>İşe yerleştirme taleplerini karşılama yetkisi hangi kurumların görevidir?</a:t>
            </a:r>
            <a:endParaRPr lang="tr-TR" sz="2400" dirty="0">
              <a:solidFill>
                <a:srgbClr val="C00000"/>
              </a:solidFill>
              <a:effectLst/>
            </a:endParaRPr>
          </a:p>
          <a:p>
            <a:pPr marL="0" indent="0" fontAlgn="base">
              <a:buNone/>
            </a:pPr>
            <a:r>
              <a:rPr lang="tr-TR" dirty="0">
                <a:effectLst/>
              </a:rPr>
              <a:t>Engelli kişilerin devlet memuru olarak istihdamları Çalışma Genel Müdürlüğü koordinasyonunda ilgili kamu kurum ve kuruluşlarınca; özel sektörde işçi olarak istihdamları ise; Türkiye İş Kurumu tarafından yapılmaktadır.</a:t>
            </a:r>
          </a:p>
          <a:p>
            <a:pPr fontAlgn="base"/>
            <a:r>
              <a:rPr lang="tr-TR" sz="2400" b="1" dirty="0">
                <a:solidFill>
                  <a:srgbClr val="C00000"/>
                </a:solidFill>
                <a:effectLst/>
              </a:rPr>
              <a:t>EKPSS/Kura başvuru, yerleştirme ve atama bilgilerine nereden ulaşabiliriz?</a:t>
            </a:r>
            <a:endParaRPr lang="tr-TR" sz="2400" dirty="0">
              <a:solidFill>
                <a:srgbClr val="C00000"/>
              </a:solidFill>
              <a:effectLst/>
            </a:endParaRPr>
          </a:p>
          <a:p>
            <a:pPr marL="0" indent="0" fontAlgn="base">
              <a:buNone/>
            </a:pPr>
            <a:r>
              <a:rPr lang="tr-TR" dirty="0">
                <a:effectLst/>
              </a:rPr>
              <a:t>EKPSS ve kuranın başvuru tarihine, başvuru kılavuzuna ilişkin bilgiye, tercih kılavuzuna ÖSYM’nin resmi internet sitesi </a:t>
            </a:r>
            <a:r>
              <a:rPr lang="tr-TR" dirty="0">
                <a:effectLst/>
                <a:hlinkClick r:id="rId2"/>
              </a:rPr>
              <a:t>www.osym.gov.tr</a:t>
            </a:r>
            <a:r>
              <a:rPr lang="tr-TR" dirty="0">
                <a:effectLst/>
              </a:rPr>
              <a:t> den ulaşabilirsiniz.</a:t>
            </a:r>
          </a:p>
          <a:p>
            <a:pPr fontAlgn="base"/>
            <a:r>
              <a:rPr lang="tr-TR" sz="2400" b="1" dirty="0">
                <a:solidFill>
                  <a:srgbClr val="C00000"/>
                </a:solidFill>
                <a:effectLst/>
              </a:rPr>
              <a:t>Engelli memurlar için gece nöbeti veya gece vardiyası var mıdır?</a:t>
            </a:r>
            <a:endParaRPr lang="tr-TR" sz="2400" dirty="0">
              <a:solidFill>
                <a:srgbClr val="C00000"/>
              </a:solidFill>
              <a:effectLst/>
            </a:endParaRPr>
          </a:p>
          <a:p>
            <a:pPr marL="0" indent="0" fontAlgn="base">
              <a:buNone/>
            </a:pPr>
            <a:r>
              <a:rPr lang="tr-TR" dirty="0">
                <a:effectLst/>
              </a:rPr>
              <a:t>Engelli memurlara isteği dışında gece nöbeti ve gece vardiyası görevi verilmeyecektir</a:t>
            </a:r>
            <a:r>
              <a:rPr lang="tr-TR" dirty="0" smtClean="0">
                <a:effectLst/>
              </a:rPr>
              <a:t>.</a:t>
            </a:r>
            <a:endParaRPr lang="tr-TR" dirty="0">
              <a:effectLst/>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6239" y="5250835"/>
            <a:ext cx="1665761" cy="1484502"/>
          </a:xfrm>
          <a:prstGeom prst="rect">
            <a:avLst/>
          </a:prstGeom>
        </p:spPr>
      </p:pic>
    </p:spTree>
    <p:extLst>
      <p:ext uri="{BB962C8B-B14F-4D97-AF65-F5344CB8AC3E}">
        <p14:creationId xmlns:p14="http://schemas.microsoft.com/office/powerpoint/2010/main" val="86963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5" y="609601"/>
            <a:ext cx="10353761" cy="906966"/>
          </a:xfrm>
        </p:spPr>
        <p:txBody>
          <a:bodyPr/>
          <a:lstStyle/>
          <a:p>
            <a:r>
              <a:rPr lang="tr-TR" dirty="0"/>
              <a:t>EKPSS Sıkça Sorulan Sorular</a:t>
            </a:r>
          </a:p>
        </p:txBody>
      </p:sp>
      <p:sp>
        <p:nvSpPr>
          <p:cNvPr id="3" name="İçerik Yer Tutucusu 2"/>
          <p:cNvSpPr>
            <a:spLocks noGrp="1"/>
          </p:cNvSpPr>
          <p:nvPr>
            <p:ph idx="1"/>
          </p:nvPr>
        </p:nvSpPr>
        <p:spPr>
          <a:xfrm>
            <a:off x="913795" y="1661532"/>
            <a:ext cx="10353762" cy="4129668"/>
          </a:xfrm>
        </p:spPr>
        <p:txBody>
          <a:bodyPr/>
          <a:lstStyle/>
          <a:p>
            <a:pPr fontAlgn="base"/>
            <a:r>
              <a:rPr lang="tr-TR" sz="2200" b="1" dirty="0">
                <a:solidFill>
                  <a:srgbClr val="C00000"/>
                </a:solidFill>
                <a:effectLst/>
              </a:rPr>
              <a:t>Engelli memurlara ve engelli yakını bulunan memurlara tayinlerinde kolaylık sağlanmakta mıdır?</a:t>
            </a:r>
            <a:endParaRPr lang="tr-TR" sz="2200" dirty="0">
              <a:solidFill>
                <a:srgbClr val="C00000"/>
              </a:solidFill>
              <a:effectLst/>
            </a:endParaRPr>
          </a:p>
          <a:p>
            <a:pPr marL="0" indent="0" fontAlgn="base">
              <a:buNone/>
            </a:pPr>
            <a:r>
              <a:rPr lang="tr-TR" dirty="0">
                <a:effectLst/>
              </a:rPr>
              <a:t>En az %40 oranında engelli olan memurlar ile ağır engelli raporlu eşi veya bakmakla yükümlü olduğu birinci derece kan hısımları bulunan memurlar engellilik durumundan kaynaklanan gerekçelere dayalı olarak yer değiştirme talebinde bulunabilir. Bu kapsamdaki talepler kurumların kadro imkânları ve teşkilat yapıları dikkate alınarak karşılanır ve bu haktan bir defadan fazla yararlanılamaz</a:t>
            </a:r>
            <a:r>
              <a:rPr lang="tr-TR" dirty="0" smtClean="0">
                <a:effectLst/>
              </a:rPr>
              <a:t>.</a:t>
            </a:r>
            <a:endParaRPr lang="tr-TR" dirty="0">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39" y="5332610"/>
            <a:ext cx="1665761" cy="1484502"/>
          </a:xfrm>
          <a:prstGeom prst="rect">
            <a:avLst/>
          </a:prstGeom>
        </p:spPr>
      </p:pic>
    </p:spTree>
    <p:extLst>
      <p:ext uri="{BB962C8B-B14F-4D97-AF65-F5344CB8AC3E}">
        <p14:creationId xmlns:p14="http://schemas.microsoft.com/office/powerpoint/2010/main" val="3244088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70</TotalTime>
  <Words>389</Words>
  <Application>Microsoft Office PowerPoint</Application>
  <PresentationFormat>Geniş ekran</PresentationFormat>
  <Paragraphs>36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Bookman Old Style</vt:lpstr>
      <vt:lpstr>Rockwell</vt:lpstr>
      <vt:lpstr>Damask</vt:lpstr>
      <vt:lpstr>PowerPoint Sunusu</vt:lpstr>
      <vt:lpstr>E-KPSS Nedir?</vt:lpstr>
      <vt:lpstr>PowerPoint Sunusu</vt:lpstr>
      <vt:lpstr>PowerPoint Sunusu</vt:lpstr>
      <vt:lpstr>EKPSS Sıkça Sorulan Sorular</vt:lpstr>
      <vt:lpstr>EKPSS Sıkça Sorulan Sorular</vt:lpstr>
      <vt:lpstr>EKPSS Sıkça Sorulan Sorular</vt:lpstr>
      <vt:lpstr>EKPSS Sıkça Sorulan Sorular</vt:lpstr>
      <vt:lpstr>EKPSS Sıkça Sorulan Sorular</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EKPSS</dc:title>
  <dc:creator>asd3</dc:creator>
  <cp:lastModifiedBy>asd3</cp:lastModifiedBy>
  <cp:revision>8</cp:revision>
  <dcterms:created xsi:type="dcterms:W3CDTF">2023-09-20T08:34:46Z</dcterms:created>
  <dcterms:modified xsi:type="dcterms:W3CDTF">2023-09-21T07:29:01Z</dcterms:modified>
</cp:coreProperties>
</file>