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Fira Sans Medium" panose="020B0604020202020204" charset="0"/>
      <p:regular r:id="rId21"/>
    </p:embeddedFont>
    <p:embeddedFont>
      <p:font typeface="29LT Zarid Slab SemiBold" panose="020B0604020202020204" charset="-78"/>
      <p:regular r:id="rId22"/>
    </p:embeddedFont>
    <p:embeddedFont>
      <p:font typeface="Merriweather Italics" panose="020B0604020202020204" charset="-9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1.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3.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6.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50470" y="3023828"/>
            <a:ext cx="9913389" cy="3124438"/>
            <a:chOff x="0" y="0"/>
            <a:chExt cx="13217852" cy="4165917"/>
          </a:xfrm>
        </p:grpSpPr>
        <p:grpSp>
          <p:nvGrpSpPr>
            <p:cNvPr id="3" name="Group 3"/>
            <p:cNvGrpSpPr/>
            <p:nvPr/>
          </p:nvGrpSpPr>
          <p:grpSpPr>
            <a:xfrm rot="5400000">
              <a:off x="5860204" y="-3506225"/>
              <a:ext cx="1497443" cy="13217852"/>
              <a:chOff x="0" y="0"/>
              <a:chExt cx="394225" cy="3479800"/>
            </a:xfrm>
          </p:grpSpPr>
          <p:sp>
            <p:nvSpPr>
              <p:cNvPr id="4" name="Freeform 4"/>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5" name="Group 5"/>
            <p:cNvGrpSpPr/>
            <p:nvPr/>
          </p:nvGrpSpPr>
          <p:grpSpPr>
            <a:xfrm rot="5400000">
              <a:off x="5860204" y="-4278735"/>
              <a:ext cx="1497443" cy="10054914"/>
              <a:chOff x="0" y="0"/>
              <a:chExt cx="394225" cy="2647109"/>
            </a:xfrm>
          </p:grpSpPr>
          <p:sp>
            <p:nvSpPr>
              <p:cNvPr id="6" name="Freeform 6"/>
              <p:cNvSpPr/>
              <p:nvPr/>
            </p:nvSpPr>
            <p:spPr>
              <a:xfrm>
                <a:off x="0" y="0"/>
                <a:ext cx="394225" cy="2647109"/>
              </a:xfrm>
              <a:custGeom>
                <a:avLst/>
                <a:gdLst/>
                <a:ahLst/>
                <a:cxnLst/>
                <a:rect l="l" t="t" r="r" b="b"/>
                <a:pathLst>
                  <a:path w="394225" h="2647109">
                    <a:moveTo>
                      <a:pt x="0" y="0"/>
                    </a:moveTo>
                    <a:lnTo>
                      <a:pt x="394225" y="0"/>
                    </a:lnTo>
                    <a:lnTo>
                      <a:pt x="394225" y="2647109"/>
                    </a:lnTo>
                    <a:lnTo>
                      <a:pt x="0" y="2647109"/>
                    </a:lnTo>
                    <a:close/>
                  </a:path>
                </a:pathLst>
              </a:custGeom>
              <a:solidFill>
                <a:srgbClr val="FFDE59"/>
              </a:solidFill>
            </p:spPr>
          </p:sp>
        </p:grpSp>
        <p:sp>
          <p:nvSpPr>
            <p:cNvPr id="7" name="TextBox 7"/>
            <p:cNvSpPr txBox="1"/>
            <p:nvPr/>
          </p:nvSpPr>
          <p:spPr>
            <a:xfrm>
              <a:off x="611214" y="-353285"/>
              <a:ext cx="11995424" cy="4519203"/>
            </a:xfrm>
            <a:prstGeom prst="rect">
              <a:avLst/>
            </a:prstGeom>
          </p:spPr>
          <p:txBody>
            <a:bodyPr lIns="0" tIns="0" rIns="0" bIns="0" rtlCol="0" anchor="t">
              <a:spAutoFit/>
            </a:bodyPr>
            <a:lstStyle/>
            <a:p>
              <a:pPr algn="ctr">
                <a:lnSpc>
                  <a:spcPts val="13041"/>
                </a:lnSpc>
                <a:spcBef>
                  <a:spcPct val="0"/>
                </a:spcBef>
              </a:pPr>
              <a:r>
                <a:rPr lang="en-US" sz="9315">
                  <a:solidFill>
                    <a:srgbClr val="393633"/>
                  </a:solidFill>
                  <a:latin typeface="29LT Zarid Slab SemiBold"/>
                </a:rPr>
                <a:t>VERIMLI DERS ÇALIŞMA REHBERI</a:t>
              </a:r>
            </a:p>
          </p:txBody>
        </p:sp>
      </p:grpSp>
      <p:grpSp>
        <p:nvGrpSpPr>
          <p:cNvPr id="8" name="Group 8"/>
          <p:cNvGrpSpPr/>
          <p:nvPr/>
        </p:nvGrpSpPr>
        <p:grpSpPr>
          <a:xfrm>
            <a:off x="14506784" y="4801876"/>
            <a:ext cx="3232115" cy="4963074"/>
            <a:chOff x="0" y="0"/>
            <a:chExt cx="4309487" cy="6617433"/>
          </a:xfrm>
        </p:grpSpPr>
        <p:pic>
          <p:nvPicPr>
            <p:cNvPr id="9" name="Picture 9"/>
            <p:cNvPicPr>
              <a:picLocks noChangeAspect="1"/>
            </p:cNvPicPr>
            <p:nvPr/>
          </p:nvPicPr>
          <p:blipFill>
            <a:blip r:embed="rId2"/>
            <a:srcRect l="25342" r="38026"/>
            <a:stretch>
              <a:fillRect/>
            </a:stretch>
          </p:blipFill>
          <p:spPr>
            <a:xfrm>
              <a:off x="0" y="0"/>
              <a:ext cx="4309487" cy="6617433"/>
            </a:xfrm>
            <a:prstGeom prst="rect">
              <a:avLst/>
            </a:prstGeom>
          </p:spPr>
        </p:pic>
      </p:grpSp>
      <p:grpSp>
        <p:nvGrpSpPr>
          <p:cNvPr id="10" name="Group 10"/>
          <p:cNvGrpSpPr/>
          <p:nvPr/>
        </p:nvGrpSpPr>
        <p:grpSpPr>
          <a:xfrm>
            <a:off x="611459" y="4801876"/>
            <a:ext cx="3232115" cy="4914010"/>
            <a:chOff x="0" y="0"/>
            <a:chExt cx="4309487" cy="6552013"/>
          </a:xfrm>
        </p:grpSpPr>
        <p:pic>
          <p:nvPicPr>
            <p:cNvPr id="11" name="Picture 11"/>
            <p:cNvPicPr>
              <a:picLocks noChangeAspect="1"/>
            </p:cNvPicPr>
            <p:nvPr/>
          </p:nvPicPr>
          <p:blipFill>
            <a:blip r:embed="rId3"/>
            <a:srcRect l="24985" r="31192"/>
            <a:stretch>
              <a:fillRect/>
            </a:stretch>
          </p:blipFill>
          <p:spPr>
            <a:xfrm>
              <a:off x="0" y="0"/>
              <a:ext cx="4309487" cy="6552013"/>
            </a:xfrm>
            <a:prstGeom prst="rect">
              <a:avLst/>
            </a:prstGeom>
          </p:spPr>
        </p:pic>
      </p:grpSp>
      <p:grpSp>
        <p:nvGrpSpPr>
          <p:cNvPr id="12" name="Group 12"/>
          <p:cNvGrpSpPr/>
          <p:nvPr/>
        </p:nvGrpSpPr>
        <p:grpSpPr>
          <a:xfrm>
            <a:off x="11281698" y="6504236"/>
            <a:ext cx="2682161" cy="3260714"/>
            <a:chOff x="0" y="0"/>
            <a:chExt cx="3576215" cy="4347618"/>
          </a:xfrm>
        </p:grpSpPr>
        <p:pic>
          <p:nvPicPr>
            <p:cNvPr id="13" name="Picture 13"/>
            <p:cNvPicPr>
              <a:picLocks noChangeAspect="1"/>
            </p:cNvPicPr>
            <p:nvPr/>
          </p:nvPicPr>
          <p:blipFill>
            <a:blip r:embed="rId4"/>
            <a:srcRect l="27814" r="10836"/>
            <a:stretch>
              <a:fillRect/>
            </a:stretch>
          </p:blipFill>
          <p:spPr>
            <a:xfrm>
              <a:off x="0" y="0"/>
              <a:ext cx="3576215" cy="4347618"/>
            </a:xfrm>
            <a:prstGeom prst="rect">
              <a:avLst/>
            </a:prstGeom>
          </p:spPr>
        </p:pic>
      </p:grpSp>
      <p:grpSp>
        <p:nvGrpSpPr>
          <p:cNvPr id="14" name="Group 14"/>
          <p:cNvGrpSpPr/>
          <p:nvPr/>
        </p:nvGrpSpPr>
        <p:grpSpPr>
          <a:xfrm>
            <a:off x="7527607" y="6504236"/>
            <a:ext cx="3211166" cy="3260714"/>
            <a:chOff x="0" y="0"/>
            <a:chExt cx="4281554" cy="4347618"/>
          </a:xfrm>
        </p:grpSpPr>
        <p:pic>
          <p:nvPicPr>
            <p:cNvPr id="15" name="Picture 15"/>
            <p:cNvPicPr>
              <a:picLocks noChangeAspect="1"/>
            </p:cNvPicPr>
            <p:nvPr/>
          </p:nvPicPr>
          <p:blipFill>
            <a:blip r:embed="rId5"/>
            <a:srcRect t="24519" b="7784"/>
            <a:stretch>
              <a:fillRect/>
            </a:stretch>
          </p:blipFill>
          <p:spPr>
            <a:xfrm>
              <a:off x="0" y="0"/>
              <a:ext cx="4281554" cy="4347618"/>
            </a:xfrm>
            <a:prstGeom prst="rect">
              <a:avLst/>
            </a:prstGeom>
          </p:spPr>
        </p:pic>
      </p:grpSp>
      <p:grpSp>
        <p:nvGrpSpPr>
          <p:cNvPr id="16" name="Group 16"/>
          <p:cNvGrpSpPr/>
          <p:nvPr/>
        </p:nvGrpSpPr>
        <p:grpSpPr>
          <a:xfrm>
            <a:off x="4384235" y="6455172"/>
            <a:ext cx="2600448" cy="3358843"/>
            <a:chOff x="0" y="0"/>
            <a:chExt cx="3467263" cy="4478457"/>
          </a:xfrm>
        </p:grpSpPr>
        <p:pic>
          <p:nvPicPr>
            <p:cNvPr id="17" name="Picture 17"/>
            <p:cNvPicPr>
              <a:picLocks noChangeAspect="1"/>
            </p:cNvPicPr>
            <p:nvPr/>
          </p:nvPicPr>
          <p:blipFill>
            <a:blip r:embed="rId6"/>
            <a:srcRect l="32238" r="16147"/>
            <a:stretch>
              <a:fillRect/>
            </a:stretch>
          </p:blipFill>
          <p:spPr>
            <a:xfrm>
              <a:off x="0" y="0"/>
              <a:ext cx="3467263" cy="4478457"/>
            </a:xfrm>
            <a:prstGeom prst="rect">
              <a:avLst/>
            </a:prstGeom>
          </p:spPr>
        </p:pic>
      </p:grpSp>
      <p:sp>
        <p:nvSpPr>
          <p:cNvPr id="18" name="Freeform 18"/>
          <p:cNvSpPr/>
          <p:nvPr/>
        </p:nvSpPr>
        <p:spPr>
          <a:xfrm>
            <a:off x="611459" y="1028700"/>
            <a:ext cx="3232115" cy="2876937"/>
          </a:xfrm>
          <a:custGeom>
            <a:avLst/>
            <a:gdLst/>
            <a:ahLst/>
            <a:cxnLst/>
            <a:rect l="l" t="t" r="r" b="b"/>
            <a:pathLst>
              <a:path w="3232115" h="2876937">
                <a:moveTo>
                  <a:pt x="0" y="0"/>
                </a:moveTo>
                <a:lnTo>
                  <a:pt x="3232115" y="0"/>
                </a:lnTo>
                <a:lnTo>
                  <a:pt x="3232115" y="2876937"/>
                </a:lnTo>
                <a:lnTo>
                  <a:pt x="0" y="2876937"/>
                </a:lnTo>
                <a:lnTo>
                  <a:pt x="0" y="0"/>
                </a:lnTo>
                <a:close/>
              </a:path>
            </a:pathLst>
          </a:custGeom>
          <a:blipFill>
            <a:blip r:embed="rId7"/>
            <a:stretch>
              <a:fillRect/>
            </a:stretch>
          </a:blipFill>
        </p:spPr>
      </p:sp>
      <p:sp>
        <p:nvSpPr>
          <p:cNvPr id="19" name="TextBox 19"/>
          <p:cNvSpPr txBox="1"/>
          <p:nvPr/>
        </p:nvSpPr>
        <p:spPr>
          <a:xfrm>
            <a:off x="4243820" y="1369615"/>
            <a:ext cx="9526690" cy="1349413"/>
          </a:xfrm>
          <a:prstGeom prst="rect">
            <a:avLst/>
          </a:prstGeom>
        </p:spPr>
        <p:txBody>
          <a:bodyPr lIns="0" tIns="0" rIns="0" bIns="0" rtlCol="0" anchor="t">
            <a:spAutoFit/>
          </a:bodyPr>
          <a:lstStyle/>
          <a:p>
            <a:pPr algn="ctr">
              <a:lnSpc>
                <a:spcPts val="5422"/>
              </a:lnSpc>
            </a:pPr>
            <a:r>
              <a:rPr lang="en-US" sz="3873">
                <a:solidFill>
                  <a:srgbClr val="000000"/>
                </a:solidFill>
                <a:latin typeface="Fira Sans Medium"/>
              </a:rPr>
              <a:t>ARTUKLU CEMİL TUTAŞI</a:t>
            </a:r>
          </a:p>
          <a:p>
            <a:pPr algn="ctr">
              <a:lnSpc>
                <a:spcPts val="5422"/>
              </a:lnSpc>
              <a:spcBef>
                <a:spcPct val="0"/>
              </a:spcBef>
            </a:pPr>
            <a:r>
              <a:rPr lang="en-US" sz="3873">
                <a:solidFill>
                  <a:srgbClr val="000000"/>
                </a:solidFill>
                <a:latin typeface="Fira Sans Medium"/>
              </a:rPr>
              <a:t>REHBERLİK VE ARAŞTIRMA MERKEZİ</a:t>
            </a:r>
          </a:p>
        </p:txBody>
      </p:sp>
      <p:sp>
        <p:nvSpPr>
          <p:cNvPr id="20" name="Freeform 20"/>
          <p:cNvSpPr/>
          <p:nvPr/>
        </p:nvSpPr>
        <p:spPr>
          <a:xfrm>
            <a:off x="14506784" y="1093555"/>
            <a:ext cx="3232115" cy="2876937"/>
          </a:xfrm>
          <a:custGeom>
            <a:avLst/>
            <a:gdLst/>
            <a:ahLst/>
            <a:cxnLst/>
            <a:rect l="l" t="t" r="r" b="b"/>
            <a:pathLst>
              <a:path w="3232115" h="2876937">
                <a:moveTo>
                  <a:pt x="0" y="0"/>
                </a:moveTo>
                <a:lnTo>
                  <a:pt x="3232115" y="0"/>
                </a:lnTo>
                <a:lnTo>
                  <a:pt x="3232115" y="2876938"/>
                </a:lnTo>
                <a:lnTo>
                  <a:pt x="0" y="2876938"/>
                </a:lnTo>
                <a:lnTo>
                  <a:pt x="0" y="0"/>
                </a:lnTo>
                <a:close/>
              </a:path>
            </a:pathLst>
          </a:custGeom>
          <a:blipFill>
            <a:blip r:embed="rId7"/>
            <a:stretch>
              <a:fillRect/>
            </a:stretch>
          </a:blipFill>
        </p:spPr>
      </p:sp>
    </p:spTree>
  </p:cSld>
  <p:clrMapOvr>
    <a:masterClrMapping/>
  </p:clrMapOvr>
  <p:timing>
    <p:tnLst>
      <p:par>
        <p:cTn id="1" dur="indefinite" restart="never" nodeType="tmRoot">
          <p:childTnLst>
            <p:cmd cmd="playFrom(0.0)">
              <p:cBhvr>
                <p:cTn id="2"/>
                <p:tgtEl>
                  <p:spTgt spid="21"/>
                </p:tgtEl>
              </p:cBhvr>
            </p:cmd>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37543" r="9079"/>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Çalışmaya başladığınız konuyu sonuna kadar öğrenmeye çalışın.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Önce konu hakimiyetini sağlayın sonrasında soru çözümlerine geçin. Tamamlamadığınız konularda sorular çözmeyin veya denemeler yapmayın. Çünkü karşılaşacağınız kötü sonuçlar motivasyonunuzu düşürebilir; sizi biraz üzebilir.</a:t>
            </a:r>
          </a:p>
        </p:txBody>
      </p:sp>
      <p:sp>
        <p:nvSpPr>
          <p:cNvPr id="11" name="Freeform 11"/>
          <p:cNvSpPr/>
          <p:nvPr/>
        </p:nvSpPr>
        <p:spPr>
          <a:xfrm rot="-10800000">
            <a:off x="7929287" y="8098053"/>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34446" y="519146"/>
            <a:ext cx="1019109" cy="1019109"/>
          </a:xfrm>
          <a:custGeom>
            <a:avLst/>
            <a:gdLst/>
            <a:ahLst/>
            <a:cxnLst/>
            <a:rect l="l" t="t" r="r" b="b"/>
            <a:pathLst>
              <a:path w="1019109" h="1019109">
                <a:moveTo>
                  <a:pt x="0" y="0"/>
                </a:moveTo>
                <a:lnTo>
                  <a:pt x="1019108" y="0"/>
                </a:lnTo>
                <a:lnTo>
                  <a:pt x="1019108" y="1019108"/>
                </a:lnTo>
                <a:lnTo>
                  <a:pt x="0" y="1019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t="8367" b="8367"/>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508975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Öğrendiklerinizi günlük, haftalık ve aylık tekrarlarla canlı tutmaya çalışın.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Çalışmalarınızda notlar alın ve tekrarlarınızda mutlaka bu notları kullanın.  Bu size oldukça yüksek bir hatırlama seviyesi sağlayacaktır.</a:t>
            </a:r>
          </a:p>
        </p:txBody>
      </p:sp>
      <p:sp>
        <p:nvSpPr>
          <p:cNvPr id="11" name="Freeform 11"/>
          <p:cNvSpPr/>
          <p:nvPr/>
        </p:nvSpPr>
        <p:spPr>
          <a:xfrm rot="-10800000">
            <a:off x="8452071" y="7088403"/>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9134606" y="514736"/>
            <a:ext cx="1027928" cy="1027928"/>
          </a:xfrm>
          <a:custGeom>
            <a:avLst/>
            <a:gdLst/>
            <a:ahLst/>
            <a:cxnLst/>
            <a:rect l="l" t="t" r="r" b="b"/>
            <a:pathLst>
              <a:path w="1027928" h="1027928">
                <a:moveTo>
                  <a:pt x="0" y="0"/>
                </a:moveTo>
                <a:lnTo>
                  <a:pt x="1027928" y="0"/>
                </a:lnTo>
                <a:lnTo>
                  <a:pt x="1027928" y="1027928"/>
                </a:lnTo>
                <a:lnTo>
                  <a:pt x="0" y="10279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8125466" y="514736"/>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t="16734"/>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5971042" cy="508975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Kişisel bir motivasyon sloganı oluşturun ve bunu sık sık içinizde tekrarlayın.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Bu sizin enerjinizi yükseltecek, size iyi gelecek bir slogan olsun ve onu içtenlikle benimseyin.</a:t>
            </a:r>
          </a:p>
        </p:txBody>
      </p:sp>
      <p:sp>
        <p:nvSpPr>
          <p:cNvPr id="11" name="Freeform 11"/>
          <p:cNvSpPr/>
          <p:nvPr/>
        </p:nvSpPr>
        <p:spPr>
          <a:xfrm rot="-10800000">
            <a:off x="6261928" y="6821703"/>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125466" y="514736"/>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134606" y="524130"/>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46623"/>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6501986"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Çalışmalarınızın bir çetelesini tutun ve bu çeteleyi çalışma alanınızın herhangi bir yerinde görünür kılın.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Yaptığınız çalımalar çoğaldıkça başarınız sizi motive edecek ve parçadan bütüne doğru giden yolda size güzel bir cesaret verecektir. </a:t>
            </a:r>
          </a:p>
        </p:txBody>
      </p:sp>
      <p:sp>
        <p:nvSpPr>
          <p:cNvPr id="11" name="Freeform 11"/>
          <p:cNvSpPr/>
          <p:nvPr/>
        </p:nvSpPr>
        <p:spPr>
          <a:xfrm rot="-10800000">
            <a:off x="7433536" y="8098053"/>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125466" y="514736"/>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134606" y="514736"/>
            <a:ext cx="1004734" cy="1004734"/>
          </a:xfrm>
          <a:custGeom>
            <a:avLst/>
            <a:gdLst/>
            <a:ahLst/>
            <a:cxnLst/>
            <a:rect l="l" t="t" r="r" b="b"/>
            <a:pathLst>
              <a:path w="1004734" h="1004734">
                <a:moveTo>
                  <a:pt x="0" y="0"/>
                </a:moveTo>
                <a:lnTo>
                  <a:pt x="1004734" y="0"/>
                </a:lnTo>
                <a:lnTo>
                  <a:pt x="1004734" y="1004734"/>
                </a:lnTo>
                <a:lnTo>
                  <a:pt x="0" y="10047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35173" r="11449"/>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6846862" cy="5727930"/>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Kendi başarılarınızı sık sık ödüllendirmeyi unutmayın. Kendinize küçük başarı basamakları oluşturun ve ulaştığınız her basamakta ödüllerinizi afiyetle yiyin.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Bunu sonuna kadar hakkettiniz!</a:t>
            </a:r>
          </a:p>
          <a:p>
            <a:pPr>
              <a:lnSpc>
                <a:spcPts val="5062"/>
              </a:lnSpc>
            </a:pPr>
            <a:endParaRPr lang="en-US" sz="3615">
              <a:solidFill>
                <a:srgbClr val="FFFFFF"/>
              </a:solidFill>
              <a:latin typeface="Merriweather Italics"/>
            </a:endParaRPr>
          </a:p>
        </p:txBody>
      </p:sp>
      <p:sp>
        <p:nvSpPr>
          <p:cNvPr id="11" name="Freeform 11"/>
          <p:cNvSpPr/>
          <p:nvPr/>
        </p:nvSpPr>
        <p:spPr>
          <a:xfrm rot="-10800000">
            <a:off x="8284071" y="6934011"/>
            <a:ext cx="691929" cy="525866"/>
          </a:xfrm>
          <a:custGeom>
            <a:avLst/>
            <a:gdLst/>
            <a:ahLst/>
            <a:cxnLst/>
            <a:rect l="l" t="t" r="r" b="b"/>
            <a:pathLst>
              <a:path w="691929" h="525866">
                <a:moveTo>
                  <a:pt x="0" y="0"/>
                </a:moveTo>
                <a:lnTo>
                  <a:pt x="691930" y="0"/>
                </a:lnTo>
                <a:lnTo>
                  <a:pt x="691930" y="525867"/>
                </a:lnTo>
                <a:lnTo>
                  <a:pt x="0" y="5258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125466" y="514736"/>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134606" y="51473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931741" y="12316142"/>
            <a:ext cx="23165623" cy="14735531"/>
            <a:chOff x="0" y="0"/>
            <a:chExt cx="6693228" cy="4257527"/>
          </a:xfrm>
        </p:grpSpPr>
        <p:sp>
          <p:nvSpPr>
            <p:cNvPr id="3" name="Freeform 3"/>
            <p:cNvSpPr/>
            <p:nvPr/>
          </p:nvSpPr>
          <p:spPr>
            <a:xfrm>
              <a:off x="0" y="0"/>
              <a:ext cx="6693228" cy="4257527"/>
            </a:xfrm>
            <a:custGeom>
              <a:avLst/>
              <a:gdLst/>
              <a:ahLst/>
              <a:cxnLst/>
              <a:rect l="l" t="t" r="r" b="b"/>
              <a:pathLst>
                <a:path w="6693228" h="4257527">
                  <a:moveTo>
                    <a:pt x="0" y="0"/>
                  </a:moveTo>
                  <a:lnTo>
                    <a:pt x="6693228" y="0"/>
                  </a:lnTo>
                  <a:lnTo>
                    <a:pt x="6693228" y="4257527"/>
                  </a:lnTo>
                  <a:lnTo>
                    <a:pt x="0" y="4257527"/>
                  </a:lnTo>
                  <a:close/>
                </a:path>
              </a:pathLst>
            </a:custGeom>
            <a:solidFill>
              <a:srgbClr val="00C2CB"/>
            </a:solidFill>
          </p:spPr>
        </p:sp>
      </p:grpSp>
      <p:grpSp>
        <p:nvGrpSpPr>
          <p:cNvPr id="4" name="Group 4"/>
          <p:cNvGrpSpPr/>
          <p:nvPr/>
        </p:nvGrpSpPr>
        <p:grpSpPr>
          <a:xfrm>
            <a:off x="1253843" y="3551210"/>
            <a:ext cx="16005457" cy="2517400"/>
            <a:chOff x="0" y="0"/>
            <a:chExt cx="21340609" cy="3356533"/>
          </a:xfrm>
        </p:grpSpPr>
        <p:sp>
          <p:nvSpPr>
            <p:cNvPr id="5" name="Freeform 5"/>
            <p:cNvSpPr/>
            <p:nvPr/>
          </p:nvSpPr>
          <p:spPr>
            <a:xfrm>
              <a:off x="0" y="0"/>
              <a:ext cx="3770920" cy="3356533"/>
            </a:xfrm>
            <a:custGeom>
              <a:avLst/>
              <a:gdLst/>
              <a:ahLst/>
              <a:cxnLst/>
              <a:rect l="l" t="t" r="r" b="b"/>
              <a:pathLst>
                <a:path w="3770920" h="3356533">
                  <a:moveTo>
                    <a:pt x="0" y="0"/>
                  </a:moveTo>
                  <a:lnTo>
                    <a:pt x="3770920" y="0"/>
                  </a:lnTo>
                  <a:lnTo>
                    <a:pt x="3770920" y="3356533"/>
                  </a:lnTo>
                  <a:lnTo>
                    <a:pt x="0" y="3356533"/>
                  </a:lnTo>
                  <a:lnTo>
                    <a:pt x="0" y="0"/>
                  </a:lnTo>
                  <a:close/>
                </a:path>
              </a:pathLst>
            </a:custGeom>
            <a:blipFill>
              <a:blip r:embed="rId2"/>
              <a:stretch>
                <a:fillRect/>
              </a:stretch>
            </a:blipFill>
          </p:spPr>
        </p:sp>
        <p:sp>
          <p:nvSpPr>
            <p:cNvPr id="6" name="TextBox 6"/>
            <p:cNvSpPr txBox="1"/>
            <p:nvPr/>
          </p:nvSpPr>
          <p:spPr>
            <a:xfrm>
              <a:off x="4069268" y="211846"/>
              <a:ext cx="17271341" cy="2809016"/>
            </a:xfrm>
            <a:prstGeom prst="rect">
              <a:avLst/>
            </a:prstGeom>
          </p:spPr>
          <p:txBody>
            <a:bodyPr lIns="0" tIns="0" rIns="0" bIns="0" rtlCol="0" anchor="t">
              <a:spAutoFit/>
            </a:bodyPr>
            <a:lstStyle/>
            <a:p>
              <a:pPr>
                <a:lnSpc>
                  <a:spcPts val="8706"/>
                </a:lnSpc>
              </a:pPr>
              <a:r>
                <a:rPr lang="en-US" sz="6218">
                  <a:solidFill>
                    <a:srgbClr val="000000"/>
                  </a:solidFill>
                  <a:latin typeface="Fira Sans Medium"/>
                </a:rPr>
                <a:t>ARTUKLU CEMİL TUTAŞI</a:t>
              </a:r>
            </a:p>
            <a:p>
              <a:pPr>
                <a:lnSpc>
                  <a:spcPts val="8706"/>
                </a:lnSpc>
                <a:spcBef>
                  <a:spcPct val="0"/>
                </a:spcBef>
              </a:pPr>
              <a:r>
                <a:rPr lang="en-US" sz="6218">
                  <a:solidFill>
                    <a:srgbClr val="000000"/>
                  </a:solidFill>
                  <a:latin typeface="Fira Sans Medium"/>
                </a:rPr>
                <a:t>REHBERLİK VE ARAŞTIRMA MERKEZİ</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31357" r="15265"/>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148735" y="1629711"/>
            <a:ext cx="7696218"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Verimli ders çalışmanın en önemli basamaklarından biri, kişisel bir program dahilinde düzenli ve sürekli çalışmaktır.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Başarı seviyenize göre hazırlanmış, haftalık ve aylık periyotlara ayrılmış, kişilik özelliklerinize uygun bir program başarınızın yükselmesinde oldukça etkilidir... </a:t>
            </a:r>
          </a:p>
        </p:txBody>
      </p:sp>
      <p:sp>
        <p:nvSpPr>
          <p:cNvPr id="11" name="Freeform 11"/>
          <p:cNvSpPr/>
          <p:nvPr/>
        </p:nvSpPr>
        <p:spPr>
          <a:xfrm rot="-10800000">
            <a:off x="8498989" y="7995815"/>
            <a:ext cx="691929" cy="525866"/>
          </a:xfrm>
          <a:custGeom>
            <a:avLst/>
            <a:gdLst/>
            <a:ahLst/>
            <a:cxnLst/>
            <a:rect l="l" t="t" r="r" b="b"/>
            <a:pathLst>
              <a:path w="691929" h="525866">
                <a:moveTo>
                  <a:pt x="0" y="0"/>
                </a:moveTo>
                <a:lnTo>
                  <a:pt x="691929" y="0"/>
                </a:lnTo>
                <a:lnTo>
                  <a:pt x="691929" y="525867"/>
                </a:lnTo>
                <a:lnTo>
                  <a:pt x="0" y="5258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39430" y="524130"/>
            <a:ext cx="1009140" cy="1009140"/>
          </a:xfrm>
          <a:custGeom>
            <a:avLst/>
            <a:gdLst/>
            <a:ahLst/>
            <a:cxnLst/>
            <a:rect l="l" t="t" r="r" b="b"/>
            <a:pathLst>
              <a:path w="1009140" h="1009140">
                <a:moveTo>
                  <a:pt x="0" y="0"/>
                </a:moveTo>
                <a:lnTo>
                  <a:pt x="1009140" y="0"/>
                </a:lnTo>
                <a:lnTo>
                  <a:pt x="1009140" y="1009140"/>
                </a:lnTo>
                <a:lnTo>
                  <a:pt x="0" y="1009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27481" r="27481"/>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148735" y="1629711"/>
            <a:ext cx="7729793" cy="764245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Ders çalışırken kişisel bir çalışma metodu oluşturmaya çalışın.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Hangi dersten başlayacağınızı, hangi aralıkta soru çözeceğinizi, nasıl bir not ve tekrar yöntemi uygulayacağınızı belirleyin ve kendi metodunuzu oluşturana kadar uygulayın. En iyi verim aldığınız diziliş, size en uygun metodu belirler.</a:t>
            </a:r>
          </a:p>
          <a:p>
            <a:pPr>
              <a:lnSpc>
                <a:spcPts val="5062"/>
              </a:lnSpc>
            </a:pPr>
            <a:endParaRPr lang="en-US" sz="3615">
              <a:solidFill>
                <a:srgbClr val="FFFFFF"/>
              </a:solidFill>
              <a:latin typeface="Merriweather Italics"/>
            </a:endParaRPr>
          </a:p>
        </p:txBody>
      </p:sp>
      <p:sp>
        <p:nvSpPr>
          <p:cNvPr id="11" name="Freeform 11"/>
          <p:cNvSpPr/>
          <p:nvPr/>
        </p:nvSpPr>
        <p:spPr>
          <a:xfrm rot="-10800000">
            <a:off x="3203147" y="8253666"/>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41633" y="526333"/>
            <a:ext cx="1004734" cy="1004734"/>
          </a:xfrm>
          <a:custGeom>
            <a:avLst/>
            <a:gdLst/>
            <a:ahLst/>
            <a:cxnLst/>
            <a:rect l="l" t="t" r="r" b="b"/>
            <a:pathLst>
              <a:path w="1004734" h="1004734">
                <a:moveTo>
                  <a:pt x="0" y="0"/>
                </a:moveTo>
                <a:lnTo>
                  <a:pt x="1004734" y="0"/>
                </a:lnTo>
                <a:lnTo>
                  <a:pt x="1004734" y="1004734"/>
                </a:lnTo>
                <a:lnTo>
                  <a:pt x="0" y="10047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23328" r="23328"/>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148735" y="1629711"/>
            <a:ext cx="7729793"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Ders çalışma planınızı oluştururken ders dizilimini basitten zora doğru oluşturun.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 Kolay ve kısa derslerden başlayın ve zorluk seviyenizi kademeli olarak yükseltin. Çünkü zorlandığınız derslerden başlamak, enerjinizin çoğunu alacak ve yapamadığınızda motivasyonunuzu düşürecektir.</a:t>
            </a:r>
          </a:p>
        </p:txBody>
      </p:sp>
      <p:sp>
        <p:nvSpPr>
          <p:cNvPr id="11" name="Freeform 11"/>
          <p:cNvSpPr/>
          <p:nvPr/>
        </p:nvSpPr>
        <p:spPr>
          <a:xfrm rot="-10800000">
            <a:off x="8283685" y="7995815"/>
            <a:ext cx="691929" cy="525866"/>
          </a:xfrm>
          <a:custGeom>
            <a:avLst/>
            <a:gdLst/>
            <a:ahLst/>
            <a:cxnLst/>
            <a:rect l="l" t="t" r="r" b="b"/>
            <a:pathLst>
              <a:path w="691929" h="525866">
                <a:moveTo>
                  <a:pt x="0" y="0"/>
                </a:moveTo>
                <a:lnTo>
                  <a:pt x="691930" y="0"/>
                </a:lnTo>
                <a:lnTo>
                  <a:pt x="691930" y="525867"/>
                </a:lnTo>
                <a:lnTo>
                  <a:pt x="0" y="5258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29650" y="51435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11340" r="35265"/>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5727930"/>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Dikkatinizin dağılma süresini ölçün ve programınızdaki ders çalışma ve dinlenme zamanlarını bu süreye göre planlayın.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Bu konuda kendinizin de uygulayabileceğiniz veya rehberlik servisinizden yardım alabileceğiniz birçok dikkat testi mevcut.</a:t>
            </a:r>
          </a:p>
        </p:txBody>
      </p:sp>
      <p:sp>
        <p:nvSpPr>
          <p:cNvPr id="11" name="Freeform 11"/>
          <p:cNvSpPr/>
          <p:nvPr/>
        </p:nvSpPr>
        <p:spPr>
          <a:xfrm rot="-10800000">
            <a:off x="7400075" y="7459878"/>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29650" y="51435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18343" r="28263"/>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508975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Kişisel öğrenme stilinizi belirleyin ve çalışmalarınızı öğrenme stilinize uygun yöntemlerle gerçekleştirin.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İşitsel, görsel ve kinestetik yönlerinizi fark edin ve bu konudaki öğrenme zayıflıklarınızı güçlendirmeye çalışın. </a:t>
            </a:r>
          </a:p>
        </p:txBody>
      </p:sp>
      <p:sp>
        <p:nvSpPr>
          <p:cNvPr id="11" name="Freeform 11"/>
          <p:cNvSpPr/>
          <p:nvPr/>
        </p:nvSpPr>
        <p:spPr>
          <a:xfrm rot="-10800000">
            <a:off x="6560690" y="6821703"/>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23892" y="508592"/>
            <a:ext cx="1040216" cy="1040216"/>
          </a:xfrm>
          <a:custGeom>
            <a:avLst/>
            <a:gdLst/>
            <a:ahLst/>
            <a:cxnLst/>
            <a:rect l="l" t="t" r="r" b="b"/>
            <a:pathLst>
              <a:path w="1040216" h="1040216">
                <a:moveTo>
                  <a:pt x="0" y="0"/>
                </a:moveTo>
                <a:lnTo>
                  <a:pt x="1040216" y="0"/>
                </a:lnTo>
                <a:lnTo>
                  <a:pt x="1040216" y="1040216"/>
                </a:lnTo>
                <a:lnTo>
                  <a:pt x="0" y="10402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t="8367" b="8367"/>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Çalışma alanınızı düzenleyin ve dikkatinizi dağıtacak, motivasyonunuzu düşürecek, öğrenmenizin önüne geçecek bütün engelleri ortadan kaldırın.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Düzenli bir odada, düzenli bir masada ders çalışmanın öğrenmeyi oldukça yükselttiği gerçeğini unutmayın!</a:t>
            </a:r>
          </a:p>
        </p:txBody>
      </p:sp>
      <p:sp>
        <p:nvSpPr>
          <p:cNvPr id="11" name="Freeform 11"/>
          <p:cNvSpPr/>
          <p:nvPr/>
        </p:nvSpPr>
        <p:spPr>
          <a:xfrm rot="-10800000">
            <a:off x="4451776" y="8098053"/>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34440" y="519140"/>
            <a:ext cx="1019119" cy="1019119"/>
          </a:xfrm>
          <a:custGeom>
            <a:avLst/>
            <a:gdLst/>
            <a:ahLst/>
            <a:cxnLst/>
            <a:rect l="l" t="t" r="r" b="b"/>
            <a:pathLst>
              <a:path w="1019119" h="1019119">
                <a:moveTo>
                  <a:pt x="0" y="0"/>
                </a:moveTo>
                <a:lnTo>
                  <a:pt x="1019120" y="0"/>
                </a:lnTo>
                <a:lnTo>
                  <a:pt x="1019120" y="1019120"/>
                </a:lnTo>
                <a:lnTo>
                  <a:pt x="0" y="1019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28631" r="11653"/>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5727930"/>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Derse başlamadan önce, bazı hazırlık çalışmaları yapın ve bunu bir rutine dönüştürmeye çalışın.</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Fiziksel ihtiyaçlarınızı giderin, ders araç gereçlerinizi hazırlayın, teknolojik aletlerinizi uzaklaştırın ve o sandalyeye hiç kalkmayacak şekilde oturun. </a:t>
            </a:r>
          </a:p>
        </p:txBody>
      </p:sp>
      <p:sp>
        <p:nvSpPr>
          <p:cNvPr id="11" name="Freeform 11"/>
          <p:cNvSpPr/>
          <p:nvPr/>
        </p:nvSpPr>
        <p:spPr>
          <a:xfrm rot="-10800000">
            <a:off x="4797741" y="7196945"/>
            <a:ext cx="691929" cy="525866"/>
          </a:xfrm>
          <a:custGeom>
            <a:avLst/>
            <a:gdLst/>
            <a:ahLst/>
            <a:cxnLst/>
            <a:rect l="l" t="t" r="r" b="b"/>
            <a:pathLst>
              <a:path w="691929" h="525866">
                <a:moveTo>
                  <a:pt x="0" y="0"/>
                </a:moveTo>
                <a:lnTo>
                  <a:pt x="691929" y="0"/>
                </a:lnTo>
                <a:lnTo>
                  <a:pt x="691929"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26447" y="505971"/>
            <a:ext cx="1035107" cy="1045458"/>
          </a:xfrm>
          <a:custGeom>
            <a:avLst/>
            <a:gdLst/>
            <a:ahLst/>
            <a:cxnLst/>
            <a:rect l="l" t="t" r="r" b="b"/>
            <a:pathLst>
              <a:path w="1035107" h="1045458">
                <a:moveTo>
                  <a:pt x="0" y="0"/>
                </a:moveTo>
                <a:lnTo>
                  <a:pt x="1035106" y="0"/>
                </a:lnTo>
                <a:lnTo>
                  <a:pt x="1035106" y="1045458"/>
                </a:lnTo>
                <a:lnTo>
                  <a:pt x="0" y="10454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44302">
            <a:off x="-649229" y="-3362850"/>
            <a:ext cx="11585458" cy="13489889"/>
            <a:chOff x="0" y="0"/>
            <a:chExt cx="3347379" cy="3897624"/>
          </a:xfrm>
        </p:grpSpPr>
        <p:sp>
          <p:nvSpPr>
            <p:cNvPr id="3" name="Freeform 3"/>
            <p:cNvSpPr/>
            <p:nvPr/>
          </p:nvSpPr>
          <p:spPr>
            <a:xfrm>
              <a:off x="0" y="0"/>
              <a:ext cx="3347379" cy="3897624"/>
            </a:xfrm>
            <a:custGeom>
              <a:avLst/>
              <a:gdLst/>
              <a:ahLst/>
              <a:cxnLst/>
              <a:rect l="l" t="t" r="r" b="b"/>
              <a:pathLst>
                <a:path w="3347379" h="3897624">
                  <a:moveTo>
                    <a:pt x="0" y="0"/>
                  </a:moveTo>
                  <a:lnTo>
                    <a:pt x="3347379" y="0"/>
                  </a:lnTo>
                  <a:lnTo>
                    <a:pt x="3347379" y="3897624"/>
                  </a:lnTo>
                  <a:lnTo>
                    <a:pt x="0" y="3897624"/>
                  </a:lnTo>
                  <a:close/>
                </a:path>
              </a:pathLst>
            </a:custGeom>
            <a:solidFill>
              <a:srgbClr val="00C2CB"/>
            </a:solidFill>
          </p:spPr>
        </p:sp>
      </p:grpSp>
      <p:grpSp>
        <p:nvGrpSpPr>
          <p:cNvPr id="4" name="Group 4"/>
          <p:cNvGrpSpPr/>
          <p:nvPr/>
        </p:nvGrpSpPr>
        <p:grpSpPr>
          <a:xfrm rot="5400000">
            <a:off x="4560796" y="4560796"/>
            <a:ext cx="1165409" cy="10287000"/>
            <a:chOff x="0" y="0"/>
            <a:chExt cx="394225" cy="3479800"/>
          </a:xfrm>
        </p:grpSpPr>
        <p:sp>
          <p:nvSpPr>
            <p:cNvPr id="5" name="Freeform 5"/>
            <p:cNvSpPr/>
            <p:nvPr/>
          </p:nvSpPr>
          <p:spPr>
            <a:xfrm>
              <a:off x="0" y="0"/>
              <a:ext cx="394225" cy="3479800"/>
            </a:xfrm>
            <a:custGeom>
              <a:avLst/>
              <a:gdLst/>
              <a:ahLst/>
              <a:cxnLst/>
              <a:rect l="l" t="t" r="r" b="b"/>
              <a:pathLst>
                <a:path w="394225" h="3479800">
                  <a:moveTo>
                    <a:pt x="0" y="0"/>
                  </a:moveTo>
                  <a:lnTo>
                    <a:pt x="394225" y="0"/>
                  </a:lnTo>
                  <a:lnTo>
                    <a:pt x="394225" y="3479800"/>
                  </a:lnTo>
                  <a:lnTo>
                    <a:pt x="0" y="3479800"/>
                  </a:lnTo>
                  <a:close/>
                </a:path>
              </a:pathLst>
            </a:custGeom>
            <a:solidFill>
              <a:srgbClr val="FFDE59"/>
            </a:solidFill>
          </p:spPr>
        </p:sp>
      </p:grpSp>
      <p:grpSp>
        <p:nvGrpSpPr>
          <p:cNvPr id="6" name="Group 6"/>
          <p:cNvGrpSpPr/>
          <p:nvPr/>
        </p:nvGrpSpPr>
        <p:grpSpPr>
          <a:xfrm rot="572440">
            <a:off x="10125917" y="-939360"/>
            <a:ext cx="10165640" cy="12696664"/>
            <a:chOff x="0" y="0"/>
            <a:chExt cx="13554187" cy="16928885"/>
          </a:xfrm>
        </p:grpSpPr>
        <p:pic>
          <p:nvPicPr>
            <p:cNvPr id="7" name="Picture 7"/>
            <p:cNvPicPr>
              <a:picLocks noChangeAspect="1"/>
            </p:cNvPicPr>
            <p:nvPr/>
          </p:nvPicPr>
          <p:blipFill>
            <a:blip r:embed="rId2"/>
            <a:srcRect l="23311" r="23311"/>
            <a:stretch>
              <a:fillRect/>
            </a:stretch>
          </p:blipFill>
          <p:spPr>
            <a:xfrm>
              <a:off x="0" y="0"/>
              <a:ext cx="13554187" cy="16928885"/>
            </a:xfrm>
            <a:prstGeom prst="rect">
              <a:avLst/>
            </a:prstGeom>
          </p:spPr>
        </p:pic>
      </p:grpSp>
      <p:sp>
        <p:nvSpPr>
          <p:cNvPr id="8" name="TextBox 8"/>
          <p:cNvSpPr txBox="1"/>
          <p:nvPr/>
        </p:nvSpPr>
        <p:spPr>
          <a:xfrm>
            <a:off x="451481" y="9177850"/>
            <a:ext cx="8692519" cy="986852"/>
          </a:xfrm>
          <a:prstGeom prst="rect">
            <a:avLst/>
          </a:prstGeom>
        </p:spPr>
        <p:txBody>
          <a:bodyPr lIns="0" tIns="0" rIns="0" bIns="0" rtlCol="0" anchor="t">
            <a:spAutoFit/>
          </a:bodyPr>
          <a:lstStyle/>
          <a:p>
            <a:pPr>
              <a:lnSpc>
                <a:spcPts val="7031"/>
              </a:lnSpc>
              <a:spcBef>
                <a:spcPct val="0"/>
              </a:spcBef>
            </a:pPr>
            <a:r>
              <a:rPr lang="en-US" sz="5022">
                <a:solidFill>
                  <a:srgbClr val="1B4AA9"/>
                </a:solidFill>
                <a:latin typeface="29LT Zarid Slab SemiBold"/>
              </a:rPr>
              <a:t>VERIMLI DERS ÇALIŞMA REHBERI</a:t>
            </a:r>
          </a:p>
        </p:txBody>
      </p:sp>
      <p:sp>
        <p:nvSpPr>
          <p:cNvPr id="9" name="Freeform 9"/>
          <p:cNvSpPr/>
          <p:nvPr/>
        </p:nvSpPr>
        <p:spPr>
          <a:xfrm>
            <a:off x="714883" y="678600"/>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1278603" y="1731948"/>
            <a:ext cx="7729793" cy="6366105"/>
          </a:xfrm>
          <a:prstGeom prst="rect">
            <a:avLst/>
          </a:prstGeom>
        </p:spPr>
        <p:txBody>
          <a:bodyPr lIns="0" tIns="0" rIns="0" bIns="0" rtlCol="0" anchor="t">
            <a:spAutoFit/>
          </a:bodyPr>
          <a:lstStyle/>
          <a:p>
            <a:pPr>
              <a:lnSpc>
                <a:spcPts val="5062"/>
              </a:lnSpc>
            </a:pPr>
            <a:r>
              <a:rPr lang="en-US" sz="3615">
                <a:solidFill>
                  <a:srgbClr val="FFFFFF"/>
                </a:solidFill>
                <a:latin typeface="Merriweather Italics"/>
              </a:rPr>
              <a:t>Günlük, haftalık ve aylık hedefler belirleyin ve öğrenme sürecinin parçadan bütüne doğru ilerlediğini, yığılmalı bir metotla gerçekleştiğini unutmayın. </a:t>
            </a:r>
          </a:p>
          <a:p>
            <a:pPr>
              <a:lnSpc>
                <a:spcPts val="5062"/>
              </a:lnSpc>
            </a:pPr>
            <a:endParaRPr lang="en-US" sz="3615">
              <a:solidFill>
                <a:srgbClr val="FFFFFF"/>
              </a:solidFill>
              <a:latin typeface="Merriweather Italics"/>
            </a:endParaRPr>
          </a:p>
          <a:p>
            <a:pPr>
              <a:lnSpc>
                <a:spcPts val="5062"/>
              </a:lnSpc>
            </a:pPr>
            <a:r>
              <a:rPr lang="en-US" sz="3615">
                <a:solidFill>
                  <a:srgbClr val="FFFFFF"/>
                </a:solidFill>
                <a:latin typeface="Merriweather Italics"/>
              </a:rPr>
              <a:t>Hedeflerinizi, çalışma ve öğrenme hızınıza göre belirleyin ve zorlanacağınız hedefler seçmekten uzak durun.</a:t>
            </a:r>
          </a:p>
        </p:txBody>
      </p:sp>
      <p:sp>
        <p:nvSpPr>
          <p:cNvPr id="11" name="Freeform 11"/>
          <p:cNvSpPr/>
          <p:nvPr/>
        </p:nvSpPr>
        <p:spPr>
          <a:xfrm rot="-10800000">
            <a:off x="4105811" y="8098053"/>
            <a:ext cx="691929" cy="525866"/>
          </a:xfrm>
          <a:custGeom>
            <a:avLst/>
            <a:gdLst/>
            <a:ahLst/>
            <a:cxnLst/>
            <a:rect l="l" t="t" r="r" b="b"/>
            <a:pathLst>
              <a:path w="691929" h="525866">
                <a:moveTo>
                  <a:pt x="0" y="0"/>
                </a:moveTo>
                <a:lnTo>
                  <a:pt x="691930" y="0"/>
                </a:lnTo>
                <a:lnTo>
                  <a:pt x="691930" y="525866"/>
                </a:lnTo>
                <a:lnTo>
                  <a:pt x="0" y="525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8621216" y="505916"/>
            <a:ext cx="1045568" cy="1045568"/>
          </a:xfrm>
          <a:custGeom>
            <a:avLst/>
            <a:gdLst/>
            <a:ahLst/>
            <a:cxnLst/>
            <a:rect l="l" t="t" r="r" b="b"/>
            <a:pathLst>
              <a:path w="1045568" h="1045568">
                <a:moveTo>
                  <a:pt x="0" y="0"/>
                </a:moveTo>
                <a:lnTo>
                  <a:pt x="1045568" y="0"/>
                </a:lnTo>
                <a:lnTo>
                  <a:pt x="1045568" y="1045568"/>
                </a:lnTo>
                <a:lnTo>
                  <a:pt x="0" y="10455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506</Words>
  <Application>Microsoft Office PowerPoint</Application>
  <PresentationFormat>Özel</PresentationFormat>
  <Paragraphs>57</Paragraphs>
  <Slides>15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vt:i4>
      </vt:variant>
    </vt:vector>
  </HeadingPairs>
  <TitlesOfParts>
    <vt:vector size="21" baseType="lpstr">
      <vt:lpstr>Calibri</vt:lpstr>
      <vt:lpstr>Fira Sans Medium</vt:lpstr>
      <vt:lpstr>29LT Zarid Slab SemiBold</vt:lpstr>
      <vt:lpstr>Merriweather Italics</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Verimli ders çalışmanın en önemli basamaklarından biri, kişisel bir program dahilinde düzenli ve sürekli çalışmaktır. Başarı seviyenize göre hazırlanmış, haftalık ve aylık periyotlara ayrılmış, kişilik özelliklerinize uygun bir program başarınızın</dc:title>
  <dc:creator>asd5</dc:creator>
  <cp:lastModifiedBy>asd5</cp:lastModifiedBy>
  <cp:revision>2</cp:revision>
  <dcterms:created xsi:type="dcterms:W3CDTF">2006-08-16T00:00:00Z</dcterms:created>
  <dcterms:modified xsi:type="dcterms:W3CDTF">2023-08-15T06:58:25Z</dcterms:modified>
  <dc:identifier>DAFOKs9wtVA</dc:identifier>
</cp:coreProperties>
</file>