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Poppins Light Bold" panose="020B0604020202020204" charset="-94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ira Sans Medium" panose="020B0604020202020204" charset="0"/>
      <p:regular r:id="rId26"/>
    </p:embeddedFont>
    <p:embeddedFont>
      <p:font typeface="Poppins Medium" panose="020B0604020202020204" charset="-94"/>
      <p:regular r:id="rId27"/>
    </p:embeddedFont>
    <p:embeddedFont>
      <p:font typeface="Poppins Medium Bold" panose="020B0604020202020204" charset="-94"/>
      <p:regular r:id="rId28"/>
    </p:embeddedFont>
    <p:embeddedFont>
      <p:font typeface="Poppins Light" panose="020B0604020202020204" charset="-9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2" y="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8.png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24" Type="http://schemas.openxmlformats.org/officeDocument/2006/relationships/image" Target="../media/image11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10" Type="http://schemas.openxmlformats.org/officeDocument/2006/relationships/image" Target="../media/image4.png"/><Relationship Id="rId19" Type="http://schemas.openxmlformats.org/officeDocument/2006/relationships/image" Target="../media/image16.sv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4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svg"/><Relationship Id="rId10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4.svg"/><Relationship Id="rId12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4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svg"/><Relationship Id="rId10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4.svg"/><Relationship Id="rId12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8.svg"/><Relationship Id="rId5" Type="http://schemas.openxmlformats.org/officeDocument/2006/relationships/image" Target="../media/image48.sv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4.svg"/><Relationship Id="rId12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1.svg"/><Relationship Id="rId5" Type="http://schemas.openxmlformats.org/officeDocument/2006/relationships/image" Target="../media/image48.sv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4.sv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svg"/><Relationship Id="rId10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4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svg"/><Relationship Id="rId10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4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svg"/><Relationship Id="rId10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4.svg"/><Relationship Id="rId12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7.svg"/><Relationship Id="rId5" Type="http://schemas.openxmlformats.org/officeDocument/2006/relationships/image" Target="../media/image48.svg"/><Relationship Id="rId10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jpeg"/><Relationship Id="rId7" Type="http://schemas.openxmlformats.org/officeDocument/2006/relationships/image" Target="../media/image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sv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sv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16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sv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image" Target="../media/image4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svg"/><Relationship Id="rId10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75377" y="-362505"/>
            <a:ext cx="4411594" cy="5390968"/>
          </a:xfrm>
          <a:custGeom>
            <a:avLst/>
            <a:gdLst/>
            <a:ahLst/>
            <a:cxnLst/>
            <a:rect l="l" t="t" r="r" b="b"/>
            <a:pathLst>
              <a:path w="4411594" h="5390968">
                <a:moveTo>
                  <a:pt x="0" y="0"/>
                </a:moveTo>
                <a:lnTo>
                  <a:pt x="4411594" y="0"/>
                </a:lnTo>
                <a:lnTo>
                  <a:pt x="4411594" y="5390967"/>
                </a:lnTo>
                <a:lnTo>
                  <a:pt x="0" y="5390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95359" y="-834132"/>
            <a:ext cx="3189599" cy="1589000"/>
          </a:xfrm>
          <a:custGeom>
            <a:avLst/>
            <a:gdLst/>
            <a:ahLst/>
            <a:cxnLst/>
            <a:rect l="l" t="t" r="r" b="b"/>
            <a:pathLst>
              <a:path w="3189599" h="1589000">
                <a:moveTo>
                  <a:pt x="0" y="0"/>
                </a:moveTo>
                <a:lnTo>
                  <a:pt x="3189599" y="0"/>
                </a:lnTo>
                <a:lnTo>
                  <a:pt x="3189599" y="1589000"/>
                </a:lnTo>
                <a:lnTo>
                  <a:pt x="0" y="1589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108" y="1810481"/>
            <a:ext cx="2097616" cy="1044994"/>
          </a:xfrm>
          <a:custGeom>
            <a:avLst/>
            <a:gdLst/>
            <a:ahLst/>
            <a:cxnLst/>
            <a:rect l="l" t="t" r="r" b="b"/>
            <a:pathLst>
              <a:path w="2097616" h="1044994">
                <a:moveTo>
                  <a:pt x="0" y="0"/>
                </a:moveTo>
                <a:lnTo>
                  <a:pt x="2097616" y="0"/>
                </a:lnTo>
                <a:lnTo>
                  <a:pt x="2097616" y="1044995"/>
                </a:lnTo>
                <a:lnTo>
                  <a:pt x="0" y="10449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2386809">
            <a:off x="12791343" y="374879"/>
            <a:ext cx="1382246" cy="239309"/>
          </a:xfrm>
          <a:prstGeom prst="rect">
            <a:avLst/>
          </a:prstGeom>
          <a:solidFill>
            <a:srgbClr val="6422B8"/>
          </a:solidFill>
        </p:spPr>
      </p:sp>
      <p:grpSp>
        <p:nvGrpSpPr>
          <p:cNvPr id="6" name="Group 6"/>
          <p:cNvGrpSpPr/>
          <p:nvPr/>
        </p:nvGrpSpPr>
        <p:grpSpPr>
          <a:xfrm>
            <a:off x="17563291" y="1778700"/>
            <a:ext cx="1516842" cy="151684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48A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4848852" y="1238142"/>
            <a:ext cx="4553602" cy="4114800"/>
          </a:xfrm>
          <a:custGeom>
            <a:avLst/>
            <a:gdLst/>
            <a:ahLst/>
            <a:cxnLst/>
            <a:rect l="l" t="t" r="r" b="b"/>
            <a:pathLst>
              <a:path w="4553602" h="4114800">
                <a:moveTo>
                  <a:pt x="0" y="0"/>
                </a:moveTo>
                <a:lnTo>
                  <a:pt x="4553601" y="0"/>
                </a:lnTo>
                <a:lnTo>
                  <a:pt x="45536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9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798910" y="2855476"/>
            <a:ext cx="10678471" cy="4186163"/>
            <a:chOff x="0" y="0"/>
            <a:chExt cx="14237961" cy="558155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19075"/>
              <a:ext cx="14237961" cy="425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12000">
                  <a:solidFill>
                    <a:srgbClr val="1B1B1B"/>
                  </a:solidFill>
                  <a:latin typeface="Poppins Medium Bold"/>
                </a:rPr>
                <a:t>Teknoloji Bağımlılığı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246604" y="4876066"/>
              <a:ext cx="9744752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1B1B1B"/>
                  </a:solidFill>
                  <a:latin typeface="Poppins Light Bold"/>
                </a:rPr>
                <a:t>İnterneti Nasıl Kullanmalıyım?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8409707"/>
            <a:ext cx="1186980" cy="1444335"/>
          </a:xfrm>
          <a:custGeom>
            <a:avLst/>
            <a:gdLst/>
            <a:ahLst/>
            <a:cxnLst/>
            <a:rect l="l" t="t" r="r" b="b"/>
            <a:pathLst>
              <a:path w="1186980" h="1444335">
                <a:moveTo>
                  <a:pt x="0" y="0"/>
                </a:moveTo>
                <a:lnTo>
                  <a:pt x="1186980" y="0"/>
                </a:lnTo>
                <a:lnTo>
                  <a:pt x="1186980" y="1444334"/>
                </a:lnTo>
                <a:lnTo>
                  <a:pt x="0" y="1444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47527" y="8409707"/>
            <a:ext cx="1801324" cy="1444335"/>
          </a:xfrm>
          <a:custGeom>
            <a:avLst/>
            <a:gdLst/>
            <a:ahLst/>
            <a:cxnLst/>
            <a:rect l="l" t="t" r="r" b="b"/>
            <a:pathLst>
              <a:path w="1801324" h="1444335">
                <a:moveTo>
                  <a:pt x="0" y="0"/>
                </a:moveTo>
                <a:lnTo>
                  <a:pt x="1801325" y="0"/>
                </a:lnTo>
                <a:lnTo>
                  <a:pt x="1801325" y="1444334"/>
                </a:lnTo>
                <a:lnTo>
                  <a:pt x="0" y="14443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032777" y="8409707"/>
            <a:ext cx="1785133" cy="1444335"/>
          </a:xfrm>
          <a:custGeom>
            <a:avLst/>
            <a:gdLst/>
            <a:ahLst/>
            <a:cxnLst/>
            <a:rect l="l" t="t" r="r" b="b"/>
            <a:pathLst>
              <a:path w="1785133" h="1444335">
                <a:moveTo>
                  <a:pt x="0" y="0"/>
                </a:moveTo>
                <a:lnTo>
                  <a:pt x="1785133" y="0"/>
                </a:lnTo>
                <a:lnTo>
                  <a:pt x="1785133" y="1444334"/>
                </a:lnTo>
                <a:lnTo>
                  <a:pt x="0" y="14443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99010" y="8409707"/>
            <a:ext cx="1821982" cy="1444335"/>
          </a:xfrm>
          <a:custGeom>
            <a:avLst/>
            <a:gdLst/>
            <a:ahLst/>
            <a:cxnLst/>
            <a:rect l="l" t="t" r="r" b="b"/>
            <a:pathLst>
              <a:path w="1821982" h="1444335">
                <a:moveTo>
                  <a:pt x="0" y="0"/>
                </a:moveTo>
                <a:lnTo>
                  <a:pt x="1821982" y="0"/>
                </a:lnTo>
                <a:lnTo>
                  <a:pt x="1821982" y="1444334"/>
                </a:lnTo>
                <a:lnTo>
                  <a:pt x="0" y="14443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27652" y="8609037"/>
            <a:ext cx="2062507" cy="1245004"/>
          </a:xfrm>
          <a:custGeom>
            <a:avLst/>
            <a:gdLst/>
            <a:ahLst/>
            <a:cxnLst/>
            <a:rect l="l" t="t" r="r" b="b"/>
            <a:pathLst>
              <a:path w="2062507" h="1245004">
                <a:moveTo>
                  <a:pt x="0" y="0"/>
                </a:moveTo>
                <a:lnTo>
                  <a:pt x="2062506" y="0"/>
                </a:lnTo>
                <a:lnTo>
                  <a:pt x="2062506" y="1245004"/>
                </a:lnTo>
                <a:lnTo>
                  <a:pt x="0" y="124500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818812" y="8409707"/>
            <a:ext cx="2451803" cy="1444335"/>
          </a:xfrm>
          <a:custGeom>
            <a:avLst/>
            <a:gdLst/>
            <a:ahLst/>
            <a:cxnLst/>
            <a:rect l="l" t="t" r="r" b="b"/>
            <a:pathLst>
              <a:path w="2451803" h="1444335">
                <a:moveTo>
                  <a:pt x="0" y="0"/>
                </a:moveTo>
                <a:lnTo>
                  <a:pt x="2451803" y="0"/>
                </a:lnTo>
                <a:lnTo>
                  <a:pt x="2451803" y="1444334"/>
                </a:lnTo>
                <a:lnTo>
                  <a:pt x="0" y="144433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526731" y="340623"/>
            <a:ext cx="7291179" cy="1146785"/>
            <a:chOff x="0" y="0"/>
            <a:chExt cx="9721571" cy="15290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17817" cy="1529046"/>
            </a:xfrm>
            <a:custGeom>
              <a:avLst/>
              <a:gdLst/>
              <a:ahLst/>
              <a:cxnLst/>
              <a:rect l="l" t="t" r="r" b="b"/>
              <a:pathLst>
                <a:path w="1717817" h="1529046">
                  <a:moveTo>
                    <a:pt x="0" y="0"/>
                  </a:moveTo>
                  <a:lnTo>
                    <a:pt x="1717817" y="0"/>
                  </a:lnTo>
                  <a:lnTo>
                    <a:pt x="1717817" y="1529046"/>
                  </a:lnTo>
                  <a:lnTo>
                    <a:pt x="0" y="1529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853728" y="95763"/>
              <a:ext cx="7867844" cy="128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5"/>
                </a:lnSpc>
              </a:pPr>
              <a:r>
                <a:rPr lang="en-US" sz="2832">
                  <a:solidFill>
                    <a:srgbClr val="000000"/>
                  </a:solidFill>
                  <a:latin typeface="Fira Sans Medium"/>
                </a:rPr>
                <a:t>ARTUKLU CEMİL TUTAŞI</a:t>
              </a:r>
            </a:p>
            <a:p>
              <a:pPr>
                <a:lnSpc>
                  <a:spcPts val="3965"/>
                </a:lnSpc>
                <a:spcBef>
                  <a:spcPct val="0"/>
                </a:spcBef>
              </a:pPr>
              <a:r>
                <a:rPr lang="en-US" sz="2832">
                  <a:solidFill>
                    <a:srgbClr val="000000"/>
                  </a:solidFill>
                  <a:latin typeface="Fira Sans Medium"/>
                </a:rPr>
                <a:t>REHBERLİK VE ARAŞTIRMA MERKEZİ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21"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87715" y="514841"/>
            <a:ext cx="7029531" cy="7028730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l="-38878" r="-38878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 rot="-2386809">
            <a:off x="16568177" y="1443211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-473238" y="3608468"/>
            <a:ext cx="1530083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2126074" y="231104"/>
            <a:ext cx="3570463" cy="4363106"/>
          </a:xfrm>
          <a:custGeom>
            <a:avLst/>
            <a:gdLst/>
            <a:ahLst/>
            <a:cxnLst/>
            <a:rect l="l" t="t" r="r" b="b"/>
            <a:pathLst>
              <a:path w="3570463" h="4363106">
                <a:moveTo>
                  <a:pt x="0" y="0"/>
                </a:moveTo>
                <a:lnTo>
                  <a:pt x="3570462" y="0"/>
                </a:lnTo>
                <a:lnTo>
                  <a:pt x="3570462" y="4363105"/>
                </a:lnTo>
                <a:lnTo>
                  <a:pt x="0" y="436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1803" y="1264263"/>
            <a:ext cx="2305170" cy="1148394"/>
          </a:xfrm>
          <a:custGeom>
            <a:avLst/>
            <a:gdLst/>
            <a:ahLst/>
            <a:cxnLst/>
            <a:rect l="l" t="t" r="r" b="b"/>
            <a:pathLst>
              <a:path w="2305170" h="1148394">
                <a:moveTo>
                  <a:pt x="0" y="0"/>
                </a:moveTo>
                <a:lnTo>
                  <a:pt x="2305171" y="0"/>
                </a:lnTo>
                <a:lnTo>
                  <a:pt x="2305171" y="1148394"/>
                </a:lnTo>
                <a:lnTo>
                  <a:pt x="0" y="1148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10564" y="717641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1" y="0"/>
                </a:lnTo>
                <a:lnTo>
                  <a:pt x="3407341" y="4163772"/>
                </a:lnTo>
                <a:lnTo>
                  <a:pt x="0" y="416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78438" y="5090129"/>
            <a:ext cx="8738349" cy="3685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Zaman düzenlemesinin ardından yeni zaman düzeninde de bağımlılık oluşmasına engel olmak</a:t>
            </a:r>
          </a:p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için kullanımın hemen ardından yapılması </a:t>
            </a:r>
            <a:r>
              <a:rPr lang="en-US" sz="3275">
                <a:solidFill>
                  <a:srgbClr val="00A181"/>
                </a:solidFill>
                <a:latin typeface="Poppins Light Bold"/>
              </a:rPr>
              <a:t>zorunlu bir iş planlamak</a:t>
            </a:r>
            <a:r>
              <a:rPr lang="en-US" sz="3275">
                <a:solidFill>
                  <a:srgbClr val="1B1B1B"/>
                </a:solidFill>
                <a:latin typeface="Poppins Light"/>
              </a:rPr>
              <a:t> faydalı olabilir.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78438" y="2956481"/>
            <a:ext cx="8349586" cy="164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5100">
                <a:solidFill>
                  <a:srgbClr val="D74271"/>
                </a:solidFill>
                <a:latin typeface="Poppins Medium"/>
              </a:rPr>
              <a:t>Dış durdurucular kullanmak...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44388" y="231104"/>
            <a:ext cx="1152585" cy="1025927"/>
          </a:xfrm>
          <a:custGeom>
            <a:avLst/>
            <a:gdLst/>
            <a:ahLst/>
            <a:cxnLst/>
            <a:rect l="l" t="t" r="r" b="b"/>
            <a:pathLst>
              <a:path w="1152585" h="1025927">
                <a:moveTo>
                  <a:pt x="0" y="0"/>
                </a:moveTo>
                <a:lnTo>
                  <a:pt x="1152586" y="0"/>
                </a:lnTo>
                <a:lnTo>
                  <a:pt x="1152586" y="1025927"/>
                </a:lnTo>
                <a:lnTo>
                  <a:pt x="0" y="1025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081073" y="444420"/>
            <a:ext cx="6718430" cy="6718430"/>
            <a:chOff x="0" y="0"/>
            <a:chExt cx="12700000" cy="12700000"/>
          </a:xfrm>
        </p:grpSpPr>
        <p:sp>
          <p:nvSpPr>
            <p:cNvPr id="3" name="Freeform 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9612" r="-19612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 rot="-2386809">
            <a:off x="16568177" y="1443211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-473238" y="3608468"/>
            <a:ext cx="1530083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2126074" y="231104"/>
            <a:ext cx="3570463" cy="4363106"/>
          </a:xfrm>
          <a:custGeom>
            <a:avLst/>
            <a:gdLst/>
            <a:ahLst/>
            <a:cxnLst/>
            <a:rect l="l" t="t" r="r" b="b"/>
            <a:pathLst>
              <a:path w="3570463" h="4363106">
                <a:moveTo>
                  <a:pt x="0" y="0"/>
                </a:moveTo>
                <a:lnTo>
                  <a:pt x="3570462" y="0"/>
                </a:lnTo>
                <a:lnTo>
                  <a:pt x="3570462" y="4363105"/>
                </a:lnTo>
                <a:lnTo>
                  <a:pt x="0" y="436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1803" y="1264263"/>
            <a:ext cx="2305170" cy="1148394"/>
          </a:xfrm>
          <a:custGeom>
            <a:avLst/>
            <a:gdLst/>
            <a:ahLst/>
            <a:cxnLst/>
            <a:rect l="l" t="t" r="r" b="b"/>
            <a:pathLst>
              <a:path w="2305170" h="1148394">
                <a:moveTo>
                  <a:pt x="0" y="0"/>
                </a:moveTo>
                <a:lnTo>
                  <a:pt x="2305171" y="0"/>
                </a:lnTo>
                <a:lnTo>
                  <a:pt x="2305171" y="1148394"/>
                </a:lnTo>
                <a:lnTo>
                  <a:pt x="0" y="1148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10564" y="717641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1" y="0"/>
                </a:lnTo>
                <a:lnTo>
                  <a:pt x="3407341" y="4163772"/>
                </a:lnTo>
                <a:lnTo>
                  <a:pt x="0" y="416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77287">
            <a:off x="11364478" y="601075"/>
            <a:ext cx="1112151" cy="1289451"/>
          </a:xfrm>
          <a:custGeom>
            <a:avLst/>
            <a:gdLst/>
            <a:ahLst/>
            <a:cxnLst/>
            <a:rect l="l" t="t" r="r" b="b"/>
            <a:pathLst>
              <a:path w="1112151" h="1289451">
                <a:moveTo>
                  <a:pt x="0" y="0"/>
                </a:moveTo>
                <a:lnTo>
                  <a:pt x="1112151" y="0"/>
                </a:lnTo>
                <a:lnTo>
                  <a:pt x="1112151" y="1289450"/>
                </a:lnTo>
                <a:lnTo>
                  <a:pt x="0" y="1289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78438" y="5276295"/>
            <a:ext cx="8969261" cy="244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Ucu açık bir kullanım, bağımlılığı her halükârda tetikleyecektir. Bu nedenle mutlaka kullanıma makul bir zaman sınırlaması getirmek şarttır.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8438" y="2956481"/>
            <a:ext cx="8349586" cy="164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5100">
                <a:solidFill>
                  <a:srgbClr val="D74271"/>
                </a:solidFill>
                <a:latin typeface="Poppins Medium"/>
              </a:rPr>
              <a:t>Teknoloji kullanımıyla ilgili hedefler belirlemek...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78438" y="7860951"/>
            <a:ext cx="13587488" cy="1827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Bu </a:t>
            </a:r>
            <a:r>
              <a:rPr lang="en-US" sz="3275">
                <a:solidFill>
                  <a:srgbClr val="00A181"/>
                </a:solidFill>
                <a:latin typeface="Poppins Light Bold"/>
              </a:rPr>
              <a:t>zaman sınırlaması</a:t>
            </a:r>
            <a:r>
              <a:rPr lang="en-US" sz="3275">
                <a:solidFill>
                  <a:srgbClr val="1B1B1B"/>
                </a:solidFill>
                <a:latin typeface="Poppins Light"/>
              </a:rPr>
              <a:t> başta sık ama kısa süreli aralar</a:t>
            </a:r>
          </a:p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vermeyle başlar ve sonrasında günlük limit belirlenip buna uyulur.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44388" y="231104"/>
            <a:ext cx="1152585" cy="1025927"/>
          </a:xfrm>
          <a:custGeom>
            <a:avLst/>
            <a:gdLst/>
            <a:ahLst/>
            <a:cxnLst/>
            <a:rect l="l" t="t" r="r" b="b"/>
            <a:pathLst>
              <a:path w="1152585" h="1025927">
                <a:moveTo>
                  <a:pt x="0" y="0"/>
                </a:moveTo>
                <a:lnTo>
                  <a:pt x="1152586" y="0"/>
                </a:lnTo>
                <a:lnTo>
                  <a:pt x="1152586" y="1025927"/>
                </a:lnTo>
                <a:lnTo>
                  <a:pt x="0" y="1025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05460" y="1406689"/>
            <a:ext cx="7382540" cy="6392947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 rot="-2386809">
            <a:off x="16211749" y="1443211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-473238" y="3608468"/>
            <a:ext cx="1530083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2126074" y="231104"/>
            <a:ext cx="3570463" cy="4363106"/>
          </a:xfrm>
          <a:custGeom>
            <a:avLst/>
            <a:gdLst/>
            <a:ahLst/>
            <a:cxnLst/>
            <a:rect l="l" t="t" r="r" b="b"/>
            <a:pathLst>
              <a:path w="3570463" h="4363106">
                <a:moveTo>
                  <a:pt x="0" y="0"/>
                </a:moveTo>
                <a:lnTo>
                  <a:pt x="3570462" y="0"/>
                </a:lnTo>
                <a:lnTo>
                  <a:pt x="3570462" y="4363105"/>
                </a:lnTo>
                <a:lnTo>
                  <a:pt x="0" y="436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1803" y="1264263"/>
            <a:ext cx="2305170" cy="1148394"/>
          </a:xfrm>
          <a:custGeom>
            <a:avLst/>
            <a:gdLst/>
            <a:ahLst/>
            <a:cxnLst/>
            <a:rect l="l" t="t" r="r" b="b"/>
            <a:pathLst>
              <a:path w="2305170" h="1148394">
                <a:moveTo>
                  <a:pt x="0" y="0"/>
                </a:moveTo>
                <a:lnTo>
                  <a:pt x="2305171" y="0"/>
                </a:lnTo>
                <a:lnTo>
                  <a:pt x="2305171" y="1148394"/>
                </a:lnTo>
                <a:lnTo>
                  <a:pt x="0" y="1148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10564" y="717641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1" y="0"/>
                </a:lnTo>
                <a:lnTo>
                  <a:pt x="3407341" y="4163772"/>
                </a:lnTo>
                <a:lnTo>
                  <a:pt x="0" y="416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78438" y="5213907"/>
            <a:ext cx="8609361" cy="492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Teknolojinin en çok kullanılma sebebi olan belli işlevlerden </a:t>
            </a:r>
            <a:r>
              <a:rPr lang="en-US" sz="3275">
                <a:solidFill>
                  <a:srgbClr val="00A181"/>
                </a:solidFill>
                <a:latin typeface="Poppins Light Bold"/>
              </a:rPr>
              <a:t>uzak durmaya çalışmak</a:t>
            </a:r>
            <a:r>
              <a:rPr lang="en-US" sz="3275">
                <a:solidFill>
                  <a:srgbClr val="1B1B1B"/>
                </a:solidFill>
                <a:latin typeface="Poppins Light"/>
              </a:rPr>
              <a:t> önemli bir adımdır. 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Uzak durulamıyorsa </a:t>
            </a:r>
            <a:r>
              <a:rPr lang="en-US" sz="3275">
                <a:solidFill>
                  <a:srgbClr val="4394E7"/>
                </a:solidFill>
                <a:latin typeface="Poppins Light Bold"/>
              </a:rPr>
              <a:t>sayı ve süre koymak</a:t>
            </a:r>
            <a:r>
              <a:rPr lang="en-US" sz="3275">
                <a:solidFill>
                  <a:srgbClr val="1B1B1B"/>
                </a:solidFill>
                <a:latin typeface="Poppins Light"/>
              </a:rPr>
              <a:t> işe yarayabilir. Mesela günde iki defa gireceğim ve yarım saat kalacağım gibi.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78438" y="2956481"/>
            <a:ext cx="8609361" cy="164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5100">
                <a:solidFill>
                  <a:srgbClr val="D74271"/>
                </a:solidFill>
                <a:latin typeface="Poppins Medium"/>
              </a:rPr>
              <a:t>Çok kullanılan belli işlevlerden uzak durmak...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44388" y="231104"/>
            <a:ext cx="1152585" cy="1025927"/>
          </a:xfrm>
          <a:custGeom>
            <a:avLst/>
            <a:gdLst/>
            <a:ahLst/>
            <a:cxnLst/>
            <a:rect l="l" t="t" r="r" b="b"/>
            <a:pathLst>
              <a:path w="1152585" h="1025927">
                <a:moveTo>
                  <a:pt x="0" y="0"/>
                </a:moveTo>
                <a:lnTo>
                  <a:pt x="1152586" y="0"/>
                </a:lnTo>
                <a:lnTo>
                  <a:pt x="1152586" y="1025927"/>
                </a:lnTo>
                <a:lnTo>
                  <a:pt x="0" y="1025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721174" y="1264263"/>
            <a:ext cx="6538126" cy="65381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00C4C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223" t="-40014" r="223" b="-10077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 rot="-2386809">
            <a:off x="16211749" y="1443211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-473238" y="3608468"/>
            <a:ext cx="1530083" cy="82296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-2126074" y="231104"/>
            <a:ext cx="3570463" cy="4363106"/>
          </a:xfrm>
          <a:custGeom>
            <a:avLst/>
            <a:gdLst/>
            <a:ahLst/>
            <a:cxnLst/>
            <a:rect l="l" t="t" r="r" b="b"/>
            <a:pathLst>
              <a:path w="3570463" h="4363106">
                <a:moveTo>
                  <a:pt x="0" y="0"/>
                </a:moveTo>
                <a:lnTo>
                  <a:pt x="3570462" y="0"/>
                </a:lnTo>
                <a:lnTo>
                  <a:pt x="3570462" y="4363105"/>
                </a:lnTo>
                <a:lnTo>
                  <a:pt x="0" y="436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1803" y="1264263"/>
            <a:ext cx="2305170" cy="1148394"/>
          </a:xfrm>
          <a:custGeom>
            <a:avLst/>
            <a:gdLst/>
            <a:ahLst/>
            <a:cxnLst/>
            <a:rect l="l" t="t" r="r" b="b"/>
            <a:pathLst>
              <a:path w="2305170" h="1148394">
                <a:moveTo>
                  <a:pt x="0" y="0"/>
                </a:moveTo>
                <a:lnTo>
                  <a:pt x="2305171" y="0"/>
                </a:lnTo>
                <a:lnTo>
                  <a:pt x="2305171" y="1148394"/>
                </a:lnTo>
                <a:lnTo>
                  <a:pt x="0" y="1148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510564" y="717641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1" y="0"/>
                </a:lnTo>
                <a:lnTo>
                  <a:pt x="3407341" y="4163772"/>
                </a:lnTo>
                <a:lnTo>
                  <a:pt x="0" y="416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42893">
            <a:off x="10968369" y="521131"/>
            <a:ext cx="1212936" cy="1237689"/>
          </a:xfrm>
          <a:custGeom>
            <a:avLst/>
            <a:gdLst/>
            <a:ahLst/>
            <a:cxnLst/>
            <a:rect l="l" t="t" r="r" b="b"/>
            <a:pathLst>
              <a:path w="1212936" h="1237689">
                <a:moveTo>
                  <a:pt x="0" y="0"/>
                </a:moveTo>
                <a:lnTo>
                  <a:pt x="1212935" y="0"/>
                </a:lnTo>
                <a:lnTo>
                  <a:pt x="1212935" y="1237690"/>
                </a:lnTo>
                <a:lnTo>
                  <a:pt x="0" y="1237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78438" y="5523469"/>
            <a:ext cx="8609361" cy="430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Teknolojinin bağımlı şekilde kullanımının neler kaybettirdiğini ya da bağımlı kullanım olmasa neler kazanılacağını ifade eden </a:t>
            </a:r>
            <a:r>
              <a:rPr lang="en-US" sz="3275">
                <a:solidFill>
                  <a:srgbClr val="00A181"/>
                </a:solidFill>
                <a:latin typeface="Poppins Light Bold"/>
              </a:rPr>
              <a:t>hatırlatıcı kartların</a:t>
            </a:r>
            <a:r>
              <a:rPr lang="en-US" sz="3275">
                <a:solidFill>
                  <a:srgbClr val="1B1B1B"/>
                </a:solidFill>
                <a:latin typeface="Poppins Light"/>
              </a:rPr>
              <a:t> evin belli yerlerine asılması faydalı olabilir.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78438" y="2956481"/>
            <a:ext cx="8609361" cy="164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5100">
                <a:solidFill>
                  <a:srgbClr val="D74271"/>
                </a:solidFill>
                <a:latin typeface="Poppins Medium"/>
              </a:rPr>
              <a:t>Hatırlatıcı kartlar kullanmak...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44388" y="231104"/>
            <a:ext cx="1152585" cy="1025927"/>
          </a:xfrm>
          <a:custGeom>
            <a:avLst/>
            <a:gdLst/>
            <a:ahLst/>
            <a:cxnLst/>
            <a:rect l="l" t="t" r="r" b="b"/>
            <a:pathLst>
              <a:path w="1152585" h="1025927">
                <a:moveTo>
                  <a:pt x="0" y="0"/>
                </a:moveTo>
                <a:lnTo>
                  <a:pt x="1152586" y="0"/>
                </a:lnTo>
                <a:lnTo>
                  <a:pt x="1152586" y="1025927"/>
                </a:lnTo>
                <a:lnTo>
                  <a:pt x="0" y="1025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444285" y="1838460"/>
            <a:ext cx="6066278" cy="5884808"/>
            <a:chOff x="0" y="0"/>
            <a:chExt cx="5943600" cy="5765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43600" cy="5765800"/>
            </a:xfrm>
            <a:custGeom>
              <a:avLst/>
              <a:gdLst/>
              <a:ahLst/>
              <a:cxnLst/>
              <a:rect l="l" t="t" r="r" b="b"/>
              <a:pathLst>
                <a:path w="5943600" h="5765800">
                  <a:moveTo>
                    <a:pt x="4222750" y="5765800"/>
                  </a:moveTo>
                  <a:cubicBezTo>
                    <a:pt x="3751580" y="5765800"/>
                    <a:pt x="3295650" y="5568950"/>
                    <a:pt x="2971800" y="5226050"/>
                  </a:cubicBezTo>
                  <a:cubicBezTo>
                    <a:pt x="2647950" y="5568950"/>
                    <a:pt x="2192020" y="5765800"/>
                    <a:pt x="1720850" y="5765800"/>
                  </a:cubicBezTo>
                  <a:cubicBezTo>
                    <a:pt x="772160" y="5765800"/>
                    <a:pt x="0" y="4993640"/>
                    <a:pt x="0" y="4044950"/>
                  </a:cubicBezTo>
                  <a:cubicBezTo>
                    <a:pt x="0" y="3613150"/>
                    <a:pt x="160020" y="3200400"/>
                    <a:pt x="452120" y="2882900"/>
                  </a:cubicBezTo>
                  <a:cubicBezTo>
                    <a:pt x="160020" y="2565400"/>
                    <a:pt x="0" y="2152650"/>
                    <a:pt x="0" y="1720850"/>
                  </a:cubicBezTo>
                  <a:cubicBezTo>
                    <a:pt x="0" y="772160"/>
                    <a:pt x="772160" y="0"/>
                    <a:pt x="1720850" y="0"/>
                  </a:cubicBezTo>
                  <a:cubicBezTo>
                    <a:pt x="2192020" y="0"/>
                    <a:pt x="2647950" y="196850"/>
                    <a:pt x="2971800" y="539750"/>
                  </a:cubicBezTo>
                  <a:cubicBezTo>
                    <a:pt x="3295650" y="196850"/>
                    <a:pt x="3751580" y="0"/>
                    <a:pt x="4222750" y="0"/>
                  </a:cubicBezTo>
                  <a:cubicBezTo>
                    <a:pt x="5171440" y="0"/>
                    <a:pt x="5943600" y="772160"/>
                    <a:pt x="5943600" y="1720850"/>
                  </a:cubicBezTo>
                  <a:cubicBezTo>
                    <a:pt x="5943600" y="2152650"/>
                    <a:pt x="5783580" y="2565400"/>
                    <a:pt x="5491480" y="2882900"/>
                  </a:cubicBezTo>
                  <a:cubicBezTo>
                    <a:pt x="5782310" y="3200400"/>
                    <a:pt x="5943600" y="3613150"/>
                    <a:pt x="5943600" y="4044950"/>
                  </a:cubicBezTo>
                  <a:cubicBezTo>
                    <a:pt x="5943600" y="4993640"/>
                    <a:pt x="5171440" y="5765800"/>
                    <a:pt x="4222750" y="5765800"/>
                  </a:cubicBezTo>
                  <a:close/>
                </a:path>
              </a:pathLst>
            </a:custGeom>
            <a:blipFill>
              <a:blip r:embed="rId2"/>
              <a:stretch>
                <a:fillRect l="-22801" r="-22801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 rot="-2386809">
            <a:off x="15617853" y="1678774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-473238" y="3608468"/>
            <a:ext cx="1530083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2126074" y="231104"/>
            <a:ext cx="3570463" cy="4363106"/>
          </a:xfrm>
          <a:custGeom>
            <a:avLst/>
            <a:gdLst/>
            <a:ahLst/>
            <a:cxnLst/>
            <a:rect l="l" t="t" r="r" b="b"/>
            <a:pathLst>
              <a:path w="3570463" h="4363106">
                <a:moveTo>
                  <a:pt x="0" y="0"/>
                </a:moveTo>
                <a:lnTo>
                  <a:pt x="3570462" y="0"/>
                </a:lnTo>
                <a:lnTo>
                  <a:pt x="3570462" y="4363105"/>
                </a:lnTo>
                <a:lnTo>
                  <a:pt x="0" y="436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1803" y="1264263"/>
            <a:ext cx="2305170" cy="1148394"/>
          </a:xfrm>
          <a:custGeom>
            <a:avLst/>
            <a:gdLst/>
            <a:ahLst/>
            <a:cxnLst/>
            <a:rect l="l" t="t" r="r" b="b"/>
            <a:pathLst>
              <a:path w="2305170" h="1148394">
                <a:moveTo>
                  <a:pt x="0" y="0"/>
                </a:moveTo>
                <a:lnTo>
                  <a:pt x="2305171" y="0"/>
                </a:lnTo>
                <a:lnTo>
                  <a:pt x="2305171" y="1148394"/>
                </a:lnTo>
                <a:lnTo>
                  <a:pt x="0" y="1148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10564" y="717641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1" y="0"/>
                </a:lnTo>
                <a:lnTo>
                  <a:pt x="3407341" y="4163772"/>
                </a:lnTo>
                <a:lnTo>
                  <a:pt x="0" y="416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89765">
            <a:off x="10882412" y="1218430"/>
            <a:ext cx="1123747" cy="1159997"/>
          </a:xfrm>
          <a:custGeom>
            <a:avLst/>
            <a:gdLst/>
            <a:ahLst/>
            <a:cxnLst/>
            <a:rect l="l" t="t" r="r" b="b"/>
            <a:pathLst>
              <a:path w="1123747" h="1159997">
                <a:moveTo>
                  <a:pt x="0" y="0"/>
                </a:moveTo>
                <a:lnTo>
                  <a:pt x="1123747" y="0"/>
                </a:lnTo>
                <a:lnTo>
                  <a:pt x="1123747" y="1159997"/>
                </a:lnTo>
                <a:lnTo>
                  <a:pt x="0" y="11599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49456" y="4995176"/>
            <a:ext cx="8580497" cy="3685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Teknoloji bağımlısı kişinin hep yapmak isteyip yapmaya vakit bulamadığını düşündüğü faaliyetleri </a:t>
            </a:r>
            <a:r>
              <a:rPr lang="en-US" sz="3275">
                <a:solidFill>
                  <a:srgbClr val="00A181"/>
                </a:solidFill>
                <a:latin typeface="Poppins Light Bold"/>
              </a:rPr>
              <a:t>teker teker yazıp</a:t>
            </a:r>
            <a:r>
              <a:rPr lang="en-US" sz="3275">
                <a:solidFill>
                  <a:srgbClr val="1B1B1B"/>
                </a:solidFill>
                <a:latin typeface="Poppins Light"/>
              </a:rPr>
              <a:t> sırayla yapmaya başlaması da uygulanabilecek bir yöntemdir.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49456" y="3548520"/>
            <a:ext cx="8580497" cy="81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5100">
                <a:solidFill>
                  <a:srgbClr val="D74271"/>
                </a:solidFill>
                <a:latin typeface="Poppins Medium"/>
              </a:rPr>
              <a:t>Kişisel defter oluşturmak...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44388" y="231104"/>
            <a:ext cx="1152585" cy="1025927"/>
          </a:xfrm>
          <a:custGeom>
            <a:avLst/>
            <a:gdLst/>
            <a:ahLst/>
            <a:cxnLst/>
            <a:rect l="l" t="t" r="r" b="b"/>
            <a:pathLst>
              <a:path w="1152585" h="1025927">
                <a:moveTo>
                  <a:pt x="0" y="0"/>
                </a:moveTo>
                <a:lnTo>
                  <a:pt x="1152586" y="0"/>
                </a:lnTo>
                <a:lnTo>
                  <a:pt x="1152586" y="1025927"/>
                </a:lnTo>
                <a:lnTo>
                  <a:pt x="0" y="1025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87715" y="514841"/>
            <a:ext cx="7029531" cy="7028730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l="-25038" r="-25038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 rot="-2386809">
            <a:off x="16568177" y="1443211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-473238" y="3608468"/>
            <a:ext cx="1530083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2126074" y="231104"/>
            <a:ext cx="3570463" cy="4363106"/>
          </a:xfrm>
          <a:custGeom>
            <a:avLst/>
            <a:gdLst/>
            <a:ahLst/>
            <a:cxnLst/>
            <a:rect l="l" t="t" r="r" b="b"/>
            <a:pathLst>
              <a:path w="3570463" h="4363106">
                <a:moveTo>
                  <a:pt x="0" y="0"/>
                </a:moveTo>
                <a:lnTo>
                  <a:pt x="3570462" y="0"/>
                </a:lnTo>
                <a:lnTo>
                  <a:pt x="3570462" y="4363105"/>
                </a:lnTo>
                <a:lnTo>
                  <a:pt x="0" y="436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1803" y="1264263"/>
            <a:ext cx="2305170" cy="1148394"/>
          </a:xfrm>
          <a:custGeom>
            <a:avLst/>
            <a:gdLst/>
            <a:ahLst/>
            <a:cxnLst/>
            <a:rect l="l" t="t" r="r" b="b"/>
            <a:pathLst>
              <a:path w="2305170" h="1148394">
                <a:moveTo>
                  <a:pt x="0" y="0"/>
                </a:moveTo>
                <a:lnTo>
                  <a:pt x="2305171" y="0"/>
                </a:lnTo>
                <a:lnTo>
                  <a:pt x="2305171" y="1148394"/>
                </a:lnTo>
                <a:lnTo>
                  <a:pt x="0" y="1148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10564" y="717641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1" y="0"/>
                </a:lnTo>
                <a:lnTo>
                  <a:pt x="3407341" y="4163772"/>
                </a:lnTo>
                <a:lnTo>
                  <a:pt x="0" y="416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78438" y="4846235"/>
            <a:ext cx="8738349" cy="492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Aile ilişkilerinin bozulması teknoloji bağımlılığının sebebi de olabilir, sonucu da. 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Her halükârda sağlıklı aile ilişkileri bağımlılığın tedavisinde çok önemli bir unsurdur.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78438" y="2951865"/>
            <a:ext cx="8349586" cy="164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5100">
                <a:solidFill>
                  <a:srgbClr val="D74271"/>
                </a:solidFill>
                <a:latin typeface="Poppins Medium"/>
              </a:rPr>
              <a:t>Aile terapisine başvurmak...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44388" y="231104"/>
            <a:ext cx="1152585" cy="1025927"/>
          </a:xfrm>
          <a:custGeom>
            <a:avLst/>
            <a:gdLst/>
            <a:ahLst/>
            <a:cxnLst/>
            <a:rect l="l" t="t" r="r" b="b"/>
            <a:pathLst>
              <a:path w="1152585" h="1025927">
                <a:moveTo>
                  <a:pt x="0" y="0"/>
                </a:moveTo>
                <a:lnTo>
                  <a:pt x="1152586" y="0"/>
                </a:lnTo>
                <a:lnTo>
                  <a:pt x="1152586" y="1025927"/>
                </a:lnTo>
                <a:lnTo>
                  <a:pt x="0" y="1025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081073" y="444420"/>
            <a:ext cx="6718430" cy="6718430"/>
            <a:chOff x="0" y="0"/>
            <a:chExt cx="12700000" cy="12700000"/>
          </a:xfrm>
        </p:grpSpPr>
        <p:sp>
          <p:nvSpPr>
            <p:cNvPr id="3" name="Freeform 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9656" r="-19656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 rot="-2386809">
            <a:off x="16568177" y="1443211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-473238" y="3608468"/>
            <a:ext cx="1530083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2126074" y="231104"/>
            <a:ext cx="3570463" cy="4363106"/>
          </a:xfrm>
          <a:custGeom>
            <a:avLst/>
            <a:gdLst/>
            <a:ahLst/>
            <a:cxnLst/>
            <a:rect l="l" t="t" r="r" b="b"/>
            <a:pathLst>
              <a:path w="3570463" h="4363106">
                <a:moveTo>
                  <a:pt x="0" y="0"/>
                </a:moveTo>
                <a:lnTo>
                  <a:pt x="3570462" y="0"/>
                </a:lnTo>
                <a:lnTo>
                  <a:pt x="3570462" y="4363105"/>
                </a:lnTo>
                <a:lnTo>
                  <a:pt x="0" y="436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1803" y="1264263"/>
            <a:ext cx="2305170" cy="1148394"/>
          </a:xfrm>
          <a:custGeom>
            <a:avLst/>
            <a:gdLst/>
            <a:ahLst/>
            <a:cxnLst/>
            <a:rect l="l" t="t" r="r" b="b"/>
            <a:pathLst>
              <a:path w="2305170" h="1148394">
                <a:moveTo>
                  <a:pt x="0" y="0"/>
                </a:moveTo>
                <a:lnTo>
                  <a:pt x="2305171" y="0"/>
                </a:lnTo>
                <a:lnTo>
                  <a:pt x="2305171" y="1148394"/>
                </a:lnTo>
                <a:lnTo>
                  <a:pt x="0" y="1148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10564" y="717641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1" y="0"/>
                </a:lnTo>
                <a:lnTo>
                  <a:pt x="3407341" y="4163772"/>
                </a:lnTo>
                <a:lnTo>
                  <a:pt x="0" y="416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78438" y="4953953"/>
            <a:ext cx="8349586" cy="430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Evde birden fazla televizyon, bilgisayar vb. bağımlılık konusu olan cihaz varsa, bunları azaltıp tek bir cihazı ortak kullanım alanında </a:t>
            </a:r>
            <a:r>
              <a:rPr lang="en-US" sz="3275">
                <a:solidFill>
                  <a:srgbClr val="00A181"/>
                </a:solidFill>
                <a:latin typeface="Poppins Light Bold"/>
              </a:rPr>
              <a:t>evin diğer üyeleriyle paylaşarak</a:t>
            </a:r>
            <a:r>
              <a:rPr lang="en-US" sz="3275">
                <a:solidFill>
                  <a:srgbClr val="1B1B1B"/>
                </a:solidFill>
                <a:latin typeface="Poppins Light"/>
              </a:rPr>
              <a:t> kullanmak da çözüme yardımcı olacaktır.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78438" y="2956481"/>
            <a:ext cx="8349586" cy="164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5100">
                <a:solidFill>
                  <a:srgbClr val="D74271"/>
                </a:solidFill>
                <a:latin typeface="Poppins Medium"/>
              </a:rPr>
              <a:t>Bağımlı olunan teknolojik cihazı ailece kullanmak...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44388" y="231104"/>
            <a:ext cx="1152585" cy="1025927"/>
          </a:xfrm>
          <a:custGeom>
            <a:avLst/>
            <a:gdLst/>
            <a:ahLst/>
            <a:cxnLst/>
            <a:rect l="l" t="t" r="r" b="b"/>
            <a:pathLst>
              <a:path w="1152585" h="1025927">
                <a:moveTo>
                  <a:pt x="0" y="0"/>
                </a:moveTo>
                <a:lnTo>
                  <a:pt x="1152586" y="0"/>
                </a:lnTo>
                <a:lnTo>
                  <a:pt x="1152586" y="1025927"/>
                </a:lnTo>
                <a:lnTo>
                  <a:pt x="0" y="1025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05460" y="1406689"/>
            <a:ext cx="7382540" cy="6392947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865" r="-14865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 rot="-2386809">
            <a:off x="16211749" y="1443211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-473238" y="3608468"/>
            <a:ext cx="1530083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2126074" y="231104"/>
            <a:ext cx="3570463" cy="4363106"/>
          </a:xfrm>
          <a:custGeom>
            <a:avLst/>
            <a:gdLst/>
            <a:ahLst/>
            <a:cxnLst/>
            <a:rect l="l" t="t" r="r" b="b"/>
            <a:pathLst>
              <a:path w="3570463" h="4363106">
                <a:moveTo>
                  <a:pt x="0" y="0"/>
                </a:moveTo>
                <a:lnTo>
                  <a:pt x="3570462" y="0"/>
                </a:lnTo>
                <a:lnTo>
                  <a:pt x="3570462" y="4363105"/>
                </a:lnTo>
                <a:lnTo>
                  <a:pt x="0" y="436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1803" y="1264263"/>
            <a:ext cx="2305170" cy="1148394"/>
          </a:xfrm>
          <a:custGeom>
            <a:avLst/>
            <a:gdLst/>
            <a:ahLst/>
            <a:cxnLst/>
            <a:rect l="l" t="t" r="r" b="b"/>
            <a:pathLst>
              <a:path w="2305170" h="1148394">
                <a:moveTo>
                  <a:pt x="0" y="0"/>
                </a:moveTo>
                <a:lnTo>
                  <a:pt x="2305171" y="0"/>
                </a:lnTo>
                <a:lnTo>
                  <a:pt x="2305171" y="1148394"/>
                </a:lnTo>
                <a:lnTo>
                  <a:pt x="0" y="1148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10564" y="717641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1" y="0"/>
                </a:lnTo>
                <a:lnTo>
                  <a:pt x="3407341" y="4163772"/>
                </a:lnTo>
                <a:lnTo>
                  <a:pt x="0" y="416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78438" y="5213907"/>
            <a:ext cx="8609361" cy="492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275">
                <a:solidFill>
                  <a:srgbClr val="00A181"/>
                </a:solidFill>
                <a:latin typeface="Poppins Light Bold"/>
              </a:rPr>
              <a:t>Spor yapmak</a:t>
            </a:r>
            <a:r>
              <a:rPr lang="en-US" sz="3275">
                <a:solidFill>
                  <a:srgbClr val="1B1B1B"/>
                </a:solidFill>
                <a:latin typeface="Poppins Light"/>
              </a:rPr>
              <a:t>, vücutta biriken enerjiyi sağlıklı bir yolla boşaltabilmek için en uygun faaliyetlerden biridir. 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Düzenli sporun hayata girmesi bağımlılığın tedavi sürecini kolaylaştıracaktır.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78438" y="3370819"/>
            <a:ext cx="8609361" cy="81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5100">
                <a:solidFill>
                  <a:srgbClr val="D74271"/>
                </a:solidFill>
                <a:latin typeface="Poppins Medium"/>
              </a:rPr>
              <a:t>Spor yapmak...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44388" y="231104"/>
            <a:ext cx="1152585" cy="1025927"/>
          </a:xfrm>
          <a:custGeom>
            <a:avLst/>
            <a:gdLst/>
            <a:ahLst/>
            <a:cxnLst/>
            <a:rect l="l" t="t" r="r" b="b"/>
            <a:pathLst>
              <a:path w="1152585" h="1025927">
                <a:moveTo>
                  <a:pt x="0" y="0"/>
                </a:moveTo>
                <a:lnTo>
                  <a:pt x="1152586" y="0"/>
                </a:lnTo>
                <a:lnTo>
                  <a:pt x="1152586" y="1025927"/>
                </a:lnTo>
                <a:lnTo>
                  <a:pt x="0" y="1025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721174" y="1264263"/>
            <a:ext cx="6538126" cy="653812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00C4C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223" t="-25046" r="223" b="-25046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 rot="-2386809">
            <a:off x="16211749" y="1443211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-473238" y="3608468"/>
            <a:ext cx="1530083" cy="82296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-2126074" y="231104"/>
            <a:ext cx="3570463" cy="4363106"/>
          </a:xfrm>
          <a:custGeom>
            <a:avLst/>
            <a:gdLst/>
            <a:ahLst/>
            <a:cxnLst/>
            <a:rect l="l" t="t" r="r" b="b"/>
            <a:pathLst>
              <a:path w="3570463" h="4363106">
                <a:moveTo>
                  <a:pt x="0" y="0"/>
                </a:moveTo>
                <a:lnTo>
                  <a:pt x="3570462" y="0"/>
                </a:lnTo>
                <a:lnTo>
                  <a:pt x="3570462" y="4363105"/>
                </a:lnTo>
                <a:lnTo>
                  <a:pt x="0" y="436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1803" y="1264263"/>
            <a:ext cx="2305170" cy="1148394"/>
          </a:xfrm>
          <a:custGeom>
            <a:avLst/>
            <a:gdLst/>
            <a:ahLst/>
            <a:cxnLst/>
            <a:rect l="l" t="t" r="r" b="b"/>
            <a:pathLst>
              <a:path w="2305170" h="1148394">
                <a:moveTo>
                  <a:pt x="0" y="0"/>
                </a:moveTo>
                <a:lnTo>
                  <a:pt x="2305171" y="0"/>
                </a:lnTo>
                <a:lnTo>
                  <a:pt x="2305171" y="1148394"/>
                </a:lnTo>
                <a:lnTo>
                  <a:pt x="0" y="1148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510564" y="717641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1" y="0"/>
                </a:lnTo>
                <a:lnTo>
                  <a:pt x="3407341" y="4163772"/>
                </a:lnTo>
                <a:lnTo>
                  <a:pt x="0" y="416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918795">
            <a:off x="10566572" y="1219696"/>
            <a:ext cx="928629" cy="928629"/>
          </a:xfrm>
          <a:custGeom>
            <a:avLst/>
            <a:gdLst/>
            <a:ahLst/>
            <a:cxnLst/>
            <a:rect l="l" t="t" r="r" b="b"/>
            <a:pathLst>
              <a:path w="928629" h="928629">
                <a:moveTo>
                  <a:pt x="0" y="0"/>
                </a:moveTo>
                <a:lnTo>
                  <a:pt x="928629" y="0"/>
                </a:lnTo>
                <a:lnTo>
                  <a:pt x="928629" y="928629"/>
                </a:lnTo>
                <a:lnTo>
                  <a:pt x="0" y="928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35575" y="5048250"/>
            <a:ext cx="8695086" cy="492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Sosyal beceri eksikliği de teknoloji bağımlılığının sebebi ya da sonucu olarak ortaya çıkabilir. 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  <a:p>
            <a:pPr>
              <a:lnSpc>
                <a:spcPts val="4912"/>
              </a:lnSpc>
            </a:pPr>
            <a:r>
              <a:rPr lang="en-US" sz="3275">
                <a:solidFill>
                  <a:srgbClr val="1B1B1B"/>
                </a:solidFill>
                <a:latin typeface="Poppins Light"/>
              </a:rPr>
              <a:t>Bu noktada yeni </a:t>
            </a:r>
            <a:r>
              <a:rPr lang="en-US" sz="3275">
                <a:solidFill>
                  <a:srgbClr val="00A181"/>
                </a:solidFill>
                <a:latin typeface="Poppins Light Bold"/>
              </a:rPr>
              <a:t>sosyal becerilerin kazanılması </a:t>
            </a:r>
            <a:r>
              <a:rPr lang="en-US" sz="3275">
                <a:solidFill>
                  <a:srgbClr val="1B1B1B"/>
                </a:solidFill>
                <a:latin typeface="Poppins Light"/>
              </a:rPr>
              <a:t>teknoloji bağımlılığının tedavisinde oldukça faydalı olabilir.</a:t>
            </a:r>
          </a:p>
          <a:p>
            <a:pPr>
              <a:lnSpc>
                <a:spcPts val="4912"/>
              </a:lnSpc>
            </a:pPr>
            <a:endParaRPr lang="en-US" sz="3275">
              <a:solidFill>
                <a:srgbClr val="1B1B1B"/>
              </a:solidFill>
              <a:latin typeface="Poppi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78438" y="2956481"/>
            <a:ext cx="8609361" cy="164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5100">
                <a:solidFill>
                  <a:srgbClr val="D74271"/>
                </a:solidFill>
                <a:latin typeface="Poppins Medium"/>
              </a:rPr>
              <a:t>Yeni sosyal becerilerin kazanılması...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44388" y="231104"/>
            <a:ext cx="1152585" cy="1025927"/>
          </a:xfrm>
          <a:custGeom>
            <a:avLst/>
            <a:gdLst/>
            <a:ahLst/>
            <a:cxnLst/>
            <a:rect l="l" t="t" r="r" b="b"/>
            <a:pathLst>
              <a:path w="1152585" h="1025927">
                <a:moveTo>
                  <a:pt x="0" y="0"/>
                </a:moveTo>
                <a:lnTo>
                  <a:pt x="1152586" y="0"/>
                </a:lnTo>
                <a:lnTo>
                  <a:pt x="1152586" y="1025927"/>
                </a:lnTo>
                <a:lnTo>
                  <a:pt x="0" y="1025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3843" y="3551210"/>
            <a:ext cx="16005457" cy="2517400"/>
            <a:chOff x="0" y="0"/>
            <a:chExt cx="21340609" cy="335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70920" cy="3356533"/>
            </a:xfrm>
            <a:custGeom>
              <a:avLst/>
              <a:gdLst/>
              <a:ahLst/>
              <a:cxnLst/>
              <a:rect l="l" t="t" r="r" b="b"/>
              <a:pathLst>
                <a:path w="3770920" h="3356533">
                  <a:moveTo>
                    <a:pt x="0" y="0"/>
                  </a:moveTo>
                  <a:lnTo>
                    <a:pt x="3770920" y="0"/>
                  </a:lnTo>
                  <a:lnTo>
                    <a:pt x="3770920" y="3356533"/>
                  </a:lnTo>
                  <a:lnTo>
                    <a:pt x="0" y="3356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4069268" y="211846"/>
              <a:ext cx="17271341" cy="2809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706"/>
                </a:lnSpc>
              </a:pPr>
              <a:r>
                <a:rPr lang="en-US" sz="6218">
                  <a:solidFill>
                    <a:srgbClr val="000000"/>
                  </a:solidFill>
                  <a:latin typeface="Fira Sans Medium"/>
                </a:rPr>
                <a:t>ARTUKLU CEMİL TUTAŞI</a:t>
              </a:r>
            </a:p>
            <a:p>
              <a:pPr>
                <a:lnSpc>
                  <a:spcPts val="8706"/>
                </a:lnSpc>
                <a:spcBef>
                  <a:spcPct val="0"/>
                </a:spcBef>
              </a:pPr>
              <a:r>
                <a:rPr lang="en-US" sz="6218">
                  <a:solidFill>
                    <a:srgbClr val="000000"/>
                  </a:solidFill>
                  <a:latin typeface="Fira Sans Medium"/>
                </a:rPr>
                <a:t>REHBERLİK VE ARAŞTIRMA MERKEZİ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386809">
            <a:off x="1375634" y="909045"/>
            <a:ext cx="1382246" cy="239309"/>
          </a:xfrm>
          <a:prstGeom prst="rect">
            <a:avLst/>
          </a:prstGeom>
          <a:solidFill>
            <a:srgbClr val="6422B8"/>
          </a:solidFill>
        </p:spPr>
      </p:sp>
      <p:grpSp>
        <p:nvGrpSpPr>
          <p:cNvPr id="3" name="Group 3"/>
          <p:cNvGrpSpPr/>
          <p:nvPr/>
        </p:nvGrpSpPr>
        <p:grpSpPr>
          <a:xfrm>
            <a:off x="8401608" y="9142104"/>
            <a:ext cx="1484783" cy="148478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53B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1280916" y="1028700"/>
            <a:ext cx="5978384" cy="5970911"/>
          </a:xfrm>
          <a:custGeom>
            <a:avLst/>
            <a:gdLst/>
            <a:ahLst/>
            <a:cxnLst/>
            <a:rect l="l" t="t" r="r" b="b"/>
            <a:pathLst>
              <a:path w="5978384" h="5970911">
                <a:moveTo>
                  <a:pt x="0" y="0"/>
                </a:moveTo>
                <a:lnTo>
                  <a:pt x="5978384" y="0"/>
                </a:lnTo>
                <a:lnTo>
                  <a:pt x="5978384" y="5970911"/>
                </a:lnTo>
                <a:lnTo>
                  <a:pt x="0" y="5970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096910" y="2659113"/>
            <a:ext cx="4810974" cy="4968774"/>
            <a:chOff x="0" y="0"/>
            <a:chExt cx="6350000" cy="6558280"/>
          </a:xfrm>
        </p:grpSpPr>
        <p:sp>
          <p:nvSpPr>
            <p:cNvPr id="7" name="Freeform 7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t="-22562" b="-2256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78D8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28700" y="4942211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0"/>
                </a:moveTo>
                <a:lnTo>
                  <a:pt x="3775329" y="0"/>
                </a:lnTo>
                <a:lnTo>
                  <a:pt x="3775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524902" y="2097032"/>
            <a:ext cx="4553602" cy="4114800"/>
          </a:xfrm>
          <a:custGeom>
            <a:avLst/>
            <a:gdLst/>
            <a:ahLst/>
            <a:cxnLst/>
            <a:rect l="l" t="t" r="r" b="b"/>
            <a:pathLst>
              <a:path w="4553602" h="4114800">
                <a:moveTo>
                  <a:pt x="0" y="0"/>
                </a:moveTo>
                <a:lnTo>
                  <a:pt x="4553602" y="0"/>
                </a:lnTo>
                <a:lnTo>
                  <a:pt x="4553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066757" y="2365626"/>
            <a:ext cx="8115300" cy="592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08"/>
              </a:lnSpc>
            </a:pPr>
            <a:r>
              <a:rPr lang="en-US" sz="5200">
                <a:solidFill>
                  <a:srgbClr val="D74271"/>
                </a:solidFill>
                <a:latin typeface="Poppins Medium Bold"/>
              </a:rPr>
              <a:t>Bağımlılık;</a:t>
            </a:r>
            <a:r>
              <a:rPr lang="en-US" sz="5200">
                <a:solidFill>
                  <a:srgbClr val="1B1B1B"/>
                </a:solidFill>
                <a:latin typeface="Poppins Medium"/>
              </a:rPr>
              <a:t> kişinin kullandığı bir nesne veya yaptığı bir eylem üzerinde </a:t>
            </a:r>
            <a:r>
              <a:rPr lang="en-US" sz="5200">
                <a:solidFill>
                  <a:srgbClr val="4687F9"/>
                </a:solidFill>
                <a:latin typeface="Poppins Medium"/>
              </a:rPr>
              <a:t>kontrolünü kaybetmesi</a:t>
            </a:r>
            <a:r>
              <a:rPr lang="en-US" sz="5200">
                <a:solidFill>
                  <a:srgbClr val="1B1B1B"/>
                </a:solidFill>
                <a:latin typeface="Poppins Medium"/>
              </a:rPr>
              <a:t> ve onsuz bir yaşam sürememeye başlamasıdır.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907884" y="8334843"/>
            <a:ext cx="1801324" cy="1444335"/>
          </a:xfrm>
          <a:custGeom>
            <a:avLst/>
            <a:gdLst/>
            <a:ahLst/>
            <a:cxnLst/>
            <a:rect l="l" t="t" r="r" b="b"/>
            <a:pathLst>
              <a:path w="1801324" h="1444335">
                <a:moveTo>
                  <a:pt x="0" y="0"/>
                </a:moveTo>
                <a:lnTo>
                  <a:pt x="1801324" y="0"/>
                </a:lnTo>
                <a:lnTo>
                  <a:pt x="1801324" y="1444335"/>
                </a:lnTo>
                <a:lnTo>
                  <a:pt x="0" y="14443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39175" y="9281523"/>
            <a:ext cx="4492005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48671" y="-1346833"/>
            <a:ext cx="3887942" cy="4751065"/>
          </a:xfrm>
          <a:custGeom>
            <a:avLst/>
            <a:gdLst/>
            <a:ahLst/>
            <a:cxnLst/>
            <a:rect l="l" t="t" r="r" b="b"/>
            <a:pathLst>
              <a:path w="3887942" h="4751065">
                <a:moveTo>
                  <a:pt x="0" y="0"/>
                </a:moveTo>
                <a:lnTo>
                  <a:pt x="3887942" y="0"/>
                </a:lnTo>
                <a:lnTo>
                  <a:pt x="3887942" y="4751066"/>
                </a:lnTo>
                <a:lnTo>
                  <a:pt x="0" y="4751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80401" y="1834126"/>
            <a:ext cx="6623206" cy="6623206"/>
            <a:chOff x="0" y="0"/>
            <a:chExt cx="3331210" cy="33312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3331210" y="3331210"/>
                  </a:moveTo>
                  <a:lnTo>
                    <a:pt x="0" y="3331210"/>
                  </a:lnTo>
                  <a:cubicBezTo>
                    <a:pt x="0" y="1490980"/>
                    <a:pt x="1490980" y="0"/>
                    <a:pt x="3331210" y="0"/>
                  </a:cubicBezTo>
                  <a:lnTo>
                    <a:pt x="3331210" y="3331210"/>
                  </a:lnTo>
                  <a:close/>
                </a:path>
              </a:pathLst>
            </a:custGeom>
            <a:blipFill>
              <a:blip r:embed="rId4"/>
              <a:stretch>
                <a:fillRect r="-5000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674877" y="7314545"/>
            <a:ext cx="1943755" cy="194375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422B8"/>
            </a:solidFill>
          </p:spPr>
        </p:sp>
      </p:grpSp>
      <p:sp>
        <p:nvSpPr>
          <p:cNvPr id="7" name="AutoShape 7"/>
          <p:cNvSpPr/>
          <p:nvPr/>
        </p:nvSpPr>
        <p:spPr>
          <a:xfrm rot="-2386809">
            <a:off x="9800601" y="87862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sp>
        <p:nvSpPr>
          <p:cNvPr id="8" name="Freeform 8"/>
          <p:cNvSpPr/>
          <p:nvPr/>
        </p:nvSpPr>
        <p:spPr>
          <a:xfrm>
            <a:off x="12840284" y="516441"/>
            <a:ext cx="2916407" cy="2635371"/>
          </a:xfrm>
          <a:custGeom>
            <a:avLst/>
            <a:gdLst/>
            <a:ahLst/>
            <a:cxnLst/>
            <a:rect l="l" t="t" r="r" b="b"/>
            <a:pathLst>
              <a:path w="2916407" h="2635371">
                <a:moveTo>
                  <a:pt x="0" y="0"/>
                </a:moveTo>
                <a:lnTo>
                  <a:pt x="2916406" y="0"/>
                </a:lnTo>
                <a:lnTo>
                  <a:pt x="2916406" y="2635371"/>
                </a:lnTo>
                <a:lnTo>
                  <a:pt x="0" y="2635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4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400238" y="-962988"/>
            <a:ext cx="5401289" cy="411480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8" y="0"/>
                </a:lnTo>
                <a:lnTo>
                  <a:pt x="5401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557300" y="2969027"/>
            <a:ext cx="7199390" cy="548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199">
                <a:solidFill>
                  <a:srgbClr val="1B1B1B"/>
                </a:solidFill>
                <a:latin typeface="Poppins Light"/>
              </a:rPr>
              <a:t>Bilgisayar, internet, video oyunları ve mobil cihazların aşırı kullanımı sonucunda kişinin, teknolojinin zararlı etkileriyle karşılaştığı bir çeşit dürtü kontrol bozukluğudur.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520456" y="7314545"/>
            <a:ext cx="1985687" cy="2416212"/>
          </a:xfrm>
          <a:custGeom>
            <a:avLst/>
            <a:gdLst/>
            <a:ahLst/>
            <a:cxnLst/>
            <a:rect l="l" t="t" r="r" b="b"/>
            <a:pathLst>
              <a:path w="1985687" h="2416212">
                <a:moveTo>
                  <a:pt x="0" y="0"/>
                </a:moveTo>
                <a:lnTo>
                  <a:pt x="1985687" y="0"/>
                </a:lnTo>
                <a:lnTo>
                  <a:pt x="1985687" y="2416212"/>
                </a:lnTo>
                <a:lnTo>
                  <a:pt x="0" y="24162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537241" y="1827597"/>
            <a:ext cx="6037340" cy="702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1"/>
              </a:lnSpc>
            </a:pPr>
            <a:r>
              <a:rPr lang="en-US" sz="4388">
                <a:solidFill>
                  <a:srgbClr val="D74271"/>
                </a:solidFill>
                <a:latin typeface="Poppins Medium Bold"/>
              </a:rPr>
              <a:t>Teknoloji Bağımlılığı;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2759" y="3102593"/>
            <a:ext cx="13676665" cy="593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5"/>
              </a:lnSpc>
            </a:pPr>
            <a:r>
              <a:rPr lang="en-US" sz="4562">
                <a:solidFill>
                  <a:srgbClr val="1B1B1B"/>
                </a:solidFill>
                <a:latin typeface="Poppins Medium Bold"/>
              </a:rPr>
              <a:t>Ülkemizde yapılan bir araştırma,</a:t>
            </a:r>
          </a:p>
          <a:p>
            <a:pPr algn="ctr">
              <a:lnSpc>
                <a:spcPts val="5885"/>
              </a:lnSpc>
            </a:pPr>
            <a:endParaRPr lang="en-US" sz="4562">
              <a:solidFill>
                <a:srgbClr val="1B1B1B"/>
              </a:solidFill>
              <a:latin typeface="Poppins Medium Bold"/>
            </a:endParaRPr>
          </a:p>
          <a:p>
            <a:pPr algn="ctr">
              <a:lnSpc>
                <a:spcPts val="5885"/>
              </a:lnSpc>
            </a:pPr>
            <a:r>
              <a:rPr lang="en-US" sz="4562">
                <a:solidFill>
                  <a:srgbClr val="4687F9"/>
                </a:solidFill>
                <a:latin typeface="Poppins Medium Bold"/>
              </a:rPr>
              <a:t>akıllı telefon</a:t>
            </a:r>
            <a:r>
              <a:rPr lang="en-US" sz="4562">
                <a:solidFill>
                  <a:srgbClr val="1B1B1B"/>
                </a:solidFill>
                <a:latin typeface="Poppins Medium Bold"/>
              </a:rPr>
              <a:t> ile geçirilen sürenin günlük ortalama  </a:t>
            </a:r>
            <a:r>
              <a:rPr lang="en-US" sz="4562">
                <a:solidFill>
                  <a:srgbClr val="FF1616"/>
                </a:solidFill>
                <a:latin typeface="Poppins Medium Bold"/>
              </a:rPr>
              <a:t>4.7 saat,</a:t>
            </a:r>
            <a:r>
              <a:rPr lang="en-US" sz="4562">
                <a:solidFill>
                  <a:srgbClr val="1B1B1B"/>
                </a:solidFill>
                <a:latin typeface="Poppins Medium Bold"/>
              </a:rPr>
              <a:t> </a:t>
            </a:r>
          </a:p>
          <a:p>
            <a:pPr algn="ctr">
              <a:lnSpc>
                <a:spcPts val="5885"/>
              </a:lnSpc>
            </a:pPr>
            <a:endParaRPr lang="en-US" sz="4562">
              <a:solidFill>
                <a:srgbClr val="1B1B1B"/>
              </a:solidFill>
              <a:latin typeface="Poppins Medium Bold"/>
            </a:endParaRPr>
          </a:p>
          <a:p>
            <a:pPr algn="ctr">
              <a:lnSpc>
                <a:spcPts val="5885"/>
              </a:lnSpc>
            </a:pPr>
            <a:r>
              <a:rPr lang="en-US" sz="4562">
                <a:solidFill>
                  <a:srgbClr val="1B1B1B"/>
                </a:solidFill>
                <a:latin typeface="Poppins Medium Bold"/>
              </a:rPr>
              <a:t> </a:t>
            </a:r>
            <a:r>
              <a:rPr lang="en-US" sz="4562">
                <a:solidFill>
                  <a:srgbClr val="00A181"/>
                </a:solidFill>
                <a:latin typeface="Poppins Medium Bold"/>
              </a:rPr>
              <a:t>bilgisayar, televizyon ve tablet</a:t>
            </a:r>
            <a:r>
              <a:rPr lang="en-US" sz="4562">
                <a:solidFill>
                  <a:srgbClr val="1B1B1B"/>
                </a:solidFill>
                <a:latin typeface="Poppins Medium Bold"/>
              </a:rPr>
              <a:t> ile geçirilen sürenin ise </a:t>
            </a:r>
          </a:p>
          <a:p>
            <a:pPr algn="ctr">
              <a:lnSpc>
                <a:spcPts val="5885"/>
              </a:lnSpc>
            </a:pPr>
            <a:r>
              <a:rPr lang="en-US" sz="4562">
                <a:solidFill>
                  <a:srgbClr val="1B1B1B"/>
                </a:solidFill>
                <a:latin typeface="Poppins Medium Bold"/>
              </a:rPr>
              <a:t>günlük ortalama </a:t>
            </a:r>
            <a:r>
              <a:rPr lang="en-US" sz="4562">
                <a:solidFill>
                  <a:srgbClr val="FF1616"/>
                </a:solidFill>
                <a:latin typeface="Poppins Medium Bold"/>
              </a:rPr>
              <a:t>11 saat</a:t>
            </a:r>
            <a:r>
              <a:rPr lang="en-US" sz="4562">
                <a:solidFill>
                  <a:srgbClr val="1B1B1B"/>
                </a:solidFill>
                <a:latin typeface="Poppins Medium Bold"/>
              </a:rPr>
              <a:t> olduğunu gösteriyor. </a:t>
            </a:r>
          </a:p>
        </p:txBody>
      </p:sp>
      <p:sp>
        <p:nvSpPr>
          <p:cNvPr id="3" name="Freeform 3"/>
          <p:cNvSpPr/>
          <p:nvPr/>
        </p:nvSpPr>
        <p:spPr>
          <a:xfrm>
            <a:off x="15973620" y="-66103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2" y="0"/>
                </a:lnTo>
                <a:lnTo>
                  <a:pt x="3407342" y="4163771"/>
                </a:lnTo>
                <a:lnTo>
                  <a:pt x="0" y="4163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2750134" cy="1370067"/>
          </a:xfrm>
          <a:custGeom>
            <a:avLst/>
            <a:gdLst/>
            <a:ahLst/>
            <a:cxnLst/>
            <a:rect l="l" t="t" r="r" b="b"/>
            <a:pathLst>
              <a:path w="2750134" h="1370067">
                <a:moveTo>
                  <a:pt x="0" y="0"/>
                </a:moveTo>
                <a:lnTo>
                  <a:pt x="2750134" y="0"/>
                </a:lnTo>
                <a:lnTo>
                  <a:pt x="2750134" y="1370067"/>
                </a:lnTo>
                <a:lnTo>
                  <a:pt x="0" y="1370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2386809">
            <a:off x="15575993" y="2089099"/>
            <a:ext cx="1382246" cy="239309"/>
          </a:xfrm>
          <a:prstGeom prst="rect">
            <a:avLst/>
          </a:prstGeom>
          <a:solidFill>
            <a:srgbClr val="FF738E"/>
          </a:solidFill>
        </p:spPr>
      </p:sp>
      <p:sp>
        <p:nvSpPr>
          <p:cNvPr id="6" name="Freeform 6"/>
          <p:cNvSpPr/>
          <p:nvPr/>
        </p:nvSpPr>
        <p:spPr>
          <a:xfrm>
            <a:off x="-969991" y="7781925"/>
            <a:ext cx="2952750" cy="2952750"/>
          </a:xfrm>
          <a:custGeom>
            <a:avLst/>
            <a:gdLst/>
            <a:ahLst/>
            <a:cxnLst/>
            <a:rect l="l" t="t" r="r" b="b"/>
            <a:pathLst>
              <a:path w="2952750" h="2952750">
                <a:moveTo>
                  <a:pt x="0" y="0"/>
                </a:moveTo>
                <a:lnTo>
                  <a:pt x="2952750" y="0"/>
                </a:lnTo>
                <a:lnTo>
                  <a:pt x="2952750" y="2952750"/>
                </a:lnTo>
                <a:lnTo>
                  <a:pt x="0" y="2952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66121" y="-1498748"/>
            <a:ext cx="5401289" cy="411480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71944" y="-2744733"/>
            <a:ext cx="5401289" cy="411480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8" y="0"/>
                </a:lnTo>
                <a:lnTo>
                  <a:pt x="5401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7982" y="2106371"/>
            <a:ext cx="1675846" cy="4114800"/>
          </a:xfrm>
          <a:custGeom>
            <a:avLst/>
            <a:gdLst/>
            <a:ahLst/>
            <a:cxnLst/>
            <a:rect l="l" t="t" r="r" b="b"/>
            <a:pathLst>
              <a:path w="1675846" h="4114800">
                <a:moveTo>
                  <a:pt x="0" y="0"/>
                </a:moveTo>
                <a:lnTo>
                  <a:pt x="1675846" y="0"/>
                </a:lnTo>
                <a:lnTo>
                  <a:pt x="16758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73620" y="5143500"/>
            <a:ext cx="1810512" cy="4114800"/>
          </a:xfrm>
          <a:custGeom>
            <a:avLst/>
            <a:gdLst/>
            <a:ahLst/>
            <a:cxnLst/>
            <a:rect l="l" t="t" r="r" b="b"/>
            <a:pathLst>
              <a:path w="1810512" h="4114800">
                <a:moveTo>
                  <a:pt x="0" y="0"/>
                </a:moveTo>
                <a:lnTo>
                  <a:pt x="1810512" y="0"/>
                </a:lnTo>
                <a:lnTo>
                  <a:pt x="1810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900289" y="1258927"/>
            <a:ext cx="7841605" cy="1483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>
                <a:solidFill>
                  <a:srgbClr val="D74271"/>
                </a:solidFill>
                <a:latin typeface="Poppins Medium"/>
              </a:rPr>
              <a:t>! ARAŞTIRMA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1180" y="-1028700"/>
            <a:ext cx="4553602" cy="4114800"/>
          </a:xfrm>
          <a:custGeom>
            <a:avLst/>
            <a:gdLst/>
            <a:ahLst/>
            <a:cxnLst/>
            <a:rect l="l" t="t" r="r" b="b"/>
            <a:pathLst>
              <a:path w="4553602" h="4114800">
                <a:moveTo>
                  <a:pt x="0" y="0"/>
                </a:moveTo>
                <a:lnTo>
                  <a:pt x="4553602" y="0"/>
                </a:lnTo>
                <a:lnTo>
                  <a:pt x="4553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15621" y="1716721"/>
            <a:ext cx="14328295" cy="1031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6"/>
              </a:lnSpc>
            </a:pPr>
            <a:r>
              <a:rPr lang="en-US" sz="6400">
                <a:solidFill>
                  <a:srgbClr val="D74271"/>
                </a:solidFill>
                <a:latin typeface="Poppins Medium"/>
              </a:rPr>
              <a:t>Teknoloji Bağımlılığının Belirtileri;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32546" y="3312380"/>
            <a:ext cx="14527740" cy="509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>
              <a:lnSpc>
                <a:spcPts val="5849"/>
              </a:lnSpc>
              <a:buFont typeface="Arial"/>
              <a:buChar char="•"/>
            </a:pPr>
            <a:r>
              <a:rPr lang="en-US" sz="3899">
                <a:solidFill>
                  <a:srgbClr val="1B1B1B"/>
                </a:solidFill>
                <a:latin typeface="Poppins Light"/>
              </a:rPr>
              <a:t>Teknoloji başında harcanan vaktin giderek artması</a:t>
            </a:r>
          </a:p>
          <a:p>
            <a:pPr marL="842007" lvl="1" indent="-421003">
              <a:lnSpc>
                <a:spcPts val="5849"/>
              </a:lnSpc>
              <a:buFont typeface="Arial"/>
              <a:buChar char="•"/>
            </a:pPr>
            <a:r>
              <a:rPr lang="en-US" sz="3899">
                <a:solidFill>
                  <a:srgbClr val="1B1B1B"/>
                </a:solidFill>
                <a:latin typeface="Poppins Light"/>
              </a:rPr>
              <a:t>Teknolojiden uzak kalınca yoksunluk belirtilerinin ortaya çıkması (huzursuzluk, öfke gibi)</a:t>
            </a:r>
          </a:p>
          <a:p>
            <a:pPr marL="842007" lvl="1" indent="-421003">
              <a:lnSpc>
                <a:spcPts val="5849"/>
              </a:lnSpc>
              <a:buFont typeface="Arial"/>
              <a:buChar char="•"/>
            </a:pPr>
            <a:r>
              <a:rPr lang="en-US" sz="3899">
                <a:solidFill>
                  <a:srgbClr val="1B1B1B"/>
                </a:solidFill>
                <a:latin typeface="Poppins Light"/>
              </a:rPr>
              <a:t>Teknolojinin, sorumlulukların yerine getirilmesine engel olması</a:t>
            </a:r>
          </a:p>
          <a:p>
            <a:pPr marL="842007" lvl="1" indent="-421003">
              <a:lnSpc>
                <a:spcPts val="5849"/>
              </a:lnSpc>
              <a:buFont typeface="Arial"/>
              <a:buChar char="•"/>
            </a:pPr>
            <a:r>
              <a:rPr lang="en-US" sz="3899">
                <a:solidFill>
                  <a:srgbClr val="1B1B1B"/>
                </a:solidFill>
                <a:latin typeface="Poppins Light"/>
              </a:rPr>
              <a:t>Teknoloji kullanımında kontrolün  kaybedilmesi</a:t>
            </a:r>
          </a:p>
          <a:p>
            <a:pPr>
              <a:lnSpc>
                <a:spcPts val="5849"/>
              </a:lnSpc>
            </a:pPr>
            <a:endParaRPr lang="en-US" sz="3899">
              <a:solidFill>
                <a:srgbClr val="1B1B1B"/>
              </a:solidFill>
              <a:latin typeface="Poppins Ligh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-927537" y="7808397"/>
            <a:ext cx="1855075" cy="185507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48AB"/>
            </a:solidFill>
          </p:spPr>
        </p:sp>
      </p:grpSp>
      <p:sp>
        <p:nvSpPr>
          <p:cNvPr id="7" name="AutoShape 7"/>
          <p:cNvSpPr/>
          <p:nvPr/>
        </p:nvSpPr>
        <p:spPr>
          <a:xfrm rot="-2386809">
            <a:off x="15960485" y="1386053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sp>
        <p:nvSpPr>
          <p:cNvPr id="8" name="Freeform 8"/>
          <p:cNvSpPr/>
          <p:nvPr/>
        </p:nvSpPr>
        <p:spPr>
          <a:xfrm>
            <a:off x="14064063" y="9258300"/>
            <a:ext cx="3195237" cy="1591809"/>
          </a:xfrm>
          <a:custGeom>
            <a:avLst/>
            <a:gdLst/>
            <a:ahLst/>
            <a:cxnLst/>
            <a:rect l="l" t="t" r="r" b="b"/>
            <a:pathLst>
              <a:path w="3195237" h="1591809">
                <a:moveTo>
                  <a:pt x="0" y="0"/>
                </a:moveTo>
                <a:lnTo>
                  <a:pt x="3195237" y="0"/>
                </a:lnTo>
                <a:lnTo>
                  <a:pt x="3195237" y="1591809"/>
                </a:lnTo>
                <a:lnTo>
                  <a:pt x="0" y="1591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58430" y="7808397"/>
            <a:ext cx="6371140" cy="2177772"/>
          </a:xfrm>
          <a:custGeom>
            <a:avLst/>
            <a:gdLst/>
            <a:ahLst/>
            <a:cxnLst/>
            <a:rect l="l" t="t" r="r" b="b"/>
            <a:pathLst>
              <a:path w="6371140" h="2177772">
                <a:moveTo>
                  <a:pt x="0" y="0"/>
                </a:moveTo>
                <a:lnTo>
                  <a:pt x="6371140" y="0"/>
                </a:lnTo>
                <a:lnTo>
                  <a:pt x="6371140" y="2177772"/>
                </a:lnTo>
                <a:lnTo>
                  <a:pt x="0" y="2177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01024" y="-801890"/>
            <a:ext cx="3219267" cy="1603780"/>
          </a:xfrm>
          <a:custGeom>
            <a:avLst/>
            <a:gdLst/>
            <a:ahLst/>
            <a:cxnLst/>
            <a:rect l="l" t="t" r="r" b="b"/>
            <a:pathLst>
              <a:path w="3219267" h="1603780">
                <a:moveTo>
                  <a:pt x="0" y="0"/>
                </a:moveTo>
                <a:lnTo>
                  <a:pt x="3219267" y="0"/>
                </a:lnTo>
                <a:lnTo>
                  <a:pt x="3219267" y="1603780"/>
                </a:lnTo>
                <a:lnTo>
                  <a:pt x="0" y="160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14606" y="960622"/>
            <a:ext cx="7716573" cy="8365756"/>
            <a:chOff x="0" y="0"/>
            <a:chExt cx="585724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4"/>
              <a:stretch>
                <a:fillRect l="-31309" r="-31309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 rot="-2386809">
            <a:off x="10211835" y="10182843"/>
            <a:ext cx="1203213" cy="208313"/>
          </a:xfrm>
          <a:prstGeom prst="rect">
            <a:avLst/>
          </a:prstGeom>
          <a:solidFill>
            <a:srgbClr val="6422B8"/>
          </a:solidFill>
        </p:spPr>
      </p:sp>
      <p:grpSp>
        <p:nvGrpSpPr>
          <p:cNvPr id="6" name="Group 6"/>
          <p:cNvGrpSpPr/>
          <p:nvPr/>
        </p:nvGrpSpPr>
        <p:grpSpPr>
          <a:xfrm>
            <a:off x="0" y="224598"/>
            <a:ext cx="3082682" cy="308268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53B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265141" y="1719262"/>
            <a:ext cx="7871767" cy="6734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>
                <a:solidFill>
                  <a:srgbClr val="D74271"/>
                </a:solidFill>
                <a:latin typeface="Poppins Light Bold"/>
              </a:rPr>
              <a:t>Teknoloji bağımlılığıyla ilgili yapılan araştırmalar,</a:t>
            </a:r>
            <a:r>
              <a:rPr lang="en-US" sz="3999">
                <a:solidFill>
                  <a:srgbClr val="1B1B1B"/>
                </a:solidFill>
                <a:latin typeface="Poppins Light"/>
              </a:rPr>
              <a:t> bağımlılarının % 50’sinde dikkat eksikliği, hiperaktivite bozukluğu, sosyal fobi, yalnılzık, depresyon, anksiyete bozukluğu ve madde kullanımı gibi sosyal ve psikolojik rahatsızlıkların görüldüğünü göstermektedir.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33500" y="1238266"/>
            <a:ext cx="6633864" cy="663383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416" r="-1126" b="-1154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8838876" y="2866783"/>
            <a:ext cx="7848924" cy="449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4"/>
              </a:lnSpc>
              <a:spcBef>
                <a:spcPct val="0"/>
              </a:spcBef>
            </a:pPr>
            <a:r>
              <a:rPr lang="en-US" sz="5561">
                <a:solidFill>
                  <a:srgbClr val="000000"/>
                </a:solidFill>
                <a:latin typeface="Poppins Medium"/>
              </a:rPr>
              <a:t>“Teknoloji faydalı bir hizmetkar, tehlikeli bir hükümdardır.”</a:t>
            </a:r>
          </a:p>
          <a:p>
            <a:pPr algn="ctr">
              <a:lnSpc>
                <a:spcPts val="7174"/>
              </a:lnSpc>
              <a:spcBef>
                <a:spcPct val="0"/>
              </a:spcBef>
            </a:pPr>
            <a:endParaRPr lang="en-US" sz="5561">
              <a:solidFill>
                <a:srgbClr val="000000"/>
              </a:solidFill>
              <a:latin typeface="Poppins Medium"/>
            </a:endParaRPr>
          </a:p>
          <a:p>
            <a:pPr algn="ctr">
              <a:lnSpc>
                <a:spcPts val="7174"/>
              </a:lnSpc>
              <a:spcBef>
                <a:spcPct val="0"/>
              </a:spcBef>
            </a:pPr>
            <a:r>
              <a:rPr lang="en-US" sz="5561">
                <a:solidFill>
                  <a:srgbClr val="00A181"/>
                </a:solidFill>
                <a:latin typeface="Poppins Medium"/>
              </a:rPr>
              <a:t>Christian Lous Lange</a:t>
            </a:r>
            <a:r>
              <a:rPr lang="en-US" sz="5561">
                <a:solidFill>
                  <a:srgbClr val="000000"/>
                </a:solidFill>
                <a:latin typeface="Poppins Medium"/>
              </a:rPr>
              <a:t>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181905" y="8262835"/>
            <a:ext cx="1484783" cy="148478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48AB"/>
            </a:solidFill>
          </p:spPr>
        </p:sp>
      </p:grpSp>
      <p:sp>
        <p:nvSpPr>
          <p:cNvPr id="7" name="AutoShape 7"/>
          <p:cNvSpPr/>
          <p:nvPr/>
        </p:nvSpPr>
        <p:spPr>
          <a:xfrm rot="-2386809">
            <a:off x="15625481" y="9141015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grpSp>
        <p:nvGrpSpPr>
          <p:cNvPr id="8" name="Group 8"/>
          <p:cNvGrpSpPr/>
          <p:nvPr/>
        </p:nvGrpSpPr>
        <p:grpSpPr>
          <a:xfrm>
            <a:off x="1028700" y="1238266"/>
            <a:ext cx="1749181" cy="174918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53B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72575" y="2325479"/>
            <a:ext cx="12715425" cy="5569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1"/>
              </a:lnSpc>
            </a:pPr>
            <a:r>
              <a:rPr lang="en-US" sz="8574">
                <a:solidFill>
                  <a:srgbClr val="D74271"/>
                </a:solidFill>
                <a:latin typeface="Poppins Medium"/>
              </a:rPr>
              <a:t>TEKNOLOJİ BAĞIMLILIĞINDAN KURTULMAK İÇİN NE YAPMALI?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88799" y="796379"/>
            <a:ext cx="1484783" cy="148478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48AB"/>
            </a:solidFill>
          </p:spPr>
        </p:sp>
      </p:grpSp>
      <p:sp>
        <p:nvSpPr>
          <p:cNvPr id="5" name="AutoShape 5"/>
          <p:cNvSpPr/>
          <p:nvPr/>
        </p:nvSpPr>
        <p:spPr>
          <a:xfrm rot="-2386809">
            <a:off x="432375" y="1674560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sp>
        <p:nvSpPr>
          <p:cNvPr id="6" name="Freeform 6"/>
          <p:cNvSpPr/>
          <p:nvPr/>
        </p:nvSpPr>
        <p:spPr>
          <a:xfrm>
            <a:off x="515806" y="2328380"/>
            <a:ext cx="6383551" cy="7050107"/>
          </a:xfrm>
          <a:custGeom>
            <a:avLst/>
            <a:gdLst/>
            <a:ahLst/>
            <a:cxnLst/>
            <a:rect l="l" t="t" r="r" b="b"/>
            <a:pathLst>
              <a:path w="6383551" h="7050107">
                <a:moveTo>
                  <a:pt x="0" y="0"/>
                </a:moveTo>
                <a:lnTo>
                  <a:pt x="6383552" y="0"/>
                </a:lnTo>
                <a:lnTo>
                  <a:pt x="6383552" y="7050107"/>
                </a:lnTo>
                <a:lnTo>
                  <a:pt x="0" y="7050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444285" y="1838460"/>
            <a:ext cx="6066278" cy="5884808"/>
            <a:chOff x="0" y="0"/>
            <a:chExt cx="5943600" cy="5765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43600" cy="5765800"/>
            </a:xfrm>
            <a:custGeom>
              <a:avLst/>
              <a:gdLst/>
              <a:ahLst/>
              <a:cxnLst/>
              <a:rect l="l" t="t" r="r" b="b"/>
              <a:pathLst>
                <a:path w="5943600" h="5765800">
                  <a:moveTo>
                    <a:pt x="4222750" y="5765800"/>
                  </a:moveTo>
                  <a:cubicBezTo>
                    <a:pt x="3751580" y="5765800"/>
                    <a:pt x="3295650" y="5568950"/>
                    <a:pt x="2971800" y="5226050"/>
                  </a:cubicBezTo>
                  <a:cubicBezTo>
                    <a:pt x="2647950" y="5568950"/>
                    <a:pt x="2192020" y="5765800"/>
                    <a:pt x="1720850" y="5765800"/>
                  </a:cubicBezTo>
                  <a:cubicBezTo>
                    <a:pt x="772160" y="5765800"/>
                    <a:pt x="0" y="4993640"/>
                    <a:pt x="0" y="4044950"/>
                  </a:cubicBezTo>
                  <a:cubicBezTo>
                    <a:pt x="0" y="3613150"/>
                    <a:pt x="160020" y="3200400"/>
                    <a:pt x="452120" y="2882900"/>
                  </a:cubicBezTo>
                  <a:cubicBezTo>
                    <a:pt x="160020" y="2565400"/>
                    <a:pt x="0" y="2152650"/>
                    <a:pt x="0" y="1720850"/>
                  </a:cubicBezTo>
                  <a:cubicBezTo>
                    <a:pt x="0" y="772160"/>
                    <a:pt x="772160" y="0"/>
                    <a:pt x="1720850" y="0"/>
                  </a:cubicBezTo>
                  <a:cubicBezTo>
                    <a:pt x="2192020" y="0"/>
                    <a:pt x="2647950" y="196850"/>
                    <a:pt x="2971800" y="539750"/>
                  </a:cubicBezTo>
                  <a:cubicBezTo>
                    <a:pt x="3295650" y="196850"/>
                    <a:pt x="3751580" y="0"/>
                    <a:pt x="4222750" y="0"/>
                  </a:cubicBezTo>
                  <a:cubicBezTo>
                    <a:pt x="5171440" y="0"/>
                    <a:pt x="5943600" y="772160"/>
                    <a:pt x="5943600" y="1720850"/>
                  </a:cubicBezTo>
                  <a:cubicBezTo>
                    <a:pt x="5943600" y="2152650"/>
                    <a:pt x="5783580" y="2565400"/>
                    <a:pt x="5491480" y="2882900"/>
                  </a:cubicBezTo>
                  <a:cubicBezTo>
                    <a:pt x="5782310" y="3200400"/>
                    <a:pt x="5943600" y="3613150"/>
                    <a:pt x="5943600" y="4044950"/>
                  </a:cubicBezTo>
                  <a:cubicBezTo>
                    <a:pt x="5943600" y="4993640"/>
                    <a:pt x="5171440" y="5765800"/>
                    <a:pt x="4222750" y="5765800"/>
                  </a:cubicBezTo>
                  <a:close/>
                </a:path>
              </a:pathLst>
            </a:custGeom>
            <a:blipFill>
              <a:blip r:embed="rId2"/>
              <a:stretch>
                <a:fillRect l="-22665" r="-22665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 rot="-2386809">
            <a:off x="15617853" y="1678774"/>
            <a:ext cx="1382246" cy="239309"/>
          </a:xfrm>
          <a:prstGeom prst="rect">
            <a:avLst/>
          </a:prstGeom>
          <a:solidFill>
            <a:srgbClr val="FFA53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-473238" y="3608468"/>
            <a:ext cx="1530083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2126074" y="231104"/>
            <a:ext cx="3570463" cy="4363106"/>
          </a:xfrm>
          <a:custGeom>
            <a:avLst/>
            <a:gdLst/>
            <a:ahLst/>
            <a:cxnLst/>
            <a:rect l="l" t="t" r="r" b="b"/>
            <a:pathLst>
              <a:path w="3570463" h="4363106">
                <a:moveTo>
                  <a:pt x="0" y="0"/>
                </a:moveTo>
                <a:lnTo>
                  <a:pt x="3570462" y="0"/>
                </a:lnTo>
                <a:lnTo>
                  <a:pt x="3570462" y="4363105"/>
                </a:lnTo>
                <a:lnTo>
                  <a:pt x="0" y="436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1803" y="1264263"/>
            <a:ext cx="2305170" cy="1148394"/>
          </a:xfrm>
          <a:custGeom>
            <a:avLst/>
            <a:gdLst/>
            <a:ahLst/>
            <a:cxnLst/>
            <a:rect l="l" t="t" r="r" b="b"/>
            <a:pathLst>
              <a:path w="2305170" h="1148394">
                <a:moveTo>
                  <a:pt x="0" y="0"/>
                </a:moveTo>
                <a:lnTo>
                  <a:pt x="2305171" y="0"/>
                </a:lnTo>
                <a:lnTo>
                  <a:pt x="2305171" y="1148394"/>
                </a:lnTo>
                <a:lnTo>
                  <a:pt x="0" y="1148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10564" y="7176414"/>
            <a:ext cx="3407342" cy="4163771"/>
          </a:xfrm>
          <a:custGeom>
            <a:avLst/>
            <a:gdLst/>
            <a:ahLst/>
            <a:cxnLst/>
            <a:rect l="l" t="t" r="r" b="b"/>
            <a:pathLst>
              <a:path w="3407342" h="4163771">
                <a:moveTo>
                  <a:pt x="0" y="0"/>
                </a:moveTo>
                <a:lnTo>
                  <a:pt x="3407341" y="0"/>
                </a:lnTo>
                <a:lnTo>
                  <a:pt x="3407341" y="4163772"/>
                </a:lnTo>
                <a:lnTo>
                  <a:pt x="0" y="416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4388" y="231104"/>
            <a:ext cx="1152585" cy="1025927"/>
          </a:xfrm>
          <a:custGeom>
            <a:avLst/>
            <a:gdLst/>
            <a:ahLst/>
            <a:cxnLst/>
            <a:rect l="l" t="t" r="r" b="b"/>
            <a:pathLst>
              <a:path w="1152585" h="1025927">
                <a:moveTo>
                  <a:pt x="0" y="0"/>
                </a:moveTo>
                <a:lnTo>
                  <a:pt x="1152586" y="0"/>
                </a:lnTo>
                <a:lnTo>
                  <a:pt x="1152586" y="1025927"/>
                </a:lnTo>
                <a:lnTo>
                  <a:pt x="0" y="1025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49456" y="3134182"/>
            <a:ext cx="8349586" cy="164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5100">
                <a:solidFill>
                  <a:srgbClr val="D74271"/>
                </a:solidFill>
                <a:latin typeface="Poppins Medium"/>
              </a:rPr>
              <a:t>Teknoloji kullanımını tam zıt saatlere kaydırmak...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49456" y="5371546"/>
            <a:ext cx="14449163" cy="5062616"/>
            <a:chOff x="0" y="0"/>
            <a:chExt cx="19265550" cy="675015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0"/>
              <a:ext cx="12536292" cy="3230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12"/>
                </a:lnSpc>
              </a:pPr>
              <a:r>
                <a:rPr lang="en-US" sz="3275">
                  <a:solidFill>
                    <a:srgbClr val="1B1B1B"/>
                  </a:solidFill>
                  <a:latin typeface="Poppins Light"/>
                </a:rPr>
                <a:t>Teknolojinin günlük olarak kullanıldığı mekânlar ve zamanlar bağımlılığa sebep olacak kadar</a:t>
              </a:r>
            </a:p>
            <a:p>
              <a:pPr>
                <a:lnSpc>
                  <a:spcPts val="4912"/>
                </a:lnSpc>
              </a:pPr>
              <a:r>
                <a:rPr lang="en-US" sz="3275">
                  <a:solidFill>
                    <a:srgbClr val="1B1B1B"/>
                  </a:solidFill>
                  <a:latin typeface="Poppins Light"/>
                </a:rPr>
                <a:t>uzun kullanıma müsait olduğu için bağımlılık oluşturur.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519274"/>
              <a:ext cx="19265550" cy="3230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12"/>
                </a:lnSpc>
              </a:pPr>
              <a:r>
                <a:rPr lang="en-US" sz="3275">
                  <a:solidFill>
                    <a:srgbClr val="1B1B1B"/>
                  </a:solidFill>
                  <a:latin typeface="Poppins Light"/>
                </a:rPr>
                <a:t>Bu anlamda teknoloji kullanılan</a:t>
              </a:r>
            </a:p>
            <a:p>
              <a:pPr>
                <a:lnSpc>
                  <a:spcPts val="4912"/>
                </a:lnSpc>
              </a:pPr>
              <a:r>
                <a:rPr lang="en-US" sz="3275">
                  <a:solidFill>
                    <a:srgbClr val="1B1B1B"/>
                  </a:solidFill>
                  <a:latin typeface="Poppins Light"/>
                </a:rPr>
                <a:t>zamanları </a:t>
              </a:r>
              <a:r>
                <a:rPr lang="en-US" sz="3275">
                  <a:solidFill>
                    <a:srgbClr val="00A181"/>
                  </a:solidFill>
                  <a:latin typeface="Poppins Light Bold"/>
                </a:rPr>
                <a:t>tam zıt saatlere kaydırmak</a:t>
              </a:r>
              <a:r>
                <a:rPr lang="en-US" sz="3275">
                  <a:solidFill>
                    <a:srgbClr val="1B1B1B"/>
                  </a:solidFill>
                  <a:latin typeface="Poppins Light"/>
                </a:rPr>
                <a:t> ve </a:t>
              </a:r>
              <a:r>
                <a:rPr lang="en-US" sz="3275">
                  <a:solidFill>
                    <a:srgbClr val="4394E7"/>
                  </a:solidFill>
                  <a:latin typeface="Poppins Light Bold"/>
                </a:rPr>
                <a:t>mekânı değiştirmek</a:t>
              </a:r>
              <a:r>
                <a:rPr lang="en-US" sz="3275">
                  <a:solidFill>
                    <a:srgbClr val="1B1B1B"/>
                  </a:solidFill>
                  <a:latin typeface="Poppins Light"/>
                </a:rPr>
                <a:t> ilk adım olarak faydalı olabilir</a:t>
              </a:r>
            </a:p>
            <a:p>
              <a:pPr>
                <a:lnSpc>
                  <a:spcPts val="4912"/>
                </a:lnSpc>
              </a:pPr>
              <a:endParaRPr lang="en-US" sz="3275">
                <a:solidFill>
                  <a:srgbClr val="1B1B1B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530</Words>
  <Application>Microsoft Office PowerPoint</Application>
  <PresentationFormat>Özel</PresentationFormat>
  <Paragraphs>60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7" baseType="lpstr">
      <vt:lpstr>Poppins Light Bold</vt:lpstr>
      <vt:lpstr>Calibri</vt:lpstr>
      <vt:lpstr>Fira Sans Medium</vt:lpstr>
      <vt:lpstr>Poppins Medium</vt:lpstr>
      <vt:lpstr>Poppins Medium Bold</vt:lpstr>
      <vt:lpstr>Poppins Light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Teknoloji Bağımlılığı - Öğrenci</dc:title>
  <dc:creator>asd5</dc:creator>
  <cp:lastModifiedBy>asd5</cp:lastModifiedBy>
  <cp:revision>3</cp:revision>
  <dcterms:created xsi:type="dcterms:W3CDTF">2006-08-16T00:00:00Z</dcterms:created>
  <dcterms:modified xsi:type="dcterms:W3CDTF">2023-08-14T06:44:47Z</dcterms:modified>
  <dc:identifier>DAFQ9uqiM7s</dc:identifier>
</cp:coreProperties>
</file>