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Raleway Bold" panose="020B0604020202020204" charset="-94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ublic Sans" panose="020B0604020202020204" charset="-94"/>
      <p:regular r:id="rId21"/>
    </p:embeddedFont>
    <p:embeddedFont>
      <p:font typeface="Barlow Medium Bold" panose="020B0604020202020204" charset="-94"/>
      <p:regular r:id="rId22"/>
    </p:embeddedFont>
    <p:embeddedFont>
      <p:font typeface="DejaVu Serif" panose="020B0604020202020204" charset="0"/>
      <p:regular r:id="rId23"/>
    </p:embeddedFont>
    <p:embeddedFont>
      <p:font typeface="Fira Sans Medium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28.png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10" Type="http://schemas.openxmlformats.org/officeDocument/2006/relationships/image" Target="../media/image17.svg"/><Relationship Id="rId4" Type="http://schemas.openxmlformats.org/officeDocument/2006/relationships/image" Target="../media/image7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368612" y="986358"/>
            <a:ext cx="9890688" cy="6908571"/>
            <a:chOff x="0" y="0"/>
            <a:chExt cx="15163800" cy="10591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63800" cy="10591800"/>
            </a:xfrm>
            <a:custGeom>
              <a:avLst/>
              <a:gdLst/>
              <a:ahLst/>
              <a:cxnLst/>
              <a:rect l="l" t="t" r="r" b="b"/>
              <a:pathLst>
                <a:path w="15163800" h="10591800">
                  <a:moveTo>
                    <a:pt x="15163800" y="254000"/>
                  </a:moveTo>
                  <a:lnTo>
                    <a:pt x="15163800" y="10337800"/>
                  </a:lnTo>
                  <a:cubicBezTo>
                    <a:pt x="15163800" y="10478135"/>
                    <a:pt x="15050136" y="10591800"/>
                    <a:pt x="14909800" y="10591800"/>
                  </a:cubicBezTo>
                  <a:lnTo>
                    <a:pt x="254000" y="10591800"/>
                  </a:lnTo>
                  <a:cubicBezTo>
                    <a:pt x="113665" y="10591800"/>
                    <a:pt x="0" y="10478135"/>
                    <a:pt x="0" y="103378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14909800" y="0"/>
                  </a:lnTo>
                  <a:cubicBezTo>
                    <a:pt x="15050136" y="0"/>
                    <a:pt x="15163800" y="113665"/>
                    <a:pt x="151638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2419" r="-241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610027" y="3851515"/>
            <a:ext cx="1717743" cy="1905677"/>
          </a:xfrm>
          <a:custGeom>
            <a:avLst/>
            <a:gdLst/>
            <a:ahLst/>
            <a:cxnLst/>
            <a:rect l="l" t="t" r="r" b="b"/>
            <a:pathLst>
              <a:path w="1717743" h="1905677">
                <a:moveTo>
                  <a:pt x="0" y="0"/>
                </a:moveTo>
                <a:lnTo>
                  <a:pt x="1717742" y="0"/>
                </a:lnTo>
                <a:lnTo>
                  <a:pt x="1717742" y="1905677"/>
                </a:lnTo>
                <a:lnTo>
                  <a:pt x="0" y="19056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15628" b="-2136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27870" y="4811642"/>
            <a:ext cx="3436885" cy="2638902"/>
            <a:chOff x="0" y="0"/>
            <a:chExt cx="1162601" cy="8926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2600" cy="892665"/>
            </a:xfrm>
            <a:custGeom>
              <a:avLst/>
              <a:gdLst/>
              <a:ahLst/>
              <a:cxnLst/>
              <a:rect l="l" t="t" r="r" b="b"/>
              <a:pathLst>
                <a:path w="1162600" h="892665">
                  <a:moveTo>
                    <a:pt x="0" y="0"/>
                  </a:moveTo>
                  <a:lnTo>
                    <a:pt x="1162600" y="0"/>
                  </a:lnTo>
                  <a:lnTo>
                    <a:pt x="1162600" y="892665"/>
                  </a:lnTo>
                  <a:lnTo>
                    <a:pt x="0" y="892665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96522" y="2750332"/>
            <a:ext cx="9009729" cy="4122620"/>
            <a:chOff x="0" y="0"/>
            <a:chExt cx="3047735" cy="1394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47735" cy="1394565"/>
            </a:xfrm>
            <a:custGeom>
              <a:avLst/>
              <a:gdLst/>
              <a:ahLst/>
              <a:cxnLst/>
              <a:rect l="l" t="t" r="r" b="b"/>
              <a:pathLst>
                <a:path w="3047735" h="1394565">
                  <a:moveTo>
                    <a:pt x="0" y="0"/>
                  </a:moveTo>
                  <a:lnTo>
                    <a:pt x="3047735" y="0"/>
                  </a:lnTo>
                  <a:lnTo>
                    <a:pt x="3047735" y="1394565"/>
                  </a:lnTo>
                  <a:lnTo>
                    <a:pt x="0" y="13945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46133" y="8549368"/>
            <a:ext cx="6118621" cy="708932"/>
            <a:chOff x="0" y="0"/>
            <a:chExt cx="2069756" cy="2398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69756" cy="239812"/>
            </a:xfrm>
            <a:custGeom>
              <a:avLst/>
              <a:gdLst/>
              <a:ahLst/>
              <a:cxnLst/>
              <a:rect l="l" t="t" r="r" b="b"/>
              <a:pathLst>
                <a:path w="2069756" h="239812">
                  <a:moveTo>
                    <a:pt x="0" y="0"/>
                  </a:moveTo>
                  <a:lnTo>
                    <a:pt x="2069756" y="0"/>
                  </a:lnTo>
                  <a:lnTo>
                    <a:pt x="2069756" y="239812"/>
                  </a:lnTo>
                  <a:lnTo>
                    <a:pt x="0" y="239812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813652" y="3156529"/>
            <a:ext cx="7018240" cy="317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spc="960">
                <a:solidFill>
                  <a:srgbClr val="00A181"/>
                </a:solidFill>
                <a:latin typeface="Raleway Bold"/>
              </a:rPr>
              <a:t>DİKKAT TOPLAMA EGZERSİZLERİ</a:t>
            </a:r>
          </a:p>
        </p:txBody>
      </p:sp>
      <p:sp>
        <p:nvSpPr>
          <p:cNvPr id="12" name="AutoShape 12"/>
          <p:cNvSpPr/>
          <p:nvPr/>
        </p:nvSpPr>
        <p:spPr>
          <a:xfrm rot="-5400000">
            <a:off x="1485182" y="4393019"/>
            <a:ext cx="3380624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7368612" y="8151605"/>
            <a:ext cx="9565244" cy="1504458"/>
            <a:chOff x="0" y="0"/>
            <a:chExt cx="12753659" cy="20059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53592" cy="2005945"/>
            </a:xfrm>
            <a:custGeom>
              <a:avLst/>
              <a:gdLst/>
              <a:ahLst/>
              <a:cxnLst/>
              <a:rect l="l" t="t" r="r" b="b"/>
              <a:pathLst>
                <a:path w="2253592" h="2005945">
                  <a:moveTo>
                    <a:pt x="0" y="0"/>
                  </a:moveTo>
                  <a:lnTo>
                    <a:pt x="2253592" y="0"/>
                  </a:lnTo>
                  <a:lnTo>
                    <a:pt x="2253592" y="2005945"/>
                  </a:lnTo>
                  <a:lnTo>
                    <a:pt x="0" y="2005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431892" y="114880"/>
              <a:ext cx="10321767" cy="1690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02"/>
                </a:lnSpc>
              </a:pPr>
              <a:r>
                <a:rPr lang="en-US" sz="3716">
                  <a:solidFill>
                    <a:srgbClr val="000000"/>
                  </a:solidFill>
                  <a:latin typeface="Fira Sans Medium"/>
                </a:rPr>
                <a:t>ARTUKLU CEMİL TUTAŞI</a:t>
              </a:r>
            </a:p>
            <a:p>
              <a:pPr>
                <a:lnSpc>
                  <a:spcPts val="5202"/>
                </a:lnSpc>
                <a:spcBef>
                  <a:spcPct val="0"/>
                </a:spcBef>
              </a:pPr>
              <a:r>
                <a:rPr lang="en-US" sz="3716">
                  <a:solidFill>
                    <a:srgbClr val="000000"/>
                  </a:solidFill>
                  <a:latin typeface="Fira Sans Medium"/>
                </a:rPr>
                <a:t>REHBERLİK VE ARAŞTIRMA MERKEZİ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6"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1644061" y="5029200"/>
            <a:ext cx="3000879" cy="10287000"/>
            <a:chOff x="0" y="0"/>
            <a:chExt cx="1645268" cy="5639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5268" cy="5639970"/>
            </a:xfrm>
            <a:custGeom>
              <a:avLst/>
              <a:gdLst/>
              <a:ahLst/>
              <a:cxnLst/>
              <a:rect l="l" t="t" r="r" b="b"/>
              <a:pathLst>
                <a:path w="1645268" h="5639970">
                  <a:moveTo>
                    <a:pt x="0" y="0"/>
                  </a:moveTo>
                  <a:lnTo>
                    <a:pt x="1645268" y="0"/>
                  </a:lnTo>
                  <a:lnTo>
                    <a:pt x="1645268" y="5639970"/>
                  </a:lnTo>
                  <a:lnTo>
                    <a:pt x="0" y="5639970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340477" y="1028700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6" y="0"/>
                </a:lnTo>
                <a:lnTo>
                  <a:pt x="1608046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0800000">
            <a:off x="9144000" y="1430712"/>
            <a:ext cx="8261901" cy="8532892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0" y="1056640"/>
                  </a:move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lose/>
                </a:path>
              </a:pathLst>
            </a:custGeom>
            <a:blipFill>
              <a:blip r:embed="rId4"/>
              <a:stretch>
                <a:fillRect l="-27519" r="-2751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alphaModFix amt="20999"/>
          </a:blip>
          <a:srcRect/>
          <a:stretch>
            <a:fillRect/>
          </a:stretch>
        </p:blipFill>
        <p:spPr>
          <a:xfrm>
            <a:off x="9176301" y="1430712"/>
            <a:ext cx="8229600" cy="82296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7004091" y="2655571"/>
            <a:ext cx="1321248" cy="1594266"/>
          </a:xfrm>
          <a:custGeom>
            <a:avLst/>
            <a:gdLst/>
            <a:ahLst/>
            <a:cxnLst/>
            <a:rect l="l" t="t" r="r" b="b"/>
            <a:pathLst>
              <a:path w="1321248" h="1594266">
                <a:moveTo>
                  <a:pt x="0" y="0"/>
                </a:moveTo>
                <a:lnTo>
                  <a:pt x="1321248" y="0"/>
                </a:lnTo>
                <a:lnTo>
                  <a:pt x="1321248" y="1594266"/>
                </a:lnTo>
                <a:lnTo>
                  <a:pt x="0" y="1594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4403" y="3685937"/>
            <a:ext cx="7296822" cy="705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Kronometrenizi 2 dakikaya ayarlayın.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2 dakika boyunca sakin bir şekilde nefes alıp verin.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Bu esnada havanın karnınızı şişirdiğine, burnunuzdan içeri girdiğine odaklanın.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4 saniye derin nefes alın, 7 saniye nefesinizi tutun, 8 saniye boyunca ağızdan nefesinizi verin.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 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8072" y="866775"/>
            <a:ext cx="7232928" cy="1466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67"/>
              </a:lnSpc>
            </a:pPr>
            <a:r>
              <a:rPr lang="en-US" sz="8619" spc="801">
                <a:solidFill>
                  <a:srgbClr val="373736"/>
                </a:solidFill>
                <a:latin typeface="Barlow Medium Bold"/>
              </a:rPr>
              <a:t>EGZERSIZ-</a:t>
            </a:r>
            <a:r>
              <a:rPr lang="en-US" sz="8619" spc="801">
                <a:solidFill>
                  <a:srgbClr val="FF5757"/>
                </a:solidFill>
                <a:latin typeface="Barlow Medium Bold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8072" y="2560321"/>
            <a:ext cx="7557267" cy="69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spc="244">
                <a:solidFill>
                  <a:srgbClr val="00A181"/>
                </a:solidFill>
                <a:latin typeface="Barlow Medium Bold"/>
              </a:rPr>
              <a:t>NEFES TUTMA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61921"/>
            <a:ext cx="6813181" cy="5425079"/>
            <a:chOff x="0" y="0"/>
            <a:chExt cx="3735408" cy="2974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5408" cy="2974364"/>
            </a:xfrm>
            <a:custGeom>
              <a:avLst/>
              <a:gdLst/>
              <a:ahLst/>
              <a:cxnLst/>
              <a:rect l="l" t="t" r="r" b="b"/>
              <a:pathLst>
                <a:path w="3735408" h="2974364">
                  <a:moveTo>
                    <a:pt x="0" y="0"/>
                  </a:moveTo>
                  <a:lnTo>
                    <a:pt x="3735408" y="0"/>
                  </a:lnTo>
                  <a:lnTo>
                    <a:pt x="3735408" y="2974364"/>
                  </a:lnTo>
                  <a:lnTo>
                    <a:pt x="0" y="2974364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5842" y="1245235"/>
            <a:ext cx="7120847" cy="7120818"/>
            <a:chOff x="0" y="0"/>
            <a:chExt cx="6350025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t="-9055" b="-9055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0800000">
            <a:off x="7535953" y="9258300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3959110"/>
            <a:ext cx="7367239" cy="488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Rahat bir koltuğa oturun.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Hareketsiz bir şekilde uzun süre oturmaya çalışın.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Herhangi bir kas hareketi yapmamaya özen gösterin.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Her defasında süreyi daha da arttırın.</a:t>
            </a: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462226" y="1245235"/>
            <a:ext cx="7557267" cy="3384299"/>
            <a:chOff x="0" y="0"/>
            <a:chExt cx="10076356" cy="4512399"/>
          </a:xfrm>
        </p:grpSpPr>
        <p:sp>
          <p:nvSpPr>
            <p:cNvPr id="9" name="TextBox 9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8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039711"/>
              <a:ext cx="10076356" cy="247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RAHAT KOLTUK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0200435" y="-607758"/>
            <a:ext cx="4419757" cy="11502517"/>
            <a:chOff x="0" y="0"/>
            <a:chExt cx="2423185" cy="6306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3185" cy="6306392"/>
            </a:xfrm>
            <a:custGeom>
              <a:avLst/>
              <a:gdLst/>
              <a:ahLst/>
              <a:cxnLst/>
              <a:rect l="l" t="t" r="r" b="b"/>
              <a:pathLst>
                <a:path w="2423185" h="6306392">
                  <a:moveTo>
                    <a:pt x="0" y="0"/>
                  </a:moveTo>
                  <a:lnTo>
                    <a:pt x="2423185" y="0"/>
                  </a:lnTo>
                  <a:lnTo>
                    <a:pt x="2423185" y="6306392"/>
                  </a:lnTo>
                  <a:lnTo>
                    <a:pt x="0" y="630639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823467" y="925583"/>
            <a:ext cx="8435833" cy="843583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7896" r="-2789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id="7" name="Freeform 7"/>
          <p:cNvSpPr/>
          <p:nvPr/>
        </p:nvSpPr>
        <p:spPr>
          <a:xfrm rot="-10800000">
            <a:off x="12237360" y="314022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1"/>
                </a:lnTo>
                <a:lnTo>
                  <a:pt x="0" y="402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2237360" y="9570967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1"/>
                </a:lnTo>
                <a:lnTo>
                  <a:pt x="0" y="402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43748" y="515028"/>
            <a:ext cx="1279718" cy="1645299"/>
          </a:xfrm>
          <a:custGeom>
            <a:avLst/>
            <a:gdLst/>
            <a:ahLst/>
            <a:cxnLst/>
            <a:rect l="l" t="t" r="r" b="b"/>
            <a:pathLst>
              <a:path w="1279718" h="1645299">
                <a:moveTo>
                  <a:pt x="0" y="0"/>
                </a:moveTo>
                <a:lnTo>
                  <a:pt x="1279719" y="0"/>
                </a:lnTo>
                <a:lnTo>
                  <a:pt x="1279719" y="1645299"/>
                </a:lnTo>
                <a:lnTo>
                  <a:pt x="0" y="16452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03050" y="1028700"/>
            <a:ext cx="7557267" cy="3384299"/>
            <a:chOff x="0" y="0"/>
            <a:chExt cx="10076356" cy="451239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9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39711"/>
              <a:ext cx="10076356" cy="247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ÇIÇEK BAHÇESI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5960" y="3872518"/>
            <a:ext cx="7367239" cy="542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Gözlerinizi kapatın.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Bir çiçek bahçesinde yürüyüş yaptığınızı hayal edin.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Zihninizde çimenlerin, bitkilerin ve çiçeklerin kokularını ayırt edin ve hissedin.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Her egzersiz de daha fazla kokuyu hayal edin.</a:t>
            </a: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59724" y="1028700"/>
            <a:ext cx="6953969" cy="9258300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t="-6086" b="-608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401840"/>
            <a:ext cx="6385271" cy="9116980"/>
            <a:chOff x="0" y="0"/>
            <a:chExt cx="1698479" cy="24251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8479" cy="2425113"/>
            </a:xfrm>
            <a:custGeom>
              <a:avLst/>
              <a:gdLst/>
              <a:ahLst/>
              <a:cxnLst/>
              <a:rect l="l" t="t" r="r" b="b"/>
              <a:pathLst>
                <a:path w="1698479" h="2425113">
                  <a:moveTo>
                    <a:pt x="0" y="0"/>
                  </a:moveTo>
                  <a:lnTo>
                    <a:pt x="0" y="2425113"/>
                  </a:lnTo>
                  <a:lnTo>
                    <a:pt x="1698479" y="2425113"/>
                  </a:lnTo>
                  <a:lnTo>
                    <a:pt x="1698479" y="0"/>
                  </a:lnTo>
                  <a:lnTo>
                    <a:pt x="0" y="0"/>
                  </a:lnTo>
                  <a:close/>
                  <a:moveTo>
                    <a:pt x="1637519" y="2364153"/>
                  </a:moveTo>
                  <a:lnTo>
                    <a:pt x="59690" y="2364153"/>
                  </a:lnTo>
                  <a:lnTo>
                    <a:pt x="59690" y="59690"/>
                  </a:lnTo>
                  <a:lnTo>
                    <a:pt x="1637519" y="59690"/>
                  </a:lnTo>
                  <a:lnTo>
                    <a:pt x="1637519" y="2364153"/>
                  </a:lnTo>
                  <a:close/>
                </a:path>
              </a:pathLst>
            </a:custGeom>
            <a:solidFill>
              <a:srgbClr val="A4E473"/>
            </a:solidFill>
          </p:spPr>
        </p:sp>
      </p:grpSp>
      <p:sp>
        <p:nvSpPr>
          <p:cNvPr id="7" name="Freeform 7"/>
          <p:cNvSpPr/>
          <p:nvPr/>
        </p:nvSpPr>
        <p:spPr>
          <a:xfrm rot="-10800000">
            <a:off x="9144000" y="8450110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7247" y="7575089"/>
            <a:ext cx="2152053" cy="2152053"/>
          </a:xfrm>
          <a:custGeom>
            <a:avLst/>
            <a:gdLst/>
            <a:ahLst/>
            <a:cxnLst/>
            <a:rect l="l" t="t" r="r" b="b"/>
            <a:pathLst>
              <a:path w="2152053" h="2152053">
                <a:moveTo>
                  <a:pt x="0" y="0"/>
                </a:moveTo>
                <a:lnTo>
                  <a:pt x="2152053" y="0"/>
                </a:lnTo>
                <a:lnTo>
                  <a:pt x="2152053" y="2152054"/>
                </a:lnTo>
                <a:lnTo>
                  <a:pt x="0" y="2152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883144" y="1028700"/>
            <a:ext cx="8376156" cy="6944109"/>
            <a:chOff x="0" y="0"/>
            <a:chExt cx="11168208" cy="9258812"/>
          </a:xfrm>
        </p:grpSpPr>
        <p:sp>
          <p:nvSpPr>
            <p:cNvPr id="10" name="TextBox 10"/>
            <p:cNvSpPr txBox="1"/>
            <p:nvPr/>
          </p:nvSpPr>
          <p:spPr>
            <a:xfrm>
              <a:off x="307882" y="-161925"/>
              <a:ext cx="10394228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 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10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07882" y="2039711"/>
              <a:ext cx="10860326" cy="153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ODAK DEĞIŞTIRME</a:t>
              </a: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96399"/>
              <a:ext cx="9822985" cy="576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9289" lvl="1" indent="-334645">
                <a:lnSpc>
                  <a:spcPts val="4339"/>
                </a:lnSpc>
                <a:buFont typeface="Arial"/>
                <a:buChar char="•"/>
              </a:pPr>
              <a:r>
                <a:rPr lang="en-US" sz="3099">
                  <a:solidFill>
                    <a:srgbClr val="373736"/>
                  </a:solidFill>
                  <a:latin typeface="Public Sans"/>
                </a:rPr>
                <a:t>Yaptığınız işi bırakın.</a:t>
              </a:r>
            </a:p>
            <a:p>
              <a:pPr marL="669289" lvl="1" indent="-334645">
                <a:lnSpc>
                  <a:spcPts val="4339"/>
                </a:lnSpc>
                <a:buFont typeface="Arial"/>
                <a:buChar char="•"/>
              </a:pPr>
              <a:r>
                <a:rPr lang="en-US" sz="3099">
                  <a:solidFill>
                    <a:srgbClr val="373736"/>
                  </a:solidFill>
                  <a:latin typeface="Public Sans"/>
                </a:rPr>
                <a:t>Derin bir nefes alın.</a:t>
              </a:r>
            </a:p>
            <a:p>
              <a:pPr marL="669289" lvl="1" indent="-334645">
                <a:lnSpc>
                  <a:spcPts val="4339"/>
                </a:lnSpc>
                <a:buFont typeface="Arial"/>
                <a:buChar char="•"/>
              </a:pPr>
              <a:r>
                <a:rPr lang="en-US" sz="3099">
                  <a:solidFill>
                    <a:srgbClr val="373736"/>
                  </a:solidFill>
                  <a:latin typeface="Public Sans"/>
                </a:rPr>
                <a:t>Bulunudğunuz ortamın en solundan başlayarak etrafınızda gördüğünüz farklı nesnelere sırasıyla göz gezdirin.</a:t>
              </a:r>
            </a:p>
            <a:p>
              <a:pPr marL="669289" lvl="1" indent="-334645">
                <a:lnSpc>
                  <a:spcPts val="4339"/>
                </a:lnSpc>
                <a:buFont typeface="Arial"/>
                <a:buChar char="•"/>
              </a:pPr>
              <a:r>
                <a:rPr lang="en-US" sz="3099">
                  <a:solidFill>
                    <a:srgbClr val="373736"/>
                  </a:solidFill>
                  <a:latin typeface="Public Sans"/>
                </a:rPr>
                <a:t>Nesnelere ayırdığınız süreyi ve dikkati zamanla artırın.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8093369" y="-607758"/>
            <a:ext cx="4419757" cy="11502517"/>
            <a:chOff x="0" y="0"/>
            <a:chExt cx="2423185" cy="6306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3185" cy="6306392"/>
            </a:xfrm>
            <a:custGeom>
              <a:avLst/>
              <a:gdLst/>
              <a:ahLst/>
              <a:cxnLst/>
              <a:rect l="l" t="t" r="r" b="b"/>
              <a:pathLst>
                <a:path w="2423185" h="6306392">
                  <a:moveTo>
                    <a:pt x="0" y="0"/>
                  </a:moveTo>
                  <a:lnTo>
                    <a:pt x="2423185" y="0"/>
                  </a:lnTo>
                  <a:lnTo>
                    <a:pt x="2423185" y="6306392"/>
                  </a:lnTo>
                  <a:lnTo>
                    <a:pt x="0" y="630639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356021" y="355521"/>
            <a:ext cx="9575958" cy="957595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12499" r="-1250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004651"/>
            </a:solidFill>
          </p:spPr>
        </p:sp>
      </p:grpSp>
      <p:sp>
        <p:nvSpPr>
          <p:cNvPr id="7" name="Freeform 7"/>
          <p:cNvSpPr/>
          <p:nvPr/>
        </p:nvSpPr>
        <p:spPr>
          <a:xfrm rot="-10800000">
            <a:off x="14551989" y="1988129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2128849" y="7781404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1"/>
                </a:lnTo>
                <a:lnTo>
                  <a:pt x="0" y="402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-4224241" y="-607758"/>
            <a:ext cx="4419757" cy="11502517"/>
            <a:chOff x="0" y="0"/>
            <a:chExt cx="2423185" cy="63063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23185" cy="6306392"/>
            </a:xfrm>
            <a:custGeom>
              <a:avLst/>
              <a:gdLst/>
              <a:ahLst/>
              <a:cxnLst/>
              <a:rect l="l" t="t" r="r" b="b"/>
              <a:pathLst>
                <a:path w="2423185" h="6306392">
                  <a:moveTo>
                    <a:pt x="0" y="0"/>
                  </a:moveTo>
                  <a:lnTo>
                    <a:pt x="2423185" y="0"/>
                  </a:lnTo>
                  <a:lnTo>
                    <a:pt x="2423185" y="6306392"/>
                  </a:lnTo>
                  <a:lnTo>
                    <a:pt x="0" y="630639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5526854" y="1744101"/>
            <a:ext cx="7234292" cy="6439315"/>
          </a:xfrm>
          <a:custGeom>
            <a:avLst/>
            <a:gdLst/>
            <a:ahLst/>
            <a:cxnLst/>
            <a:rect l="l" t="t" r="r" b="b"/>
            <a:pathLst>
              <a:path w="7234292" h="6439315">
                <a:moveTo>
                  <a:pt x="0" y="0"/>
                </a:moveTo>
                <a:lnTo>
                  <a:pt x="7234292" y="0"/>
                </a:lnTo>
                <a:lnTo>
                  <a:pt x="7234292" y="6439314"/>
                </a:lnTo>
                <a:lnTo>
                  <a:pt x="0" y="6439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70892" y="5143500"/>
            <a:ext cx="6813181" cy="5425079"/>
            <a:chOff x="0" y="0"/>
            <a:chExt cx="3735408" cy="2974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5408" cy="2974364"/>
            </a:xfrm>
            <a:custGeom>
              <a:avLst/>
              <a:gdLst/>
              <a:ahLst/>
              <a:cxnLst/>
              <a:rect l="l" t="t" r="r" b="b"/>
              <a:pathLst>
                <a:path w="3735408" h="2974364">
                  <a:moveTo>
                    <a:pt x="0" y="0"/>
                  </a:moveTo>
                  <a:lnTo>
                    <a:pt x="3735408" y="0"/>
                  </a:lnTo>
                  <a:lnTo>
                    <a:pt x="3735408" y="2974364"/>
                  </a:lnTo>
                  <a:lnTo>
                    <a:pt x="0" y="2974364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870892" y="-1044827"/>
            <a:ext cx="6813181" cy="5425079"/>
            <a:chOff x="0" y="0"/>
            <a:chExt cx="3735408" cy="29743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35408" cy="2974364"/>
            </a:xfrm>
            <a:custGeom>
              <a:avLst/>
              <a:gdLst/>
              <a:ahLst/>
              <a:cxnLst/>
              <a:rect l="l" t="t" r="r" b="b"/>
              <a:pathLst>
                <a:path w="3735408" h="2974364">
                  <a:moveTo>
                    <a:pt x="0" y="0"/>
                  </a:moveTo>
                  <a:lnTo>
                    <a:pt x="3735408" y="0"/>
                  </a:lnTo>
                  <a:lnTo>
                    <a:pt x="3735408" y="2974364"/>
                  </a:lnTo>
                  <a:lnTo>
                    <a:pt x="0" y="2974364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465434" y="1028700"/>
            <a:ext cx="8088038" cy="8088005"/>
            <a:chOff x="0" y="0"/>
            <a:chExt cx="6350025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5400000">
            <a:off x="9301251" y="4871697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79466" y="9307256"/>
            <a:ext cx="2331557" cy="662407"/>
          </a:xfrm>
          <a:custGeom>
            <a:avLst/>
            <a:gdLst/>
            <a:ahLst/>
            <a:cxnLst/>
            <a:rect l="l" t="t" r="r" b="b"/>
            <a:pathLst>
              <a:path w="2331557" h="662407">
                <a:moveTo>
                  <a:pt x="0" y="0"/>
                </a:moveTo>
                <a:lnTo>
                  <a:pt x="2331557" y="0"/>
                </a:lnTo>
                <a:lnTo>
                  <a:pt x="2331557" y="662407"/>
                </a:lnTo>
                <a:lnTo>
                  <a:pt x="0" y="6624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92821" y="99542"/>
            <a:ext cx="9311448" cy="987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02"/>
              </a:lnSpc>
            </a:pPr>
            <a:r>
              <a:rPr lang="en-US" sz="3287">
                <a:solidFill>
                  <a:srgbClr val="000000"/>
                </a:solidFill>
                <a:latin typeface="Public Sans"/>
              </a:rPr>
              <a:t>         </a:t>
            </a:r>
          </a:p>
          <a:p>
            <a:pPr>
              <a:lnSpc>
                <a:spcPts val="4602"/>
              </a:lnSpc>
            </a:pPr>
            <a:r>
              <a:rPr lang="en-US" sz="3287">
                <a:solidFill>
                  <a:srgbClr val="000000"/>
                </a:solidFill>
                <a:latin typeface="Public Sans"/>
              </a:rPr>
              <a:t>Sevgili gençler, hayatımızın bir çok alanında çeşitli dikkat dağınıklıkları ve odaklanma problemleri yaşamaktayız. </a:t>
            </a:r>
          </a:p>
          <a:p>
            <a:pPr>
              <a:lnSpc>
                <a:spcPts val="4602"/>
              </a:lnSpc>
            </a:pPr>
            <a:endParaRPr lang="en-US" sz="3287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4602"/>
              </a:lnSpc>
            </a:pPr>
            <a:r>
              <a:rPr lang="en-US" sz="3287">
                <a:solidFill>
                  <a:srgbClr val="000000"/>
                </a:solidFill>
                <a:latin typeface="Public Sans"/>
              </a:rPr>
              <a:t>Bazılarımız kendi kişisel yöntemlerini geliştirip üstesinden rahatlıkla gelebilirken, bazılarımız ise olumsuz etkilerini yıllarca yaşamaktayız.</a:t>
            </a:r>
          </a:p>
          <a:p>
            <a:pPr>
              <a:lnSpc>
                <a:spcPts val="4602"/>
              </a:lnSpc>
            </a:pPr>
            <a:endParaRPr lang="en-US" sz="3287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4602"/>
              </a:lnSpc>
            </a:pPr>
            <a:r>
              <a:rPr lang="en-US" sz="3287">
                <a:solidFill>
                  <a:srgbClr val="000000"/>
                </a:solidFill>
                <a:latin typeface="Public Sans"/>
              </a:rPr>
              <a:t>Peki yaşadığımız bu dikkat ve odaklanma problemlerimizi nasıl ortadan kaldırabiliriz? </a:t>
            </a:r>
          </a:p>
          <a:p>
            <a:pPr>
              <a:lnSpc>
                <a:spcPts val="4602"/>
              </a:lnSpc>
            </a:pPr>
            <a:endParaRPr lang="en-US" sz="3287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4602"/>
              </a:lnSpc>
            </a:pPr>
            <a:r>
              <a:rPr lang="en-US" sz="3287">
                <a:solidFill>
                  <a:srgbClr val="000000"/>
                </a:solidFill>
                <a:latin typeface="Public Sans"/>
              </a:rPr>
              <a:t>Sizler için bilişsel ve davranışsal teknikler içeren ve beynin belli bölgelerini aktive eden bazı basit etkinlikler hazırladık.</a:t>
            </a:r>
          </a:p>
          <a:p>
            <a:pPr>
              <a:lnSpc>
                <a:spcPts val="4602"/>
              </a:lnSpc>
            </a:pPr>
            <a:endParaRPr lang="en-US" sz="3287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4602"/>
              </a:lnSpc>
            </a:pPr>
            <a:r>
              <a:rPr lang="en-US" sz="3287">
                <a:solidFill>
                  <a:srgbClr val="FF5757"/>
                </a:solidFill>
                <a:latin typeface="Public Sans"/>
              </a:rPr>
              <a:t>Gelin beraber bakalım...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042239" y="1637418"/>
            <a:ext cx="14203522" cy="5391657"/>
            <a:chOff x="0" y="0"/>
            <a:chExt cx="6350000" cy="2410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410460"/>
            </a:xfrm>
            <a:custGeom>
              <a:avLst/>
              <a:gdLst/>
              <a:ahLst/>
              <a:cxnLst/>
              <a:rect l="l" t="t" r="r" b="b"/>
              <a:pathLst>
                <a:path w="6350000" h="2410460">
                  <a:moveTo>
                    <a:pt x="0" y="0"/>
                  </a:moveTo>
                  <a:lnTo>
                    <a:pt x="6350000" y="0"/>
                  </a:lnTo>
                  <a:lnTo>
                    <a:pt x="6350000" y="2410460"/>
                  </a:lnTo>
                  <a:lnTo>
                    <a:pt x="0" y="2410460"/>
                  </a:lnTo>
                  <a:close/>
                </a:path>
              </a:pathLst>
            </a:custGeom>
            <a:blipFill>
              <a:blip r:embed="rId2"/>
              <a:stretch>
                <a:fillRect t="-66107" b="-3410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 rot="5400000">
            <a:off x="13664880" y="4725393"/>
            <a:ext cx="7638339" cy="142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20"/>
              </a:lnSpc>
            </a:pPr>
            <a:r>
              <a:rPr lang="en-US" sz="8300" spc="771">
                <a:solidFill>
                  <a:srgbClr val="00A181"/>
                </a:solidFill>
                <a:latin typeface="Barlow Medium Bold"/>
              </a:rPr>
              <a:t>EGZERSİZLER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42239" y="7416069"/>
            <a:ext cx="14203522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73736"/>
                </a:solidFill>
                <a:latin typeface="Public Sans"/>
              </a:rPr>
              <a:t>Dikkatinizin dağıldığını fark ettiğiniz anda aşağıda paylaştığımız egzersizleri denemeniz dikkatinizi toparlamanızı kolaylaştıracaktır. İlk etapta egzersizler sizi zorlayabilir ya da verimli olacağını düşünmeyebilirsiniz.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73736"/>
                </a:solidFill>
                <a:latin typeface="Public Sans"/>
              </a:rPr>
              <a:t>Ancak düzenli ve sürekli uyguladığınızda pratik kazanacak ve dikkatinizi çok daha kolay toparlayabileceksiniz.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08659" y="1637418"/>
            <a:ext cx="951939" cy="9519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08659" y="2756689"/>
            <a:ext cx="951939" cy="241046"/>
            <a:chOff x="0" y="0"/>
            <a:chExt cx="1913890" cy="4846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484627"/>
            </a:xfrm>
            <a:custGeom>
              <a:avLst/>
              <a:gdLst/>
              <a:ahLst/>
              <a:cxnLst/>
              <a:rect l="l" t="t" r="r" b="b"/>
              <a:pathLst>
                <a:path w="1913890" h="484627">
                  <a:moveTo>
                    <a:pt x="0" y="0"/>
                  </a:moveTo>
                  <a:lnTo>
                    <a:pt x="1913890" y="0"/>
                  </a:lnTo>
                  <a:lnTo>
                    <a:pt x="1913890" y="484627"/>
                  </a:lnTo>
                  <a:lnTo>
                    <a:pt x="0" y="484627"/>
                  </a:lnTo>
                  <a:close/>
                </a:path>
              </a:pathLst>
            </a:custGeom>
            <a:solidFill>
              <a:srgbClr val="00A18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808659" y="3185930"/>
            <a:ext cx="951939" cy="241046"/>
            <a:chOff x="0" y="0"/>
            <a:chExt cx="1913890" cy="4846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484627"/>
            </a:xfrm>
            <a:custGeom>
              <a:avLst/>
              <a:gdLst/>
              <a:ahLst/>
              <a:cxnLst/>
              <a:rect l="l" t="t" r="r" b="b"/>
              <a:pathLst>
                <a:path w="1913890" h="484627">
                  <a:moveTo>
                    <a:pt x="0" y="0"/>
                  </a:moveTo>
                  <a:lnTo>
                    <a:pt x="1913890" y="0"/>
                  </a:lnTo>
                  <a:lnTo>
                    <a:pt x="1913890" y="484627"/>
                  </a:lnTo>
                  <a:lnTo>
                    <a:pt x="0" y="484627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99845" y="1357929"/>
            <a:ext cx="6210203" cy="8268072"/>
            <a:chOff x="0" y="0"/>
            <a:chExt cx="3663950" cy="48780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16860" r="-1686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682552"/>
            <a:ext cx="5649941" cy="8067066"/>
            <a:chOff x="0" y="0"/>
            <a:chExt cx="1698479" cy="24251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8479" cy="2425113"/>
            </a:xfrm>
            <a:custGeom>
              <a:avLst/>
              <a:gdLst/>
              <a:ahLst/>
              <a:cxnLst/>
              <a:rect l="l" t="t" r="r" b="b"/>
              <a:pathLst>
                <a:path w="1698479" h="2425113">
                  <a:moveTo>
                    <a:pt x="0" y="0"/>
                  </a:moveTo>
                  <a:lnTo>
                    <a:pt x="0" y="2425113"/>
                  </a:lnTo>
                  <a:lnTo>
                    <a:pt x="1698479" y="2425113"/>
                  </a:lnTo>
                  <a:lnTo>
                    <a:pt x="1698479" y="0"/>
                  </a:lnTo>
                  <a:lnTo>
                    <a:pt x="0" y="0"/>
                  </a:lnTo>
                  <a:close/>
                  <a:moveTo>
                    <a:pt x="1637519" y="2364153"/>
                  </a:moveTo>
                  <a:lnTo>
                    <a:pt x="59690" y="2364153"/>
                  </a:lnTo>
                  <a:lnTo>
                    <a:pt x="59690" y="59690"/>
                  </a:lnTo>
                  <a:lnTo>
                    <a:pt x="1637519" y="59690"/>
                  </a:lnTo>
                  <a:lnTo>
                    <a:pt x="1637519" y="2364153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sp>
        <p:nvSpPr>
          <p:cNvPr id="7" name="Freeform 7"/>
          <p:cNvSpPr/>
          <p:nvPr/>
        </p:nvSpPr>
        <p:spPr>
          <a:xfrm rot="-10800000">
            <a:off x="9892061" y="8347607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91464" y="8055281"/>
            <a:ext cx="1136066" cy="1765074"/>
          </a:xfrm>
          <a:custGeom>
            <a:avLst/>
            <a:gdLst/>
            <a:ahLst/>
            <a:cxnLst/>
            <a:rect l="l" t="t" r="r" b="b"/>
            <a:pathLst>
              <a:path w="1136066" h="1765074">
                <a:moveTo>
                  <a:pt x="0" y="0"/>
                </a:moveTo>
                <a:lnTo>
                  <a:pt x="1136066" y="0"/>
                </a:lnTo>
                <a:lnTo>
                  <a:pt x="1136066" y="1765075"/>
                </a:lnTo>
                <a:lnTo>
                  <a:pt x="0" y="1765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3846" y="8055281"/>
            <a:ext cx="1026952" cy="1765074"/>
          </a:xfrm>
          <a:custGeom>
            <a:avLst/>
            <a:gdLst/>
            <a:ahLst/>
            <a:cxnLst/>
            <a:rect l="l" t="t" r="r" b="b"/>
            <a:pathLst>
              <a:path w="1026952" h="1765074">
                <a:moveTo>
                  <a:pt x="0" y="0"/>
                </a:moveTo>
                <a:lnTo>
                  <a:pt x="1026953" y="0"/>
                </a:lnTo>
                <a:lnTo>
                  <a:pt x="1026953" y="1765075"/>
                </a:lnTo>
                <a:lnTo>
                  <a:pt x="0" y="17650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46074" y="8055281"/>
            <a:ext cx="1084718" cy="1765074"/>
          </a:xfrm>
          <a:custGeom>
            <a:avLst/>
            <a:gdLst/>
            <a:ahLst/>
            <a:cxnLst/>
            <a:rect l="l" t="t" r="r" b="b"/>
            <a:pathLst>
              <a:path w="1084718" h="1765074">
                <a:moveTo>
                  <a:pt x="0" y="0"/>
                </a:moveTo>
                <a:lnTo>
                  <a:pt x="1084718" y="0"/>
                </a:lnTo>
                <a:lnTo>
                  <a:pt x="1084718" y="1765075"/>
                </a:lnTo>
                <a:lnTo>
                  <a:pt x="0" y="176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892061" y="1357929"/>
            <a:ext cx="7367239" cy="2679449"/>
            <a:chOff x="0" y="0"/>
            <a:chExt cx="9822985" cy="357259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61925"/>
              <a:ext cx="9401407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 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039711"/>
              <a:ext cx="9822985" cy="153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GERIYE DOĞRU SAYI SAYMA</a:t>
              </a: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575878" y="4257346"/>
            <a:ext cx="7367239" cy="379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100’den geriye doğru 3'er  sayın.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Belirli süre 100’den geriye saydıktan sonra zorlanmamaya başlayınca sayıyı artırabilirsiniz veya değiştirebilirsiniz.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61921"/>
            <a:ext cx="6813181" cy="5425079"/>
            <a:chOff x="0" y="0"/>
            <a:chExt cx="3735408" cy="2974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5408" cy="2974364"/>
            </a:xfrm>
            <a:custGeom>
              <a:avLst/>
              <a:gdLst/>
              <a:ahLst/>
              <a:cxnLst/>
              <a:rect l="l" t="t" r="r" b="b"/>
              <a:pathLst>
                <a:path w="3735408" h="2974364">
                  <a:moveTo>
                    <a:pt x="0" y="0"/>
                  </a:moveTo>
                  <a:lnTo>
                    <a:pt x="3735408" y="0"/>
                  </a:lnTo>
                  <a:lnTo>
                    <a:pt x="3735408" y="2974364"/>
                  </a:lnTo>
                  <a:lnTo>
                    <a:pt x="0" y="2974364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25842" y="1245235"/>
            <a:ext cx="7120847" cy="7120818"/>
            <a:chOff x="0" y="0"/>
            <a:chExt cx="6350025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t="-12240" b="-1224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10800000">
            <a:off x="9462226" y="8473153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7" y="0"/>
                </a:lnTo>
                <a:lnTo>
                  <a:pt x="1608047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8775" y="363103"/>
            <a:ext cx="3008758" cy="2467181"/>
          </a:xfrm>
          <a:custGeom>
            <a:avLst/>
            <a:gdLst/>
            <a:ahLst/>
            <a:cxnLst/>
            <a:rect l="l" t="t" r="r" b="b"/>
            <a:pathLst>
              <a:path w="3008758" h="2467181">
                <a:moveTo>
                  <a:pt x="0" y="0"/>
                </a:moveTo>
                <a:lnTo>
                  <a:pt x="3008757" y="0"/>
                </a:lnTo>
                <a:lnTo>
                  <a:pt x="3008757" y="2467181"/>
                </a:lnTo>
                <a:lnTo>
                  <a:pt x="0" y="2467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00" y="4132293"/>
            <a:ext cx="7367239" cy="434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Kendinize ilham veren basit bir kelime seçin.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Aklınızda bu kelimeyi 5 dakika boyunca tekrar edin.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Zihniniz daha kolay konsantre olmaya başladığında bu süreyi 10 dakikaya çıkartın.</a:t>
            </a: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462226" y="1245235"/>
            <a:ext cx="7557267" cy="3384299"/>
            <a:chOff x="0" y="0"/>
            <a:chExt cx="10076356" cy="451239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2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39711"/>
              <a:ext cx="10076356" cy="247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KELIME TEKRARI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07219" y="0"/>
            <a:ext cx="5472030" cy="547203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39174" y="675473"/>
            <a:ext cx="8936089" cy="8936054"/>
            <a:chOff x="0" y="0"/>
            <a:chExt cx="6350025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t="-24906" b="-2490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29596" y="3231515"/>
            <a:ext cx="7447632" cy="596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Bir kitap alın.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Herhangi bir sayfayı açarak herhangi bir paragrafın kelimelerini sayın.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Saydığınız parafın kelime sayısını tekrardan teyit edin.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Bir sonraki adımda iki paragraf eşliğinde deneyin.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Sonraki adımda tüm sayfayı deneyin.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Son adımda parmakla değil gözünüzle sayın.</a:t>
            </a: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  <p:sp>
        <p:nvSpPr>
          <p:cNvPr id="7" name="Freeform 7"/>
          <p:cNvSpPr/>
          <p:nvPr/>
        </p:nvSpPr>
        <p:spPr>
          <a:xfrm rot="-10800000">
            <a:off x="6304158" y="9057294"/>
            <a:ext cx="1608047" cy="402012"/>
          </a:xfrm>
          <a:custGeom>
            <a:avLst/>
            <a:gdLst/>
            <a:ahLst/>
            <a:cxnLst/>
            <a:rect l="l" t="t" r="r" b="b"/>
            <a:pathLst>
              <a:path w="1608047" h="402012">
                <a:moveTo>
                  <a:pt x="0" y="0"/>
                </a:moveTo>
                <a:lnTo>
                  <a:pt x="1608046" y="0"/>
                </a:lnTo>
                <a:lnTo>
                  <a:pt x="1608046" y="402012"/>
                </a:lnTo>
                <a:lnTo>
                  <a:pt x="0" y="402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36571" y="930871"/>
            <a:ext cx="3012130" cy="2376844"/>
          </a:xfrm>
          <a:custGeom>
            <a:avLst/>
            <a:gdLst/>
            <a:ahLst/>
            <a:cxnLst/>
            <a:rect l="l" t="t" r="r" b="b"/>
            <a:pathLst>
              <a:path w="3012130" h="2376844">
                <a:moveTo>
                  <a:pt x="0" y="0"/>
                </a:moveTo>
                <a:lnTo>
                  <a:pt x="3012129" y="0"/>
                </a:lnTo>
                <a:lnTo>
                  <a:pt x="3012129" y="2376844"/>
                </a:lnTo>
                <a:lnTo>
                  <a:pt x="0" y="237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81907" y="675473"/>
            <a:ext cx="7557267" cy="3384299"/>
            <a:chOff x="0" y="0"/>
            <a:chExt cx="10076356" cy="451239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39711"/>
              <a:ext cx="10076356" cy="2472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KELIME SAYMA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831298" y="-607758"/>
            <a:ext cx="4419757" cy="11502517"/>
            <a:chOff x="0" y="0"/>
            <a:chExt cx="2423185" cy="6306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3185" cy="6306392"/>
            </a:xfrm>
            <a:custGeom>
              <a:avLst/>
              <a:gdLst/>
              <a:ahLst/>
              <a:cxnLst/>
              <a:rect l="l" t="t" r="r" b="b"/>
              <a:pathLst>
                <a:path w="2423185" h="6306392">
                  <a:moveTo>
                    <a:pt x="0" y="0"/>
                  </a:moveTo>
                  <a:lnTo>
                    <a:pt x="2423185" y="0"/>
                  </a:lnTo>
                  <a:lnTo>
                    <a:pt x="2423185" y="6306392"/>
                  </a:lnTo>
                  <a:lnTo>
                    <a:pt x="0" y="6306392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3185592" y="9258300"/>
            <a:ext cx="4358102" cy="0"/>
          </a:xfrm>
          <a:prstGeom prst="line">
            <a:avLst/>
          </a:prstGeom>
          <a:ln w="190500" cap="flat">
            <a:solidFill>
              <a:srgbClr val="37373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85287" y="1364158"/>
            <a:ext cx="7558713" cy="7558683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7637" r="-12174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5400000">
            <a:off x="-237253" y="1158881"/>
            <a:ext cx="1642223" cy="410556"/>
          </a:xfrm>
          <a:custGeom>
            <a:avLst/>
            <a:gdLst/>
            <a:ahLst/>
            <a:cxnLst/>
            <a:rect l="l" t="t" r="r" b="b"/>
            <a:pathLst>
              <a:path w="1642223" h="410556">
                <a:moveTo>
                  <a:pt x="0" y="0"/>
                </a:moveTo>
                <a:lnTo>
                  <a:pt x="1642223" y="0"/>
                </a:lnTo>
                <a:lnTo>
                  <a:pt x="1642223" y="410555"/>
                </a:lnTo>
                <a:lnTo>
                  <a:pt x="0" y="410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91521" y="3231515"/>
            <a:ext cx="7613552" cy="705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Bir meyveyi elinizde tutun.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Meyveyi her yönüyle inceleyin.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Meyveyi incelerken sadece onu düşünün.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Meyvenin her tarafını inceleyin ve diğer düşüncelerin aklınızda yeri olmadığını tekrar edin.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Meyveyi beş duyu organınızla hissedin.</a:t>
            </a:r>
          </a:p>
          <a:p>
            <a:pPr marL="669289" lvl="1" indent="-334645" algn="just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Bu egzersizi sessiz bir ortamda yapmaya özen gösterin.</a:t>
            </a:r>
          </a:p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 </a:t>
            </a:r>
          </a:p>
          <a:p>
            <a:pPr algn="just"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  <p:sp>
        <p:nvSpPr>
          <p:cNvPr id="9" name="Freeform 9"/>
          <p:cNvSpPr/>
          <p:nvPr/>
        </p:nvSpPr>
        <p:spPr>
          <a:xfrm rot="-5400000">
            <a:off x="-237253" y="8721687"/>
            <a:ext cx="1642223" cy="410556"/>
          </a:xfrm>
          <a:custGeom>
            <a:avLst/>
            <a:gdLst/>
            <a:ahLst/>
            <a:cxnLst/>
            <a:rect l="l" t="t" r="r" b="b"/>
            <a:pathLst>
              <a:path w="1642223" h="410556">
                <a:moveTo>
                  <a:pt x="0" y="0"/>
                </a:moveTo>
                <a:lnTo>
                  <a:pt x="1642223" y="0"/>
                </a:lnTo>
                <a:lnTo>
                  <a:pt x="1642223" y="410556"/>
                </a:lnTo>
                <a:lnTo>
                  <a:pt x="0" y="41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702033" y="493121"/>
            <a:ext cx="7557267" cy="4089149"/>
            <a:chOff x="0" y="0"/>
            <a:chExt cx="10076356" cy="545219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039711"/>
              <a:ext cx="10076356" cy="3412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NESNEYI TANIMA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9207813" cy="8229600"/>
            <a:chOff x="0" y="0"/>
            <a:chExt cx="12277084" cy="109728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075042" cy="5422900"/>
            </a:xfrm>
            <a:prstGeom prst="rect">
              <a:avLst/>
            </a:prstGeom>
            <a:solidFill>
              <a:srgbClr val="373736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2646" r="12646"/>
            <a:stretch>
              <a:fillRect/>
            </a:stretch>
          </p:blipFill>
          <p:spPr>
            <a:xfrm>
              <a:off x="0" y="5549900"/>
              <a:ext cx="6075042" cy="54229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3628" r="37800"/>
            <a:stretch>
              <a:fillRect/>
            </a:stretch>
          </p:blipFill>
          <p:spPr>
            <a:xfrm>
              <a:off x="6202042" y="0"/>
              <a:ext cx="6075042" cy="109728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3716739" y="362524"/>
            <a:ext cx="1774335" cy="443584"/>
          </a:xfrm>
          <a:custGeom>
            <a:avLst/>
            <a:gdLst/>
            <a:ahLst/>
            <a:cxnLst/>
            <a:rect l="l" t="t" r="r" b="b"/>
            <a:pathLst>
              <a:path w="1774335" h="443584">
                <a:moveTo>
                  <a:pt x="0" y="0"/>
                </a:moveTo>
                <a:lnTo>
                  <a:pt x="1774335" y="0"/>
                </a:lnTo>
                <a:lnTo>
                  <a:pt x="1774335" y="443583"/>
                </a:lnTo>
                <a:lnTo>
                  <a:pt x="0" y="443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16739" y="9477375"/>
            <a:ext cx="1774335" cy="443584"/>
          </a:xfrm>
          <a:custGeom>
            <a:avLst/>
            <a:gdLst/>
            <a:ahLst/>
            <a:cxnLst/>
            <a:rect l="l" t="t" r="r" b="b"/>
            <a:pathLst>
              <a:path w="1774335" h="443584">
                <a:moveTo>
                  <a:pt x="0" y="0"/>
                </a:moveTo>
                <a:lnTo>
                  <a:pt x="1774335" y="0"/>
                </a:lnTo>
                <a:lnTo>
                  <a:pt x="1774335" y="443584"/>
                </a:lnTo>
                <a:lnTo>
                  <a:pt x="0" y="443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23887" y="8756390"/>
            <a:ext cx="2713558" cy="1164569"/>
          </a:xfrm>
          <a:custGeom>
            <a:avLst/>
            <a:gdLst/>
            <a:ahLst/>
            <a:cxnLst/>
            <a:rect l="l" t="t" r="r" b="b"/>
            <a:pathLst>
              <a:path w="2713558" h="1164569">
                <a:moveTo>
                  <a:pt x="0" y="0"/>
                </a:moveTo>
                <a:lnTo>
                  <a:pt x="2713559" y="0"/>
                </a:lnTo>
                <a:lnTo>
                  <a:pt x="2713559" y="1164569"/>
                </a:lnTo>
                <a:lnTo>
                  <a:pt x="0" y="11645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702033" y="1028700"/>
            <a:ext cx="7557267" cy="4793999"/>
            <a:chOff x="0" y="0"/>
            <a:chExt cx="10076356" cy="639199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5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39711"/>
              <a:ext cx="10076356" cy="435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PARMAKLA SEKIZ ÇIZME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423017" y="3902196"/>
            <a:ext cx="8115300" cy="659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Kolunuzu karşıya tutun ve işaret parmağınızı yukarı kaldırın.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İşaret parmağınızın omuz hizasında durmasına özen gösterin.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İşaret parmağınızla sekiz çizin ve gözünüzle takip edin.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Egzersiz boyunca başınızın sabit durmasına özen gösterin.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>
              <a:lnSpc>
                <a:spcPts val="5021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 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59659" y="919161"/>
            <a:ext cx="1866829" cy="3966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45"/>
              </a:lnSpc>
            </a:pPr>
            <a:r>
              <a:rPr lang="en-US" sz="23103">
                <a:solidFill>
                  <a:srgbClr val="FFFFFF"/>
                </a:solidFill>
                <a:latin typeface="DejaVu Serif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6627" y="-5258378"/>
            <a:ext cx="4419757" cy="11502517"/>
            <a:chOff x="0" y="0"/>
            <a:chExt cx="2423185" cy="63063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3185" cy="6306392"/>
            </a:xfrm>
            <a:custGeom>
              <a:avLst/>
              <a:gdLst/>
              <a:ahLst/>
              <a:cxnLst/>
              <a:rect l="l" t="t" r="r" b="b"/>
              <a:pathLst>
                <a:path w="2423185" h="6306392">
                  <a:moveTo>
                    <a:pt x="0" y="0"/>
                  </a:moveTo>
                  <a:lnTo>
                    <a:pt x="2423185" y="0"/>
                  </a:lnTo>
                  <a:lnTo>
                    <a:pt x="2423185" y="6306392"/>
                  </a:lnTo>
                  <a:lnTo>
                    <a:pt x="0" y="6306392"/>
                  </a:lnTo>
                  <a:close/>
                </a:path>
              </a:pathLst>
            </a:custGeom>
            <a:solidFill>
              <a:srgbClr val="373736"/>
            </a:solidFill>
          </p:spPr>
        </p:sp>
      </p:grpSp>
      <p:sp>
        <p:nvSpPr>
          <p:cNvPr id="4" name="AutoShape 4"/>
          <p:cNvSpPr/>
          <p:nvPr/>
        </p:nvSpPr>
        <p:spPr>
          <a:xfrm rot="5399999">
            <a:off x="-1412596" y="5383693"/>
            <a:ext cx="4358102" cy="0"/>
          </a:xfrm>
          <a:prstGeom prst="line">
            <a:avLst/>
          </a:prstGeom>
          <a:ln w="190500" cap="flat">
            <a:solidFill>
              <a:srgbClr val="37373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97149" y="1699602"/>
            <a:ext cx="7558713" cy="7558683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7934735" y="492881"/>
            <a:ext cx="1642223" cy="410556"/>
          </a:xfrm>
          <a:custGeom>
            <a:avLst/>
            <a:gdLst/>
            <a:ahLst/>
            <a:cxnLst/>
            <a:rect l="l" t="t" r="r" b="b"/>
            <a:pathLst>
              <a:path w="1642223" h="410556">
                <a:moveTo>
                  <a:pt x="0" y="0"/>
                </a:moveTo>
                <a:lnTo>
                  <a:pt x="1642224" y="0"/>
                </a:lnTo>
                <a:lnTo>
                  <a:pt x="1642224" y="410555"/>
                </a:lnTo>
                <a:lnTo>
                  <a:pt x="0" y="410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1929" y="492881"/>
            <a:ext cx="1642223" cy="410556"/>
          </a:xfrm>
          <a:custGeom>
            <a:avLst/>
            <a:gdLst/>
            <a:ahLst/>
            <a:cxnLst/>
            <a:rect l="l" t="t" r="r" b="b"/>
            <a:pathLst>
              <a:path w="1642223" h="410556">
                <a:moveTo>
                  <a:pt x="0" y="0"/>
                </a:moveTo>
                <a:lnTo>
                  <a:pt x="1642223" y="0"/>
                </a:lnTo>
                <a:lnTo>
                  <a:pt x="1642223" y="410555"/>
                </a:lnTo>
                <a:lnTo>
                  <a:pt x="0" y="410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423017" y="1450140"/>
            <a:ext cx="7557267" cy="4793999"/>
            <a:chOff x="0" y="0"/>
            <a:chExt cx="10076356" cy="639199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61925"/>
              <a:ext cx="9643904" cy="1901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67"/>
                </a:lnSpc>
              </a:pPr>
              <a:r>
                <a:rPr lang="en-US" sz="8619" spc="801">
                  <a:solidFill>
                    <a:srgbClr val="373736"/>
                  </a:solidFill>
                  <a:latin typeface="Barlow Medium Bold"/>
                </a:rPr>
                <a:t>EGZERSIZ-</a:t>
              </a:r>
              <a:r>
                <a:rPr lang="en-US" sz="8619" spc="801">
                  <a:solidFill>
                    <a:srgbClr val="FF5757"/>
                  </a:solidFill>
                  <a:latin typeface="Barlow Medium Bold"/>
                </a:rPr>
                <a:t>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39711"/>
              <a:ext cx="10076356" cy="435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 spc="244">
                  <a:solidFill>
                    <a:srgbClr val="00A181"/>
                  </a:solidFill>
                  <a:latin typeface="Barlow Medium Bold"/>
                </a:rPr>
                <a:t>KALEM EGZERSİZİ</a:t>
              </a: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560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  <a:p>
              <a:pPr>
                <a:lnSpc>
                  <a:spcPts val="3640"/>
                </a:lnSpc>
              </a:pPr>
              <a:endParaRPr lang="en-US" sz="4000" spc="244">
                <a:solidFill>
                  <a:srgbClr val="00A181"/>
                </a:solidFill>
                <a:latin typeface="Barlow Medium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144000" y="4046515"/>
            <a:ext cx="8115300" cy="496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Elinize bir kalem alın.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Kalemin tepe noktasına 3 dakika boyunca bakın.</a:t>
            </a:r>
          </a:p>
          <a:p>
            <a:pPr marL="669289" lvl="1" indent="-334645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Bunu yaparken tüm gereksiz düşünceleri aklınızdan çıkarmaya ve kalemin tepesine odaklanmasına özen gösterin.</a:t>
            </a:r>
          </a:p>
          <a:p>
            <a:pPr>
              <a:lnSpc>
                <a:spcPts val="5021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373736"/>
                </a:solidFill>
                <a:latin typeface="Public Sans"/>
              </a:rPr>
              <a:t> 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373736"/>
              </a:solidFill>
              <a:latin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Özel</PresentationFormat>
  <Paragraphs>91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22" baseType="lpstr">
      <vt:lpstr>Raleway Bold</vt:lpstr>
      <vt:lpstr>Calibri</vt:lpstr>
      <vt:lpstr>Public Sans</vt:lpstr>
      <vt:lpstr>Barlow Medium Bold</vt:lpstr>
      <vt:lpstr>DejaVu Serif</vt:lpstr>
      <vt:lpstr>Fira Sans Medium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dikkat toplama egzersizleri</dc:title>
  <dc:creator>asd5</dc:creator>
  <cp:lastModifiedBy>asd5</cp:lastModifiedBy>
  <cp:revision>3</cp:revision>
  <dcterms:created xsi:type="dcterms:W3CDTF">2006-08-16T00:00:00Z</dcterms:created>
  <dcterms:modified xsi:type="dcterms:W3CDTF">2023-08-14T06:45:44Z</dcterms:modified>
  <dc:identifier>DAFPqwIiRvI</dc:identifier>
</cp:coreProperties>
</file>