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ingleberry" charset="1" panose="02000A03000000000000"/>
      <p:regular r:id="rId10"/>
    </p:embeddedFont>
    <p:embeddedFont>
      <p:font typeface="Telegraf" charset="1" panose="00000500000000000000"/>
      <p:regular r:id="rId11"/>
    </p:embeddedFont>
    <p:embeddedFont>
      <p:font typeface="Telegraf Bold" charset="1" panose="00000800000000000000"/>
      <p:regular r:id="rId12"/>
    </p:embeddedFont>
    <p:embeddedFont>
      <p:font typeface="Telegraf Extra-Light" charset="1" panose="00000300000000000000"/>
      <p:regular r:id="rId13"/>
    </p:embeddedFont>
    <p:embeddedFont>
      <p:font typeface="Telegraf Medium" charset="1" panose="00000600000000000000"/>
      <p:regular r:id="rId14"/>
    </p:embeddedFont>
    <p:embeddedFont>
      <p:font typeface="Telegraf Ultra-Bold" charset="1" panose="00000900000000000000"/>
      <p:regular r:id="rId15"/>
    </p:embeddedFont>
    <p:embeddedFont>
      <p:font typeface="Telegraf Heavy" charset="1" panose="00000A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36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42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31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D1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269931">
            <a:off x="17003502" y="2882213"/>
            <a:ext cx="1353652" cy="1587438"/>
          </a:xfrm>
          <a:custGeom>
            <a:avLst/>
            <a:gdLst/>
            <a:ahLst/>
            <a:cxnLst/>
            <a:rect r="r" b="b" t="t" l="l"/>
            <a:pathLst>
              <a:path h="1587438" w="1353652">
                <a:moveTo>
                  <a:pt x="0" y="0"/>
                </a:moveTo>
                <a:lnTo>
                  <a:pt x="1353651" y="0"/>
                </a:lnTo>
                <a:lnTo>
                  <a:pt x="1353651" y="1587437"/>
                </a:lnTo>
                <a:lnTo>
                  <a:pt x="0" y="1587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280583">
            <a:off x="170779" y="4332786"/>
            <a:ext cx="865853" cy="1015393"/>
          </a:xfrm>
          <a:custGeom>
            <a:avLst/>
            <a:gdLst/>
            <a:ahLst/>
            <a:cxnLst/>
            <a:rect r="r" b="b" t="t" l="l"/>
            <a:pathLst>
              <a:path h="1015393" w="865853">
                <a:moveTo>
                  <a:pt x="0" y="0"/>
                </a:moveTo>
                <a:lnTo>
                  <a:pt x="865853" y="0"/>
                </a:lnTo>
                <a:lnTo>
                  <a:pt x="865853" y="1015394"/>
                </a:lnTo>
                <a:lnTo>
                  <a:pt x="0" y="1015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188846">
            <a:off x="427133" y="5124891"/>
            <a:ext cx="617995" cy="724728"/>
          </a:xfrm>
          <a:custGeom>
            <a:avLst/>
            <a:gdLst/>
            <a:ahLst/>
            <a:cxnLst/>
            <a:rect r="r" b="b" t="t" l="l"/>
            <a:pathLst>
              <a:path h="724728" w="617995">
                <a:moveTo>
                  <a:pt x="0" y="0"/>
                </a:moveTo>
                <a:lnTo>
                  <a:pt x="617995" y="0"/>
                </a:lnTo>
                <a:lnTo>
                  <a:pt x="617995" y="724728"/>
                </a:lnTo>
                <a:lnTo>
                  <a:pt x="0" y="7247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597175">
            <a:off x="1354981" y="7765051"/>
            <a:ext cx="2552102" cy="3366081"/>
          </a:xfrm>
          <a:custGeom>
            <a:avLst/>
            <a:gdLst/>
            <a:ahLst/>
            <a:cxnLst/>
            <a:rect r="r" b="b" t="t" l="l"/>
            <a:pathLst>
              <a:path h="3366081" w="2552102">
                <a:moveTo>
                  <a:pt x="0" y="0"/>
                </a:moveTo>
                <a:lnTo>
                  <a:pt x="2552102" y="0"/>
                </a:lnTo>
                <a:lnTo>
                  <a:pt x="2552102" y="3366081"/>
                </a:lnTo>
                <a:lnTo>
                  <a:pt x="0" y="3366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541047">
            <a:off x="15190548" y="-1051112"/>
            <a:ext cx="5090523" cy="4627748"/>
          </a:xfrm>
          <a:custGeom>
            <a:avLst/>
            <a:gdLst/>
            <a:ahLst/>
            <a:cxnLst/>
            <a:rect r="r" b="b" t="t" l="l"/>
            <a:pathLst>
              <a:path h="4627748" w="5090523">
                <a:moveTo>
                  <a:pt x="0" y="0"/>
                </a:moveTo>
                <a:lnTo>
                  <a:pt x="5090523" y="0"/>
                </a:lnTo>
                <a:lnTo>
                  <a:pt x="5090523" y="4627748"/>
                </a:lnTo>
                <a:lnTo>
                  <a:pt x="0" y="4627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88056">
            <a:off x="7087899" y="-2706832"/>
            <a:ext cx="3154571" cy="4906934"/>
          </a:xfrm>
          <a:custGeom>
            <a:avLst/>
            <a:gdLst/>
            <a:ahLst/>
            <a:cxnLst/>
            <a:rect r="r" b="b" t="t" l="l"/>
            <a:pathLst>
              <a:path h="4906934" w="3154571">
                <a:moveTo>
                  <a:pt x="0" y="0"/>
                </a:moveTo>
                <a:lnTo>
                  <a:pt x="3154571" y="0"/>
                </a:lnTo>
                <a:lnTo>
                  <a:pt x="3154571" y="4906934"/>
                </a:lnTo>
                <a:lnTo>
                  <a:pt x="0" y="49069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9712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261033" y="3675931"/>
            <a:ext cx="13635816" cy="3288733"/>
            <a:chOff x="0" y="0"/>
            <a:chExt cx="18181088" cy="438497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85725"/>
              <a:ext cx="18181088" cy="1863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A2952"/>
                  </a:solidFill>
                  <a:latin typeface="Jingleberry Bold"/>
                </a:rPr>
                <a:t>OKUL FOBİSİ VELİ SUNUMU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408088" y="3670603"/>
              <a:ext cx="11364912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A2952"/>
                  </a:solidFill>
                  <a:latin typeface="Telegraf Medium"/>
                </a:rPr>
                <a:t>PSİK. DAN. ZEYNEP EKİNCİ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7872326" y="2007718"/>
              <a:ext cx="2436437" cy="854968"/>
            </a:xfrm>
            <a:custGeom>
              <a:avLst/>
              <a:gdLst/>
              <a:ahLst/>
              <a:cxnLst/>
              <a:rect r="r" b="b" t="t" l="l"/>
              <a:pathLst>
                <a:path h="854968" w="2436437">
                  <a:moveTo>
                    <a:pt x="0" y="0"/>
                  </a:moveTo>
                  <a:lnTo>
                    <a:pt x="2436437" y="0"/>
                  </a:lnTo>
                  <a:lnTo>
                    <a:pt x="2436437" y="854967"/>
                  </a:lnTo>
                  <a:lnTo>
                    <a:pt x="0" y="8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8748774">
            <a:off x="11967746" y="8550799"/>
            <a:ext cx="2290766" cy="2550448"/>
          </a:xfrm>
          <a:custGeom>
            <a:avLst/>
            <a:gdLst/>
            <a:ahLst/>
            <a:cxnLst/>
            <a:rect r="r" b="b" t="t" l="l"/>
            <a:pathLst>
              <a:path h="2550448" w="2290766">
                <a:moveTo>
                  <a:pt x="0" y="0"/>
                </a:moveTo>
                <a:lnTo>
                  <a:pt x="2290766" y="0"/>
                </a:lnTo>
                <a:lnTo>
                  <a:pt x="2290766" y="2550448"/>
                </a:lnTo>
                <a:lnTo>
                  <a:pt x="0" y="2550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0427415">
            <a:off x="13061031" y="7835436"/>
            <a:ext cx="804986" cy="1573735"/>
          </a:xfrm>
          <a:custGeom>
            <a:avLst/>
            <a:gdLst/>
            <a:ahLst/>
            <a:cxnLst/>
            <a:rect r="r" b="b" t="t" l="l"/>
            <a:pathLst>
              <a:path h="1573735" w="804986">
                <a:moveTo>
                  <a:pt x="0" y="0"/>
                </a:moveTo>
                <a:lnTo>
                  <a:pt x="804986" y="0"/>
                </a:lnTo>
                <a:lnTo>
                  <a:pt x="804986" y="1573735"/>
                </a:lnTo>
                <a:lnTo>
                  <a:pt x="0" y="15737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388" t="0" r="-32204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177288">
            <a:off x="14661849" y="1069540"/>
            <a:ext cx="703515" cy="1265426"/>
          </a:xfrm>
          <a:custGeom>
            <a:avLst/>
            <a:gdLst/>
            <a:ahLst/>
            <a:cxnLst/>
            <a:rect r="r" b="b" t="t" l="l"/>
            <a:pathLst>
              <a:path h="1265426" w="703515">
                <a:moveTo>
                  <a:pt x="0" y="0"/>
                </a:moveTo>
                <a:lnTo>
                  <a:pt x="703515" y="0"/>
                </a:lnTo>
                <a:lnTo>
                  <a:pt x="703515" y="1265426"/>
                </a:lnTo>
                <a:lnTo>
                  <a:pt x="0" y="1265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5680" t="0" r="-25877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101081">
            <a:off x="14419390" y="646971"/>
            <a:ext cx="463376" cy="815847"/>
          </a:xfrm>
          <a:custGeom>
            <a:avLst/>
            <a:gdLst/>
            <a:ahLst/>
            <a:cxnLst/>
            <a:rect r="r" b="b" t="t" l="l"/>
            <a:pathLst>
              <a:path h="815847" w="463376">
                <a:moveTo>
                  <a:pt x="0" y="0"/>
                </a:moveTo>
                <a:lnTo>
                  <a:pt x="463376" y="0"/>
                </a:lnTo>
                <a:lnTo>
                  <a:pt x="463376" y="815847"/>
                </a:lnTo>
                <a:lnTo>
                  <a:pt x="0" y="815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4743" t="0" r="-23395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515010">
            <a:off x="13898826" y="-603282"/>
            <a:ext cx="1023242" cy="1401295"/>
          </a:xfrm>
          <a:custGeom>
            <a:avLst/>
            <a:gdLst/>
            <a:ahLst/>
            <a:cxnLst/>
            <a:rect r="r" b="b" t="t" l="l"/>
            <a:pathLst>
              <a:path h="1401295" w="1023242">
                <a:moveTo>
                  <a:pt x="0" y="0"/>
                </a:moveTo>
                <a:lnTo>
                  <a:pt x="1023243" y="0"/>
                </a:lnTo>
                <a:lnTo>
                  <a:pt x="1023243" y="1401294"/>
                </a:lnTo>
                <a:lnTo>
                  <a:pt x="0" y="14012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3002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38726">
            <a:off x="-1694321" y="-983038"/>
            <a:ext cx="4099606" cy="4491600"/>
          </a:xfrm>
          <a:custGeom>
            <a:avLst/>
            <a:gdLst/>
            <a:ahLst/>
            <a:cxnLst/>
            <a:rect r="r" b="b" t="t" l="l"/>
            <a:pathLst>
              <a:path h="4491600" w="4099606">
                <a:moveTo>
                  <a:pt x="0" y="0"/>
                </a:moveTo>
                <a:lnTo>
                  <a:pt x="4099606" y="0"/>
                </a:lnTo>
                <a:lnTo>
                  <a:pt x="4099606" y="4491600"/>
                </a:lnTo>
                <a:lnTo>
                  <a:pt x="0" y="4491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88163">
            <a:off x="15577125" y="7988263"/>
            <a:ext cx="1657525" cy="1943793"/>
          </a:xfrm>
          <a:custGeom>
            <a:avLst/>
            <a:gdLst/>
            <a:ahLst/>
            <a:cxnLst/>
            <a:rect r="r" b="b" t="t" l="l"/>
            <a:pathLst>
              <a:path h="1943793" w="1657525">
                <a:moveTo>
                  <a:pt x="0" y="0"/>
                </a:moveTo>
                <a:lnTo>
                  <a:pt x="1657525" y="0"/>
                </a:lnTo>
                <a:lnTo>
                  <a:pt x="1657525" y="1943793"/>
                </a:lnTo>
                <a:lnTo>
                  <a:pt x="0" y="1943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373408">
            <a:off x="15770497" y="8519207"/>
            <a:ext cx="2977607" cy="4760709"/>
          </a:xfrm>
          <a:custGeom>
            <a:avLst/>
            <a:gdLst/>
            <a:ahLst/>
            <a:cxnLst/>
            <a:rect r="r" b="b" t="t" l="l"/>
            <a:pathLst>
              <a:path h="4760709" w="2977607">
                <a:moveTo>
                  <a:pt x="0" y="0"/>
                </a:moveTo>
                <a:lnTo>
                  <a:pt x="2977606" y="0"/>
                </a:lnTo>
                <a:lnTo>
                  <a:pt x="2977606" y="4760709"/>
                </a:lnTo>
                <a:lnTo>
                  <a:pt x="0" y="47607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9C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8344" y="1125390"/>
            <a:ext cx="8181763" cy="783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2A2952"/>
                </a:solidFill>
                <a:latin typeface="Telegraf Heavy"/>
              </a:rPr>
              <a:t>Bunları Asla Söylemeyin!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Korkacak bir şey yok!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Merak etme, ben seni asla bırakmam!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Seni okulda asla unutmam!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Okula gitmek ister misin?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Bugün gitme ama yarın gidersin, olur mu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873721" y="9090358"/>
            <a:ext cx="1271004" cy="539059"/>
            <a:chOff x="0" y="0"/>
            <a:chExt cx="2527300" cy="10718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917713" y="8957479"/>
            <a:ext cx="2125762" cy="2366740"/>
          </a:xfrm>
          <a:custGeom>
            <a:avLst/>
            <a:gdLst/>
            <a:ahLst/>
            <a:cxnLst/>
            <a:rect r="r" b="b" t="t" l="l"/>
            <a:pathLst>
              <a:path h="2366740" w="2125762">
                <a:moveTo>
                  <a:pt x="0" y="0"/>
                </a:moveTo>
                <a:lnTo>
                  <a:pt x="2125762" y="0"/>
                </a:lnTo>
                <a:lnTo>
                  <a:pt x="2125762" y="2366740"/>
                </a:lnTo>
                <a:lnTo>
                  <a:pt x="0" y="236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57730">
            <a:off x="811608" y="9180194"/>
            <a:ext cx="1511822" cy="1994010"/>
          </a:xfrm>
          <a:custGeom>
            <a:avLst/>
            <a:gdLst/>
            <a:ahLst/>
            <a:cxnLst/>
            <a:rect r="r" b="b" t="t" l="l"/>
            <a:pathLst>
              <a:path h="1994010" w="1511822">
                <a:moveTo>
                  <a:pt x="0" y="0"/>
                </a:moveTo>
                <a:lnTo>
                  <a:pt x="1511822" y="0"/>
                </a:lnTo>
                <a:lnTo>
                  <a:pt x="1511822" y="1994010"/>
                </a:lnTo>
                <a:lnTo>
                  <a:pt x="0" y="199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65082">
            <a:off x="6329780" y="9092865"/>
            <a:ext cx="2125762" cy="2366740"/>
          </a:xfrm>
          <a:custGeom>
            <a:avLst/>
            <a:gdLst/>
            <a:ahLst/>
            <a:cxnLst/>
            <a:rect r="r" b="b" t="t" l="l"/>
            <a:pathLst>
              <a:path h="2366740" w="2125762">
                <a:moveTo>
                  <a:pt x="0" y="0"/>
                </a:moveTo>
                <a:lnTo>
                  <a:pt x="2125763" y="0"/>
                </a:lnTo>
                <a:lnTo>
                  <a:pt x="2125763" y="2366740"/>
                </a:lnTo>
                <a:lnTo>
                  <a:pt x="0" y="236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FD9C4C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301663" y="2054295"/>
            <a:ext cx="7355445" cy="6107628"/>
          </a:xfrm>
          <a:custGeom>
            <a:avLst/>
            <a:gdLst/>
            <a:ahLst/>
            <a:cxnLst/>
            <a:rect r="r" b="b" t="t" l="l"/>
            <a:pathLst>
              <a:path h="6107628" w="7355445">
                <a:moveTo>
                  <a:pt x="0" y="0"/>
                </a:moveTo>
                <a:lnTo>
                  <a:pt x="7355445" y="0"/>
                </a:lnTo>
                <a:lnTo>
                  <a:pt x="7355445" y="6107628"/>
                </a:lnTo>
                <a:lnTo>
                  <a:pt x="0" y="61076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49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B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192000" cy="13716000"/>
              <a:chOff x="0" y="0"/>
              <a:chExt cx="3093156" cy="3479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093156" cy="3479800"/>
              </a:xfrm>
              <a:custGeom>
                <a:avLst/>
                <a:gdLst/>
                <a:ahLst/>
                <a:cxnLst/>
                <a:rect r="r" b="b" t="t" l="l"/>
                <a:pathLst>
                  <a:path h="3479800" w="3093156">
                    <a:moveTo>
                      <a:pt x="0" y="0"/>
                    </a:moveTo>
                    <a:lnTo>
                      <a:pt x="3093156" y="0"/>
                    </a:lnTo>
                    <a:lnTo>
                      <a:pt x="3093156" y="3479800"/>
                    </a:lnTo>
                    <a:lnTo>
                      <a:pt x="0" y="34798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-5400000">
              <a:off x="-273683" y="6296345"/>
              <a:ext cx="1670675" cy="1123309"/>
              <a:chOff x="0" y="0"/>
              <a:chExt cx="1930400" cy="129794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930400" cy="1297940"/>
              </a:xfrm>
              <a:custGeom>
                <a:avLst/>
                <a:gdLst/>
                <a:ahLst/>
                <a:cxnLst/>
                <a:rect r="r" b="b" t="t" l="l"/>
                <a:pathLst>
                  <a:path h="1297940" w="193040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B9FA"/>
              </a:solidFill>
            </p:spPr>
          </p:sp>
        </p:grpSp>
      </p:grpSp>
      <p:sp>
        <p:nvSpPr>
          <p:cNvPr name="TextBox 7" id="7"/>
          <p:cNvSpPr txBox="true"/>
          <p:nvPr/>
        </p:nvSpPr>
        <p:spPr>
          <a:xfrm rot="0">
            <a:off x="0" y="60127"/>
            <a:ext cx="8759012" cy="10549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7"/>
              </a:lnSpc>
            </a:pPr>
            <a:r>
              <a:rPr lang="en-US" sz="4284">
                <a:solidFill>
                  <a:srgbClr val="2A2952"/>
                </a:solidFill>
                <a:latin typeface="Telegraf Heavy"/>
              </a:rPr>
              <a:t>Bunları Yapmayın!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Ona kızmayın,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Onu tehdit etmeyin,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Onunla alay etmeyin,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Onu devamlı suçlamayın,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Onu başkalarıyla kıyaslamayın,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Numaradan hasta olduğunu söylemeyin,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Onu okula bırakıp kaçmayın,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Evde kalınca TV, bilgisayar gibi eğlenceli etkinliklerle vakit geçirmesine izin vermeyin.</a:t>
            </a:r>
          </a:p>
          <a:p>
            <a:pPr algn="ctr">
              <a:lnSpc>
                <a:spcPts val="5997"/>
              </a:lnSpc>
            </a:pPr>
          </a:p>
          <a:p>
            <a:pPr algn="ctr">
              <a:lnSpc>
                <a:spcPts val="5997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705865" y="8713286"/>
            <a:ext cx="7573827" cy="3792996"/>
            <a:chOff x="0" y="0"/>
            <a:chExt cx="10098436" cy="5057328"/>
          </a:xfrm>
        </p:grpSpPr>
        <p:sp>
          <p:nvSpPr>
            <p:cNvPr name="Freeform 9" id="9"/>
            <p:cNvSpPr/>
            <p:nvPr/>
          </p:nvSpPr>
          <p:spPr>
            <a:xfrm flipH="false" flipV="false" rot="-1656887">
              <a:off x="700030" y="1174180"/>
              <a:ext cx="2232294" cy="3569074"/>
            </a:xfrm>
            <a:custGeom>
              <a:avLst/>
              <a:gdLst/>
              <a:ahLst/>
              <a:cxnLst/>
              <a:rect r="r" b="b" t="t" l="l"/>
              <a:pathLst>
                <a:path h="3569074" w="2232294">
                  <a:moveTo>
                    <a:pt x="0" y="0"/>
                  </a:moveTo>
                  <a:lnTo>
                    <a:pt x="2232294" y="0"/>
                  </a:lnTo>
                  <a:lnTo>
                    <a:pt x="2232294" y="3569074"/>
                  </a:lnTo>
                  <a:lnTo>
                    <a:pt x="0" y="3569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1269594">
              <a:off x="6934701" y="353206"/>
              <a:ext cx="2615542" cy="3525854"/>
            </a:xfrm>
            <a:custGeom>
              <a:avLst/>
              <a:gdLst/>
              <a:ahLst/>
              <a:cxnLst/>
              <a:rect r="r" b="b" t="t" l="l"/>
              <a:pathLst>
                <a:path h="3525854" w="2615542">
                  <a:moveTo>
                    <a:pt x="0" y="0"/>
                  </a:moveTo>
                  <a:lnTo>
                    <a:pt x="2615542" y="0"/>
                  </a:lnTo>
                  <a:lnTo>
                    <a:pt x="2615542" y="3525854"/>
                  </a:lnTo>
                  <a:lnTo>
                    <a:pt x="0" y="3525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9918294" y="2763736"/>
            <a:ext cx="8009546" cy="4759528"/>
          </a:xfrm>
          <a:custGeom>
            <a:avLst/>
            <a:gdLst/>
            <a:ahLst/>
            <a:cxnLst/>
            <a:rect r="r" b="b" t="t" l="l"/>
            <a:pathLst>
              <a:path h="4759528" w="8009546">
                <a:moveTo>
                  <a:pt x="0" y="0"/>
                </a:moveTo>
                <a:lnTo>
                  <a:pt x="8009546" y="0"/>
                </a:lnTo>
                <a:lnTo>
                  <a:pt x="8009546" y="4759528"/>
                </a:lnTo>
                <a:lnTo>
                  <a:pt x="0" y="47595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42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8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411" y="-9964"/>
            <a:ext cx="8379766" cy="9898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2A2952"/>
                </a:solidFill>
                <a:latin typeface="Telegraf Heavy"/>
              </a:rPr>
              <a:t>Bunları Yapın!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Öncelikle sorunun kaynağını tespit edin,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Okul başlamadan önce onu öğretmeni ve sınıf arkadaşı ile tanıştırın,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ilk günlerde çocuk hangi ebeveynden daha kolay ayrılabiliyorsa, okula o kişi ile gitmeli,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Öğretmeni ve okul rehberlik servisiyle iletişimde olun,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Vedalaşma anını uzun tutmayın,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Okul hazırlığına yardımcı olun,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Onunla birlikte okula gidin,</a:t>
            </a:r>
          </a:p>
          <a:p>
            <a:pPr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2A2952"/>
                </a:solidFill>
                <a:latin typeface="Telegraf"/>
              </a:rPr>
              <a:t>Kendisini rahat hissedene kadar sınıfta, koridorda veya bahçede durun.</a:t>
            </a:r>
          </a:p>
          <a:p>
            <a:pPr algn="ctr">
              <a:lnSpc>
                <a:spcPts val="4620"/>
              </a:lnSpc>
            </a:pPr>
          </a:p>
          <a:p>
            <a:pPr algn="ctr">
              <a:lnSpc>
                <a:spcPts val="4620"/>
              </a:lnSpc>
              <a:spcBef>
                <a:spcPct val="0"/>
              </a:spcBef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FFD834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8087" y="8648152"/>
            <a:ext cx="7046415" cy="2797946"/>
            <a:chOff x="0" y="0"/>
            <a:chExt cx="9395220" cy="3730595"/>
          </a:xfrm>
        </p:grpSpPr>
        <p:sp>
          <p:nvSpPr>
            <p:cNvPr name="Freeform 8" id="8"/>
            <p:cNvSpPr/>
            <p:nvPr/>
          </p:nvSpPr>
          <p:spPr>
            <a:xfrm flipH="false" flipV="false" rot="119900">
              <a:off x="54331" y="34812"/>
              <a:ext cx="2051602" cy="3151902"/>
            </a:xfrm>
            <a:custGeom>
              <a:avLst/>
              <a:gdLst/>
              <a:ahLst/>
              <a:cxnLst/>
              <a:rect r="r" b="b" t="t" l="l"/>
              <a:pathLst>
                <a:path h="3151902" w="2051602">
                  <a:moveTo>
                    <a:pt x="0" y="0"/>
                  </a:moveTo>
                  <a:lnTo>
                    <a:pt x="2051602" y="0"/>
                  </a:lnTo>
                  <a:lnTo>
                    <a:pt x="2051602" y="3151902"/>
                  </a:lnTo>
                  <a:lnTo>
                    <a:pt x="0" y="315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775364">
              <a:off x="7107695" y="880185"/>
              <a:ext cx="2015762" cy="2658679"/>
            </a:xfrm>
            <a:custGeom>
              <a:avLst/>
              <a:gdLst/>
              <a:ahLst/>
              <a:cxnLst/>
              <a:rect r="r" b="b" t="t" l="l"/>
              <a:pathLst>
                <a:path h="2658679" w="2015762">
                  <a:moveTo>
                    <a:pt x="0" y="0"/>
                  </a:moveTo>
                  <a:lnTo>
                    <a:pt x="2015762" y="0"/>
                  </a:lnTo>
                  <a:lnTo>
                    <a:pt x="2015762" y="2658680"/>
                  </a:lnTo>
                  <a:lnTo>
                    <a:pt x="0" y="2658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119621" y="2081774"/>
            <a:ext cx="7814341" cy="6123452"/>
          </a:xfrm>
          <a:custGeom>
            <a:avLst/>
            <a:gdLst/>
            <a:ahLst/>
            <a:cxnLst/>
            <a:rect r="r" b="b" t="t" l="l"/>
            <a:pathLst>
              <a:path h="6123452" w="7814341">
                <a:moveTo>
                  <a:pt x="0" y="0"/>
                </a:moveTo>
                <a:lnTo>
                  <a:pt x="7814341" y="0"/>
                </a:lnTo>
                <a:lnTo>
                  <a:pt x="7814341" y="6123452"/>
                </a:lnTo>
                <a:lnTo>
                  <a:pt x="0" y="61234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706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1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986482" y="2092349"/>
            <a:ext cx="8025126" cy="6102301"/>
          </a:xfrm>
          <a:custGeom>
            <a:avLst/>
            <a:gdLst/>
            <a:ahLst/>
            <a:cxnLst/>
            <a:rect r="r" b="b" t="t" l="l"/>
            <a:pathLst>
              <a:path h="6102301" w="8025126">
                <a:moveTo>
                  <a:pt x="0" y="0"/>
                </a:moveTo>
                <a:lnTo>
                  <a:pt x="8025126" y="0"/>
                </a:lnTo>
                <a:lnTo>
                  <a:pt x="8025126" y="6102302"/>
                </a:lnTo>
                <a:lnTo>
                  <a:pt x="0" y="6102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39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346" y="352658"/>
            <a:ext cx="9106654" cy="9934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7"/>
              </a:lnSpc>
            </a:pPr>
            <a:r>
              <a:rPr lang="en-US" sz="4284">
                <a:solidFill>
                  <a:srgbClr val="2A2952"/>
                </a:solidFill>
                <a:latin typeface="Telegraf Heavy"/>
              </a:rPr>
              <a:t>Bunları Yapın!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Onun çözüm önerilerini de sorun,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Onu dinleyin ve onunla sakın bir ses tonuyla konuşun,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Onu anladığınızı söyleyin ve hissettirin,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Her zaman sakin kalmaya çalışın,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Okuldan dönüşü onu almaya geç kalmayın,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Bir yolunu bulup onu okula götürün,</a:t>
            </a:r>
          </a:p>
          <a:p>
            <a:pPr marL="860183" indent="-430091" lvl="1">
              <a:lnSpc>
                <a:spcPts val="5577"/>
              </a:lnSpc>
              <a:buFont typeface="Arial"/>
              <a:buChar char="•"/>
            </a:pPr>
            <a:r>
              <a:rPr lang="en-US" sz="3984">
                <a:solidFill>
                  <a:srgbClr val="2A2952"/>
                </a:solidFill>
                <a:latin typeface="Telegraf"/>
              </a:rPr>
              <a:t>Okuldan zaman zaman anneyi aramasına olanak sağlayın.</a:t>
            </a:r>
          </a:p>
          <a:p>
            <a:pPr>
              <a:lnSpc>
                <a:spcPts val="5577"/>
              </a:lnSpc>
              <a:spcBef>
                <a:spcPct val="0"/>
              </a:spcBef>
            </a:pPr>
          </a:p>
        </p:txBody>
      </p:sp>
      <p:grpSp>
        <p:nvGrpSpPr>
          <p:cNvPr name="Group 6" id="6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D1E1A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8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FFD834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625604" y="7693997"/>
            <a:ext cx="1271004" cy="539059"/>
            <a:chOff x="0" y="0"/>
            <a:chExt cx="2527300" cy="1071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250134" y="1091383"/>
            <a:ext cx="7646122" cy="7620182"/>
          </a:xfrm>
          <a:custGeom>
            <a:avLst/>
            <a:gdLst/>
            <a:ahLst/>
            <a:cxnLst/>
            <a:rect r="r" b="b" t="t" l="l"/>
            <a:pathLst>
              <a:path h="7620182" w="7646122">
                <a:moveTo>
                  <a:pt x="0" y="0"/>
                </a:moveTo>
                <a:lnTo>
                  <a:pt x="7646122" y="0"/>
                </a:lnTo>
                <a:lnTo>
                  <a:pt x="7646122" y="7620182"/>
                </a:lnTo>
                <a:lnTo>
                  <a:pt x="0" y="7620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11" t="0" r="-15874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51546" y="2622887"/>
            <a:ext cx="6939211" cy="459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3225">
                <a:solidFill>
                  <a:srgbClr val="2A2952"/>
                </a:solidFill>
                <a:latin typeface="Telegraf Bold"/>
              </a:rPr>
              <a:t>Okul Fobisi Nedir?</a:t>
            </a:r>
          </a:p>
          <a:p>
            <a:pPr algn="ctr">
              <a:lnSpc>
                <a:spcPts val="4515"/>
              </a:lnSpc>
            </a:pPr>
          </a:p>
          <a:p>
            <a:pPr>
              <a:lnSpc>
                <a:spcPts val="4515"/>
              </a:lnSpc>
            </a:pPr>
            <a:r>
              <a:rPr lang="en-US" sz="3225">
                <a:solidFill>
                  <a:srgbClr val="2A2952"/>
                </a:solidFill>
                <a:latin typeface="Telegraf"/>
              </a:rPr>
              <a:t>Okul korkusu olarak da adlandırılan okul fobisi, çeşitli nedenlerden ötürü çocuğun okula gitmek istememesi, okula gitmeme konusunda direnmesi şeklinde tanımlanabilir.</a:t>
            </a:r>
          </a:p>
          <a:p>
            <a:pPr algn="ctr">
              <a:lnSpc>
                <a:spcPts val="4515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B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E4B9FA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170629" y="2250616"/>
            <a:ext cx="7364683" cy="5785769"/>
          </a:xfrm>
          <a:custGeom>
            <a:avLst/>
            <a:gdLst/>
            <a:ahLst/>
            <a:cxnLst/>
            <a:rect r="r" b="b" t="t" l="l"/>
            <a:pathLst>
              <a:path h="5785769" w="7364683">
                <a:moveTo>
                  <a:pt x="0" y="0"/>
                </a:moveTo>
                <a:lnTo>
                  <a:pt x="7364683" y="0"/>
                </a:lnTo>
                <a:lnTo>
                  <a:pt x="7364683" y="5785768"/>
                </a:lnTo>
                <a:lnTo>
                  <a:pt x="0" y="5785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28" t="0" r="-9028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893570"/>
            <a:ext cx="7176240" cy="6395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A2952"/>
                </a:solidFill>
                <a:latin typeface="Telegraf Bold"/>
              </a:rPr>
              <a:t>Bazı Bulgular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Çocuklarda görülme oranı % 4-5’tir.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Görülme yaşı 6-7 ve 11-14’tür.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Küçük yaşlarda kız ve erkek çocuklarda eşit oranda görünür. Ergenlik döneminde kızlarda artış görülür.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1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159471" y="8502015"/>
            <a:ext cx="1271004" cy="539059"/>
            <a:chOff x="0" y="0"/>
            <a:chExt cx="2527300" cy="10718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8938738" y="5042278"/>
            <a:ext cx="1253006" cy="842482"/>
            <a:chOff x="0" y="0"/>
            <a:chExt cx="1930400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D1E1A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178297" y="2119229"/>
            <a:ext cx="7412843" cy="6048543"/>
          </a:xfrm>
          <a:custGeom>
            <a:avLst/>
            <a:gdLst/>
            <a:ahLst/>
            <a:cxnLst/>
            <a:rect r="r" b="b" t="t" l="l"/>
            <a:pathLst>
              <a:path h="6048543" w="7412843">
                <a:moveTo>
                  <a:pt x="0" y="0"/>
                </a:moveTo>
                <a:lnTo>
                  <a:pt x="7412843" y="0"/>
                </a:lnTo>
                <a:lnTo>
                  <a:pt x="7412843" y="6048542"/>
                </a:lnTo>
                <a:lnTo>
                  <a:pt x="0" y="60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03" t="0" r="-13634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5344" y="1141904"/>
            <a:ext cx="8559188" cy="881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A2952"/>
                </a:solidFill>
                <a:latin typeface="Telegraf Bold"/>
              </a:rPr>
              <a:t>Bağımlı Anneler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2A2952"/>
                </a:solidFill>
                <a:latin typeface="Telegraf"/>
              </a:rPr>
              <a:t>Aşırı evhamlı,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2A2952"/>
                </a:solidFill>
                <a:latin typeface="Telegraf"/>
              </a:rPr>
              <a:t>Çocuğuna çok düşkün,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2A2952"/>
                </a:solidFill>
                <a:latin typeface="Telegraf"/>
              </a:rPr>
              <a:t>Çocuğunu kendine bağımlı kılan,</a:t>
            </a:r>
          </a:p>
          <a:p>
            <a:pPr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2A2952"/>
                </a:solidFill>
                <a:latin typeface="Telegraf"/>
              </a:rPr>
              <a:t>Çocuğunu sürekli gözünün önünde görmek isteyen,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2A2952"/>
                </a:solidFill>
                <a:latin typeface="Telegraf"/>
              </a:rPr>
              <a:t>Çocuğunu hayal kırıklığına uğratmamak için didinen.</a:t>
            </a:r>
          </a:p>
          <a:p>
            <a:pPr algn="ctr">
              <a:lnSpc>
                <a:spcPts val="6299"/>
              </a:lnSpc>
            </a:pPr>
          </a:p>
          <a:p>
            <a:pPr algn="ctr">
              <a:lnSpc>
                <a:spcPts val="6299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55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115363">
            <a:off x="-129916" y="8601951"/>
            <a:ext cx="2317231" cy="3056300"/>
          </a:xfrm>
          <a:custGeom>
            <a:avLst/>
            <a:gdLst/>
            <a:ahLst/>
            <a:cxnLst/>
            <a:rect r="r" b="b" t="t" l="l"/>
            <a:pathLst>
              <a:path h="3056300" w="2317231">
                <a:moveTo>
                  <a:pt x="0" y="0"/>
                </a:moveTo>
                <a:lnTo>
                  <a:pt x="2317232" y="0"/>
                </a:lnTo>
                <a:lnTo>
                  <a:pt x="2317232" y="3056300"/>
                </a:lnTo>
                <a:lnTo>
                  <a:pt x="0" y="3056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69678" y="9133096"/>
            <a:ext cx="1511822" cy="1994010"/>
          </a:xfrm>
          <a:custGeom>
            <a:avLst/>
            <a:gdLst/>
            <a:ahLst/>
            <a:cxnLst/>
            <a:rect r="r" b="b" t="t" l="l"/>
            <a:pathLst>
              <a:path h="1994010" w="1511822">
                <a:moveTo>
                  <a:pt x="0" y="0"/>
                </a:moveTo>
                <a:lnTo>
                  <a:pt x="1511822" y="0"/>
                </a:lnTo>
                <a:lnTo>
                  <a:pt x="1511822" y="1994010"/>
                </a:lnTo>
                <a:lnTo>
                  <a:pt x="0" y="199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FF555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153206" y="2653620"/>
            <a:ext cx="7676869" cy="4979761"/>
          </a:xfrm>
          <a:custGeom>
            <a:avLst/>
            <a:gdLst/>
            <a:ahLst/>
            <a:cxnLst/>
            <a:rect r="r" b="b" t="t" l="l"/>
            <a:pathLst>
              <a:path h="4979761" w="7676869">
                <a:moveTo>
                  <a:pt x="0" y="0"/>
                </a:moveTo>
                <a:lnTo>
                  <a:pt x="7676869" y="0"/>
                </a:lnTo>
                <a:lnTo>
                  <a:pt x="7676869" y="4979760"/>
                </a:lnTo>
                <a:lnTo>
                  <a:pt x="0" y="4979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9027" t="0" r="-678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724060"/>
            <a:ext cx="7284690" cy="958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A2952"/>
                </a:solidFill>
                <a:latin typeface="Telegraf Bold"/>
              </a:rPr>
              <a:t>    Okul Fobisi Yaşayan Çocukların Özellikleri</a:t>
            </a:r>
          </a:p>
          <a:p>
            <a:pPr algn="ctr">
              <a:lnSpc>
                <a:spcPts val="5040"/>
              </a:lnSpc>
            </a:pP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Endişelidirler,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Aşırı Hassastırlar,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İçe kapanıktırlar,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Utangaçtırlar,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Aşırı bağımlıdırlar,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Çabuk etkilenirler,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İsteklerinin hemen karşılanmasını beklerler,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Karşı tarafın duygularını fazla önemserler.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A2952"/>
                </a:solidFill>
                <a:latin typeface="Telegraf Bold"/>
              </a:rPr>
              <a:t>                                                                            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9C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69066" cy="11870415"/>
            <a:chOff x="0" y="0"/>
            <a:chExt cx="12225421" cy="1582722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3421" y="0"/>
              <a:ext cx="12192000" cy="13716000"/>
              <a:chOff x="0" y="0"/>
              <a:chExt cx="3093156" cy="3479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093156" cy="3479800"/>
              </a:xfrm>
              <a:custGeom>
                <a:avLst/>
                <a:gdLst/>
                <a:ahLst/>
                <a:cxnLst/>
                <a:rect r="r" b="b" t="t" l="l"/>
                <a:pathLst>
                  <a:path h="3479800" w="3093156">
                    <a:moveTo>
                      <a:pt x="0" y="0"/>
                    </a:moveTo>
                    <a:lnTo>
                      <a:pt x="3093156" y="0"/>
                    </a:lnTo>
                    <a:lnTo>
                      <a:pt x="3093156" y="3479800"/>
                    </a:lnTo>
                    <a:lnTo>
                      <a:pt x="0" y="34798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-3600131">
              <a:off x="7197054" y="12063812"/>
              <a:ext cx="2967931" cy="3304377"/>
            </a:xfrm>
            <a:custGeom>
              <a:avLst/>
              <a:gdLst/>
              <a:ahLst/>
              <a:cxnLst/>
              <a:rect r="r" b="b" t="t" l="l"/>
              <a:pathLst>
                <a:path h="3304377" w="2967931">
                  <a:moveTo>
                    <a:pt x="0" y="0"/>
                  </a:moveTo>
                  <a:lnTo>
                    <a:pt x="2967931" y="0"/>
                  </a:lnTo>
                  <a:lnTo>
                    <a:pt x="2967931" y="3304376"/>
                  </a:lnTo>
                  <a:lnTo>
                    <a:pt x="0" y="3304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-5400000">
              <a:off x="-273683" y="6296345"/>
              <a:ext cx="1670675" cy="1123309"/>
              <a:chOff x="0" y="0"/>
              <a:chExt cx="1930400" cy="12979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930400" cy="1297940"/>
              </a:xfrm>
              <a:custGeom>
                <a:avLst/>
                <a:gdLst/>
                <a:ahLst/>
                <a:cxnLst/>
                <a:rect r="r" b="b" t="t" l="l"/>
                <a:pathLst>
                  <a:path h="1297940" w="193040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9C4C"/>
              </a:solidFill>
            </p:spPr>
          </p:sp>
        </p:grpSp>
      </p:grpSp>
      <p:sp>
        <p:nvSpPr>
          <p:cNvPr name="Freeform 8" id="8"/>
          <p:cNvSpPr/>
          <p:nvPr/>
        </p:nvSpPr>
        <p:spPr>
          <a:xfrm flipH="false" flipV="false" rot="0">
            <a:off x="10275965" y="1619264"/>
            <a:ext cx="7410797" cy="7048472"/>
          </a:xfrm>
          <a:custGeom>
            <a:avLst/>
            <a:gdLst/>
            <a:ahLst/>
            <a:cxnLst/>
            <a:rect r="r" b="b" t="t" l="l"/>
            <a:pathLst>
              <a:path h="7048472" w="7410797">
                <a:moveTo>
                  <a:pt x="0" y="0"/>
                </a:moveTo>
                <a:lnTo>
                  <a:pt x="7410797" y="0"/>
                </a:lnTo>
                <a:lnTo>
                  <a:pt x="741079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822" t="0" r="-33263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28280" y="1255395"/>
            <a:ext cx="6338739" cy="767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A2952"/>
                </a:solidFill>
                <a:latin typeface="Telegraf Bold"/>
              </a:rPr>
              <a:t>Okul Fobisi Fizyolojik Belirtileri</a:t>
            </a:r>
          </a:p>
          <a:p>
            <a:pPr algn="ctr">
              <a:lnSpc>
                <a:spcPts val="5040"/>
              </a:lnSpc>
            </a:pP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Baş dönmesi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Baş ağrısı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Çarpıntı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Karın ağrısı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Bulantı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Kusma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İshal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8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FFD83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8253105"/>
            <a:ext cx="7046415" cy="2797946"/>
            <a:chOff x="0" y="0"/>
            <a:chExt cx="9395220" cy="3730595"/>
          </a:xfrm>
        </p:grpSpPr>
        <p:sp>
          <p:nvSpPr>
            <p:cNvPr name="Freeform 7" id="7"/>
            <p:cNvSpPr/>
            <p:nvPr/>
          </p:nvSpPr>
          <p:spPr>
            <a:xfrm flipH="false" flipV="false" rot="119900">
              <a:off x="54331" y="34812"/>
              <a:ext cx="2051602" cy="3151902"/>
            </a:xfrm>
            <a:custGeom>
              <a:avLst/>
              <a:gdLst/>
              <a:ahLst/>
              <a:cxnLst/>
              <a:rect r="r" b="b" t="t" l="l"/>
              <a:pathLst>
                <a:path h="3151902" w="2051602">
                  <a:moveTo>
                    <a:pt x="0" y="0"/>
                  </a:moveTo>
                  <a:lnTo>
                    <a:pt x="2051602" y="0"/>
                  </a:lnTo>
                  <a:lnTo>
                    <a:pt x="2051602" y="3151902"/>
                  </a:lnTo>
                  <a:lnTo>
                    <a:pt x="0" y="315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775364">
              <a:off x="7107695" y="880185"/>
              <a:ext cx="2015762" cy="2658679"/>
            </a:xfrm>
            <a:custGeom>
              <a:avLst/>
              <a:gdLst/>
              <a:ahLst/>
              <a:cxnLst/>
              <a:rect r="r" b="b" t="t" l="l"/>
              <a:pathLst>
                <a:path h="2658679" w="2015762">
                  <a:moveTo>
                    <a:pt x="0" y="0"/>
                  </a:moveTo>
                  <a:lnTo>
                    <a:pt x="2015762" y="0"/>
                  </a:lnTo>
                  <a:lnTo>
                    <a:pt x="2015762" y="2658680"/>
                  </a:lnTo>
                  <a:lnTo>
                    <a:pt x="0" y="2658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133019" y="2033582"/>
            <a:ext cx="7645327" cy="6219836"/>
          </a:xfrm>
          <a:custGeom>
            <a:avLst/>
            <a:gdLst/>
            <a:ahLst/>
            <a:cxnLst/>
            <a:rect r="r" b="b" t="t" l="l"/>
            <a:pathLst>
              <a:path h="6219836" w="7645327">
                <a:moveTo>
                  <a:pt x="0" y="0"/>
                </a:moveTo>
                <a:lnTo>
                  <a:pt x="7645328" y="0"/>
                </a:lnTo>
                <a:lnTo>
                  <a:pt x="7645328" y="6219836"/>
                </a:lnTo>
                <a:lnTo>
                  <a:pt x="0" y="6219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7203" t="0" r="-7647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49507" y="1402074"/>
            <a:ext cx="6338739" cy="70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A2952"/>
                </a:solidFill>
                <a:latin typeface="Telegraf Bold"/>
              </a:rPr>
              <a:t>Çocuğun Dünyası</a:t>
            </a:r>
          </a:p>
          <a:p>
            <a:pPr algn="ctr">
              <a:lnSpc>
                <a:spcPts val="5040"/>
              </a:lnSpc>
            </a:pP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Evden atılırım,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Eve dönünce annemi bulamam,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Evde yokken kardeşimi daha çok seviyorlar,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A2952"/>
                </a:solidFill>
                <a:latin typeface="Telegraf"/>
              </a:rPr>
              <a:t>Oyuncaklarımı kardeşim alacak gibi korkular yaşayabilir.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1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565241" y="2463199"/>
            <a:ext cx="8283516" cy="5360602"/>
          </a:xfrm>
          <a:custGeom>
            <a:avLst/>
            <a:gdLst/>
            <a:ahLst/>
            <a:cxnLst/>
            <a:rect r="r" b="b" t="t" l="l"/>
            <a:pathLst>
              <a:path h="5360602" w="8283516">
                <a:moveTo>
                  <a:pt x="0" y="0"/>
                </a:moveTo>
                <a:lnTo>
                  <a:pt x="8283516" y="0"/>
                </a:lnTo>
                <a:lnTo>
                  <a:pt x="8283516" y="5360602"/>
                </a:lnTo>
                <a:lnTo>
                  <a:pt x="0" y="5360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36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7344" y="1165447"/>
            <a:ext cx="8680003" cy="829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7"/>
              </a:lnSpc>
            </a:pPr>
            <a:r>
              <a:rPr lang="en-US" sz="4284">
                <a:solidFill>
                  <a:srgbClr val="2A2952"/>
                </a:solidFill>
                <a:latin typeface="Telegraf Heavy"/>
              </a:rPr>
              <a:t>Problemi Tetikleyen Ailevî Etmenler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Ailede birinin hastalanması,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Akrabadan birinin vefat etmesi,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Bazen bir kardeşinin doğması,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Ailedeki kavgalar,</a:t>
            </a:r>
          </a:p>
          <a:p>
            <a:pPr marL="924951" indent="-462476" lvl="1">
              <a:lnSpc>
                <a:spcPts val="5997"/>
              </a:lnSpc>
              <a:buFont typeface="Arial"/>
              <a:buChar char="•"/>
            </a:pPr>
            <a:r>
              <a:rPr lang="en-US" sz="4284">
                <a:solidFill>
                  <a:srgbClr val="2A2952"/>
                </a:solidFill>
                <a:latin typeface="Telegraf"/>
              </a:rPr>
              <a:t>Boşanma ve uzun süreli ayrılıklar.</a:t>
            </a:r>
          </a:p>
          <a:p>
            <a:pPr algn="ctr">
              <a:lnSpc>
                <a:spcPts val="5997"/>
              </a:lnSpc>
            </a:pPr>
          </a:p>
          <a:p>
            <a:pPr algn="ctr">
              <a:lnSpc>
                <a:spcPts val="5997"/>
              </a:lnSpc>
              <a:spcBef>
                <a:spcPct val="0"/>
              </a:spcBef>
            </a:pPr>
          </a:p>
        </p:txBody>
      </p:sp>
      <p:grpSp>
        <p:nvGrpSpPr>
          <p:cNvPr name="Group 6" id="6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D1E1A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55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6317" y="426085"/>
            <a:ext cx="7937313" cy="1017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2A2952"/>
                </a:solidFill>
                <a:latin typeface="Telegraf Heavy"/>
              </a:rPr>
              <a:t>Okulla İlişkili Etmenler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Büyük çocuklardan baskı görme,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Başaramama korkusu,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Aşırı ödev altında ezilme,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Öğretmen baskısı,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Alay edilme korkusu,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Kalabalık sınıf,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Arkadaşlık kuramama,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Öğretmen değişikliği,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2A2952"/>
                </a:solidFill>
                <a:latin typeface="Telegraf"/>
              </a:rPr>
              <a:t>İstismara maruz kalma.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lnTo>
                    <a:pt x="0" y="0"/>
                  </a:lnTo>
                </a:path>
              </a:pathLst>
            </a:custGeom>
            <a:solidFill>
              <a:srgbClr val="FF555B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648299" y="5232106"/>
            <a:ext cx="6684580" cy="6958917"/>
            <a:chOff x="0" y="0"/>
            <a:chExt cx="8912773" cy="9278556"/>
          </a:xfrm>
        </p:grpSpPr>
        <p:sp>
          <p:nvSpPr>
            <p:cNvPr name="Freeform 10" id="10"/>
            <p:cNvSpPr/>
            <p:nvPr/>
          </p:nvSpPr>
          <p:spPr>
            <a:xfrm flipH="false" flipV="false" rot="-9178349">
              <a:off x="5516202" y="5651230"/>
              <a:ext cx="2834350" cy="3155653"/>
            </a:xfrm>
            <a:custGeom>
              <a:avLst/>
              <a:gdLst/>
              <a:ahLst/>
              <a:cxnLst/>
              <a:rect r="r" b="b" t="t" l="l"/>
              <a:pathLst>
                <a:path h="3155653" w="2834350">
                  <a:moveTo>
                    <a:pt x="0" y="0"/>
                  </a:moveTo>
                  <a:lnTo>
                    <a:pt x="2834350" y="0"/>
                  </a:lnTo>
                  <a:lnTo>
                    <a:pt x="2834350" y="3155653"/>
                  </a:lnTo>
                  <a:lnTo>
                    <a:pt x="0" y="3155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7274544">
              <a:off x="666868" y="452186"/>
              <a:ext cx="2834350" cy="3155653"/>
            </a:xfrm>
            <a:custGeom>
              <a:avLst/>
              <a:gdLst/>
              <a:ahLst/>
              <a:cxnLst/>
              <a:rect r="r" b="b" t="t" l="l"/>
              <a:pathLst>
                <a:path h="3155653" w="2834350">
                  <a:moveTo>
                    <a:pt x="0" y="0"/>
                  </a:moveTo>
                  <a:lnTo>
                    <a:pt x="2834350" y="0"/>
                  </a:lnTo>
                  <a:lnTo>
                    <a:pt x="2834350" y="3155653"/>
                  </a:lnTo>
                  <a:lnTo>
                    <a:pt x="0" y="3155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154935" y="1431009"/>
            <a:ext cx="7450719" cy="7424982"/>
          </a:xfrm>
          <a:custGeom>
            <a:avLst/>
            <a:gdLst/>
            <a:ahLst/>
            <a:cxnLst/>
            <a:rect r="r" b="b" t="t" l="l"/>
            <a:pathLst>
              <a:path h="7424982" w="7450719">
                <a:moveTo>
                  <a:pt x="0" y="0"/>
                </a:moveTo>
                <a:lnTo>
                  <a:pt x="7450718" y="0"/>
                </a:lnTo>
                <a:lnTo>
                  <a:pt x="7450718" y="7424982"/>
                </a:lnTo>
                <a:lnTo>
                  <a:pt x="0" y="7424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944117" y="8943117"/>
            <a:ext cx="1343883" cy="1343883"/>
          </a:xfrm>
          <a:custGeom>
            <a:avLst/>
            <a:gdLst/>
            <a:ahLst/>
            <a:cxnLst/>
            <a:rect r="r" b="b" t="t" l="l"/>
            <a:pathLst>
              <a:path h="1343883" w="1343883">
                <a:moveTo>
                  <a:pt x="0" y="0"/>
                </a:moveTo>
                <a:lnTo>
                  <a:pt x="1343883" y="0"/>
                </a:lnTo>
                <a:lnTo>
                  <a:pt x="1343883" y="1343883"/>
                </a:lnTo>
                <a:lnTo>
                  <a:pt x="0" y="13438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DAFsKgBe2Ho</dc:identifier>
  <dcterms:modified xsi:type="dcterms:W3CDTF">2011-08-01T06:04:30Z</dcterms:modified>
  <cp:revision>1</cp:revision>
  <dc:title>Mavi Sarı ve Kırmızı İllüstrasyon Matematik Testi Sunum</dc:title>
</cp:coreProperties>
</file>