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0"/>
            <a:ext cx="9134588" cy="10287000"/>
          </a:xfrm>
          <a:prstGeom prst="rect">
            <a:avLst/>
          </a:prstGeom>
          <a:solidFill>
            <a:srgbClr val="F5A70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9153412" y="1666333"/>
            <a:ext cx="9134588" cy="7275803"/>
          </a:xfrm>
          <a:custGeom>
            <a:avLst/>
            <a:gdLst/>
            <a:ahLst/>
            <a:cxnLst/>
            <a:rect r="r" b="b" t="t" l="l"/>
            <a:pathLst>
              <a:path h="7275803" w="9134588">
                <a:moveTo>
                  <a:pt x="0" y="0"/>
                </a:moveTo>
                <a:lnTo>
                  <a:pt x="9134588" y="0"/>
                </a:lnTo>
                <a:lnTo>
                  <a:pt x="9134588" y="7275803"/>
                </a:lnTo>
                <a:lnTo>
                  <a:pt x="0" y="727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36" t="0" r="-586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84288" y="15643"/>
            <a:ext cx="3016281" cy="2765657"/>
          </a:xfrm>
          <a:custGeom>
            <a:avLst/>
            <a:gdLst/>
            <a:ahLst/>
            <a:cxnLst/>
            <a:rect r="r" b="b" t="t" l="l"/>
            <a:pathLst>
              <a:path h="2765657" w="3016281">
                <a:moveTo>
                  <a:pt x="0" y="0"/>
                </a:moveTo>
                <a:lnTo>
                  <a:pt x="3016281" y="0"/>
                </a:lnTo>
                <a:lnTo>
                  <a:pt x="3016281" y="2765657"/>
                </a:lnTo>
                <a:lnTo>
                  <a:pt x="0" y="2765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530" r="0" b="-453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1950" y="2771775"/>
            <a:ext cx="8585966" cy="473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 spc="-208">
                <a:solidFill>
                  <a:srgbClr val="14110F"/>
                </a:solidFill>
                <a:latin typeface="Roboto Bold"/>
              </a:rPr>
              <a:t>LGS </a:t>
            </a:r>
          </a:p>
          <a:p>
            <a:pPr>
              <a:lnSpc>
                <a:spcPts val="12480"/>
              </a:lnSpc>
            </a:pPr>
            <a:r>
              <a:rPr lang="en-US" sz="10400" spc="-208">
                <a:solidFill>
                  <a:srgbClr val="14110F"/>
                </a:solidFill>
                <a:latin typeface="Roboto Bold"/>
              </a:rPr>
              <a:t>SINAV STRATEJİLERİ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834360" y="1028700"/>
            <a:ext cx="7917859" cy="8229600"/>
            <a:chOff x="0" y="0"/>
            <a:chExt cx="2678387" cy="2783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78387" cy="2783840"/>
            </a:xfrm>
            <a:custGeom>
              <a:avLst/>
              <a:gdLst/>
              <a:ahLst/>
              <a:cxnLst/>
              <a:rect r="r" b="b" t="t" l="l"/>
              <a:pathLst>
                <a:path h="2783840" w="2678387">
                  <a:moveTo>
                    <a:pt x="2553927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2659380"/>
                  </a:lnTo>
                  <a:cubicBezTo>
                    <a:pt x="2678387" y="2727960"/>
                    <a:pt x="2622507" y="2783840"/>
                    <a:pt x="2553927" y="2783840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080819" y="1359184"/>
            <a:ext cx="7424940" cy="7568631"/>
          </a:xfrm>
          <a:custGeom>
            <a:avLst/>
            <a:gdLst/>
            <a:ahLst/>
            <a:cxnLst/>
            <a:rect r="r" b="b" t="t" l="l"/>
            <a:pathLst>
              <a:path h="7568631" w="7424940">
                <a:moveTo>
                  <a:pt x="0" y="0"/>
                </a:moveTo>
                <a:lnTo>
                  <a:pt x="7424940" y="0"/>
                </a:lnTo>
                <a:lnTo>
                  <a:pt x="7424940" y="7568632"/>
                </a:lnTo>
                <a:lnTo>
                  <a:pt x="0" y="7568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62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7425" y="1730213"/>
            <a:ext cx="8870906" cy="707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EN ÖNEMLİSİ ARA VERİLDİĞİNDE  ARKADAŞLARINLA SINAVIN DEĞERLENDİRMESİNİ YAPMA!!!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78623" y="776018"/>
            <a:ext cx="11000390" cy="8734965"/>
            <a:chOff x="0" y="0"/>
            <a:chExt cx="14667186" cy="1164662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33350"/>
              <a:ext cx="14667186" cy="10701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25"/>
                </a:lnSpc>
              </a:pPr>
              <a:r>
                <a:rPr lang="en-US" sz="12250">
                  <a:solidFill>
                    <a:srgbClr val="FFFFFF"/>
                  </a:solidFill>
                  <a:latin typeface="Roboto Bold"/>
                </a:rPr>
                <a:t>DİNLEDİĞİNİZ İÇİN TEŞEKKÜR EDERİZ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153236" y="11007732"/>
              <a:ext cx="10360714" cy="6388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565731" y="6772275"/>
            <a:ext cx="1639491" cy="1639491"/>
          </a:xfrm>
          <a:custGeom>
            <a:avLst/>
            <a:gdLst/>
            <a:ahLst/>
            <a:cxnLst/>
            <a:rect r="r" b="b" t="t" l="l"/>
            <a:pathLst>
              <a:path h="1639491" w="1639491">
                <a:moveTo>
                  <a:pt x="0" y="0"/>
                </a:moveTo>
                <a:lnTo>
                  <a:pt x="1639491" y="0"/>
                </a:lnTo>
                <a:lnTo>
                  <a:pt x="1639491" y="1639491"/>
                </a:lnTo>
                <a:lnTo>
                  <a:pt x="0" y="163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70623" y="3063238"/>
            <a:ext cx="13658262" cy="4881770"/>
            <a:chOff x="0" y="0"/>
            <a:chExt cx="4854045" cy="17349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54045" cy="1734945"/>
            </a:xfrm>
            <a:custGeom>
              <a:avLst/>
              <a:gdLst/>
              <a:ahLst/>
              <a:cxnLst/>
              <a:rect r="r" b="b" t="t" l="l"/>
              <a:pathLst>
                <a:path h="1734945" w="4854045">
                  <a:moveTo>
                    <a:pt x="4729585" y="1734945"/>
                  </a:moveTo>
                  <a:lnTo>
                    <a:pt x="124460" y="1734945"/>
                  </a:lnTo>
                  <a:cubicBezTo>
                    <a:pt x="55880" y="1734945"/>
                    <a:pt x="0" y="1679065"/>
                    <a:pt x="0" y="1610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29585" y="0"/>
                  </a:lnTo>
                  <a:cubicBezTo>
                    <a:pt x="4798165" y="0"/>
                    <a:pt x="4854045" y="55880"/>
                    <a:pt x="4854045" y="124460"/>
                  </a:cubicBezTo>
                  <a:lnTo>
                    <a:pt x="4854045" y="1610485"/>
                  </a:lnTo>
                  <a:cubicBezTo>
                    <a:pt x="4854045" y="1679065"/>
                    <a:pt x="4798165" y="1734945"/>
                    <a:pt x="4729585" y="1734945"/>
                  </a:cubicBezTo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337446"/>
            <a:ext cx="946844" cy="946844"/>
            <a:chOff x="0" y="0"/>
            <a:chExt cx="1262459" cy="1262459"/>
          </a:xfrm>
        </p:grpSpPr>
        <p:sp>
          <p:nvSpPr>
            <p:cNvPr name="Freeform 6" id="6"/>
            <p:cNvSpPr/>
            <p:nvPr/>
          </p:nvSpPr>
          <p:spPr>
            <a:xfrm flipH="false" flipV="false" rot="-5400000">
              <a:off x="0" y="0"/>
              <a:ext cx="1262459" cy="1262459"/>
            </a:xfrm>
            <a:custGeom>
              <a:avLst/>
              <a:gdLst/>
              <a:ahLst/>
              <a:cxnLst/>
              <a:rect r="r" b="b" t="t" l="l"/>
              <a:pathLst>
                <a:path h="1262459" w="1262459">
                  <a:moveTo>
                    <a:pt x="0" y="0"/>
                  </a:moveTo>
                  <a:lnTo>
                    <a:pt x="1262459" y="0"/>
                  </a:lnTo>
                  <a:lnTo>
                    <a:pt x="1262459" y="1262459"/>
                  </a:lnTo>
                  <a:lnTo>
                    <a:pt x="0" y="126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84093" y="229910"/>
              <a:ext cx="894274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679"/>
                </a:lnSpc>
                <a:spcBef>
                  <a:spcPct val="0"/>
                </a:spcBef>
              </a:pPr>
              <a:r>
                <a:rPr lang="en-US" sz="3599" spc="-35" u="none">
                  <a:solidFill>
                    <a:srgbClr val="FFFFFF"/>
                  </a:solidFill>
                  <a:latin typeface="Roboto"/>
                </a:rPr>
                <a:t>1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305093" y="2908746"/>
            <a:ext cx="7703651" cy="5036262"/>
          </a:xfrm>
          <a:custGeom>
            <a:avLst/>
            <a:gdLst/>
            <a:ahLst/>
            <a:cxnLst/>
            <a:rect r="r" b="b" t="t" l="l"/>
            <a:pathLst>
              <a:path h="5036262" w="7703651">
                <a:moveTo>
                  <a:pt x="0" y="0"/>
                </a:moveTo>
                <a:lnTo>
                  <a:pt x="7703651" y="0"/>
                </a:lnTo>
                <a:lnTo>
                  <a:pt x="7703651" y="5036262"/>
                </a:lnTo>
                <a:lnTo>
                  <a:pt x="0" y="503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75544" y="4470859"/>
            <a:ext cx="12573520" cy="218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36"/>
              </a:lnSpc>
            </a:pPr>
            <a:r>
              <a:rPr lang="en-US" sz="3566" spc="71">
                <a:solidFill>
                  <a:srgbClr val="14110F"/>
                </a:solidFill>
                <a:latin typeface="Roboto Bold"/>
              </a:rPr>
              <a:t>•Sınava gireceğin yeri önceden gör,</a:t>
            </a:r>
          </a:p>
          <a:p>
            <a:pPr>
              <a:lnSpc>
                <a:spcPts val="4636"/>
              </a:lnSpc>
            </a:pPr>
            <a:r>
              <a:rPr lang="en-US" sz="3566" spc="71">
                <a:solidFill>
                  <a:srgbClr val="14110F"/>
                </a:solidFill>
                <a:latin typeface="Roboto Bold"/>
              </a:rPr>
              <a:t>•Bir önceki günü sevdiklerinle geçir, </a:t>
            </a:r>
          </a:p>
          <a:p>
            <a:pPr>
              <a:lnSpc>
                <a:spcPts val="4636"/>
              </a:lnSpc>
            </a:pPr>
            <a:r>
              <a:rPr lang="en-US" sz="3566" spc="71">
                <a:solidFill>
                  <a:srgbClr val="14110F"/>
                </a:solidFill>
                <a:latin typeface="Roboto Bold"/>
              </a:rPr>
              <a:t>•Sınavdan önceki gece iyi uyu</a:t>
            </a:r>
          </a:p>
          <a:p>
            <a:pPr algn="l">
              <a:lnSpc>
                <a:spcPts val="3466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367690" y="1189838"/>
            <a:ext cx="11789229" cy="116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 Bold"/>
              </a:rPr>
              <a:t>SINAV ÖNCESİ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341441" y="1028700"/>
            <a:ext cx="7917859" cy="8229600"/>
            <a:chOff x="0" y="0"/>
            <a:chExt cx="2678387" cy="2783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78387" cy="2783840"/>
            </a:xfrm>
            <a:custGeom>
              <a:avLst/>
              <a:gdLst/>
              <a:ahLst/>
              <a:cxnLst/>
              <a:rect r="r" b="b" t="t" l="l"/>
              <a:pathLst>
                <a:path h="2783840" w="2678387">
                  <a:moveTo>
                    <a:pt x="2553927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2659380"/>
                  </a:lnTo>
                  <a:cubicBezTo>
                    <a:pt x="2678387" y="2727960"/>
                    <a:pt x="2622507" y="2783840"/>
                    <a:pt x="2553927" y="2783840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832350" y="1686448"/>
            <a:ext cx="7189694" cy="6398977"/>
          </a:xfrm>
          <a:custGeom>
            <a:avLst/>
            <a:gdLst/>
            <a:ahLst/>
            <a:cxnLst/>
            <a:rect r="r" b="b" t="t" l="l"/>
            <a:pathLst>
              <a:path h="6398977" w="7189694">
                <a:moveTo>
                  <a:pt x="0" y="0"/>
                </a:moveTo>
                <a:lnTo>
                  <a:pt x="7189693" y="0"/>
                </a:lnTo>
                <a:lnTo>
                  <a:pt x="7189693" y="6398977"/>
                </a:lnTo>
                <a:lnTo>
                  <a:pt x="0" y="6398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15" t="0" r="-46756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3860" y="2480307"/>
            <a:ext cx="8740140" cy="4773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95"/>
              </a:lnSpc>
            </a:pPr>
            <a:r>
              <a:rPr lang="en-US" sz="4150" spc="-41">
                <a:solidFill>
                  <a:srgbClr val="14110F"/>
                </a:solidFill>
                <a:latin typeface="Roboto Bold"/>
              </a:rPr>
              <a:t>Sınav saatine yakın kalkıp telaş-kaygı yaratmayın. Daha </a:t>
            </a:r>
            <a:r>
              <a:rPr lang="en-US" sz="4150" spc="-41">
                <a:solidFill>
                  <a:srgbClr val="14110F"/>
                </a:solidFill>
                <a:latin typeface="Roboto Bold"/>
              </a:rPr>
              <a:t>erken kalkıp besleyici; enerji verici bir kahvaltı yapın.</a:t>
            </a:r>
          </a:p>
          <a:p>
            <a:pPr>
              <a:lnSpc>
                <a:spcPts val="5395"/>
              </a:lnSpc>
            </a:pPr>
            <a:r>
              <a:rPr lang="en-US" sz="4150" spc="-41">
                <a:solidFill>
                  <a:srgbClr val="14110F"/>
                </a:solidFill>
                <a:latin typeface="Roboto Bold"/>
              </a:rPr>
              <a:t>( hafif bir müzik dinleyerek yapılması rahatlatabilir )</a:t>
            </a:r>
          </a:p>
          <a:p>
            <a:pPr marL="0" indent="0" lvl="0">
              <a:lnSpc>
                <a:spcPts val="5395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3506" y="1583817"/>
            <a:ext cx="14660987" cy="7119367"/>
            <a:chOff x="0" y="0"/>
            <a:chExt cx="19547983" cy="949248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9547983" cy="8077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98829" indent="-399415" lvl="1">
                <a:lnSpc>
                  <a:spcPts val="4439"/>
                </a:lnSpc>
                <a:buFont typeface="Arial"/>
                <a:buChar char="•"/>
              </a:pPr>
              <a:r>
                <a:rPr lang="en-US" sz="3699" spc="-73">
                  <a:solidFill>
                    <a:srgbClr val="14110F"/>
                  </a:solidFill>
                  <a:latin typeface="Roboto Bold"/>
                </a:rPr>
                <a:t>Sınavda gerekli belgeleri, en az iki adet yumuşak uçlu kursun kalemi, yumuşak kaliteli bir silgiyi ve bir kalem tıraşı ( kullanılışını önceden deneyin ) alarak sınav yerine 30-45 dk. önce gidin. (Daha önce gitmeniz heyecanınızı artırabilir)</a:t>
              </a:r>
            </a:p>
            <a:p>
              <a:pPr marL="798829" indent="-399415" lvl="1">
                <a:lnSpc>
                  <a:spcPts val="4439"/>
                </a:lnSpc>
                <a:buFont typeface="Arial"/>
                <a:buChar char="•"/>
              </a:pPr>
              <a:r>
                <a:rPr lang="en-US" sz="3699" spc="-73">
                  <a:solidFill>
                    <a:srgbClr val="14110F"/>
                  </a:solidFill>
                  <a:latin typeface="Roboto Bold"/>
                </a:rPr>
                <a:t>Sınavı başaracağınızı kendinize telkin edin.</a:t>
              </a:r>
            </a:p>
            <a:p>
              <a:pPr marL="798829" indent="-399415" lvl="1">
                <a:lnSpc>
                  <a:spcPts val="4439"/>
                </a:lnSpc>
                <a:buFont typeface="Arial"/>
                <a:buChar char="•"/>
              </a:pPr>
              <a:r>
                <a:rPr lang="en-US" sz="3699" spc="-73">
                  <a:solidFill>
                    <a:srgbClr val="14110F"/>
                  </a:solidFill>
                  <a:latin typeface="Roboto Bold"/>
                </a:rPr>
                <a:t>Bu sınava bir tek siz girmiyorsunuz. Orada var olan diğer kişilerin durumu da sizinki gibidir.</a:t>
              </a:r>
            </a:p>
            <a:p>
              <a:pPr marL="798829" indent="-399415" lvl="1">
                <a:lnSpc>
                  <a:spcPts val="4439"/>
                </a:lnSpc>
                <a:buFont typeface="Arial"/>
                <a:buChar char="•"/>
              </a:pPr>
              <a:r>
                <a:rPr lang="en-US" sz="3699" spc="-73">
                  <a:solidFill>
                    <a:srgbClr val="14110F"/>
                  </a:solidFill>
                  <a:latin typeface="Roboto Bold"/>
                </a:rPr>
                <a:t>Sınav başlamadan önce, tuvalet, su gibi ihtiyaçlarınızı karşılayın.</a:t>
              </a:r>
            </a:p>
            <a:p>
              <a:pPr marL="798829" indent="-399415" lvl="1">
                <a:lnSpc>
                  <a:spcPts val="4439"/>
                </a:lnSpc>
                <a:buFont typeface="Arial"/>
                <a:buChar char="•"/>
              </a:pPr>
              <a:r>
                <a:rPr lang="en-US" sz="3699" spc="-73">
                  <a:solidFill>
                    <a:srgbClr val="14110F"/>
                  </a:solidFill>
                  <a:latin typeface="Roboto Bold"/>
                </a:rPr>
                <a:t>Son ana kadar asla ders çalışma!</a:t>
              </a:r>
            </a:p>
            <a:p>
              <a:pPr>
                <a:lnSpc>
                  <a:spcPts val="4439"/>
                </a:lnSpc>
              </a:pPr>
            </a:p>
            <a:p>
              <a:pPr marL="0" indent="0" lvl="0">
                <a:lnSpc>
                  <a:spcPts val="3720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100442" y="8882677"/>
              <a:ext cx="13347098" cy="6098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5A700"/>
          </a:solidFill>
        </p:spPr>
      </p:sp>
      <p:sp>
        <p:nvSpPr>
          <p:cNvPr name="Freeform 6" id="6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502122" y="2388846"/>
            <a:ext cx="14409885" cy="6138202"/>
            <a:chOff x="0" y="0"/>
            <a:chExt cx="19213180" cy="81842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9213180" cy="8184269"/>
              <a:chOff x="0" y="0"/>
              <a:chExt cx="5448078" cy="242115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448078" cy="2421150"/>
              </a:xfrm>
              <a:custGeom>
                <a:avLst/>
                <a:gdLst/>
                <a:ahLst/>
                <a:cxnLst/>
                <a:rect r="r" b="b" t="t" l="l"/>
                <a:pathLst>
                  <a:path h="2421150" w="5448078">
                    <a:moveTo>
                      <a:pt x="5323618" y="2421150"/>
                    </a:moveTo>
                    <a:lnTo>
                      <a:pt x="124460" y="2421150"/>
                    </a:lnTo>
                    <a:cubicBezTo>
                      <a:pt x="55880" y="2421150"/>
                      <a:pt x="0" y="2365270"/>
                      <a:pt x="0" y="22966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23618" y="0"/>
                    </a:lnTo>
                    <a:cubicBezTo>
                      <a:pt x="5392198" y="0"/>
                      <a:pt x="5448078" y="55880"/>
                      <a:pt x="5448078" y="124460"/>
                    </a:cubicBezTo>
                    <a:lnTo>
                      <a:pt x="5448078" y="2296690"/>
                    </a:lnTo>
                    <a:cubicBezTo>
                      <a:pt x="5448078" y="2365270"/>
                      <a:pt x="5392198" y="2421150"/>
                      <a:pt x="5323618" y="2421150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768185" y="817060"/>
              <a:ext cx="17194883" cy="6502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70410" indent="-335205" lvl="1">
                <a:lnSpc>
                  <a:spcPts val="4036"/>
                </a:lnSpc>
                <a:buFont typeface="Arial"/>
                <a:buChar char="•"/>
              </a:pPr>
              <a:r>
                <a:rPr lang="en-US" sz="3105" spc="62">
                  <a:solidFill>
                    <a:srgbClr val="14110F"/>
                  </a:solidFill>
                  <a:latin typeface="Roboto"/>
                </a:rPr>
                <a:t>Sınav için olumlu düşün,</a:t>
              </a:r>
            </a:p>
            <a:p>
              <a:pPr marL="670410" indent="-335205" lvl="1">
                <a:lnSpc>
                  <a:spcPts val="4036"/>
                </a:lnSpc>
                <a:buFont typeface="Arial"/>
                <a:buChar char="•"/>
              </a:pPr>
              <a:r>
                <a:rPr lang="en-US" sz="3105" spc="62">
                  <a:solidFill>
                    <a:srgbClr val="14110F"/>
                  </a:solidFill>
                  <a:latin typeface="Roboto"/>
                </a:rPr>
                <a:t>Görevlilerce sınavda yapılacak açıklamaları iyi bir şekilde dinleyin, anlayamadığınız yerleri sorun.</a:t>
              </a:r>
            </a:p>
            <a:p>
              <a:pPr marL="670410" indent="-335205" lvl="1">
                <a:lnSpc>
                  <a:spcPts val="4036"/>
                </a:lnSpc>
                <a:buFont typeface="Arial"/>
                <a:buChar char="•"/>
              </a:pPr>
              <a:r>
                <a:rPr lang="en-US" sz="3105" spc="62">
                  <a:solidFill>
                    <a:srgbClr val="14110F"/>
                  </a:solidFill>
                  <a:latin typeface="Roboto"/>
                </a:rPr>
                <a:t>Size verilecek olan cevap kağıdıyla ilgili kodlamaları dikkatli ve eksiksiz olarak doldurun. </a:t>
              </a:r>
            </a:p>
            <a:p>
              <a:pPr marL="670410" indent="-335205" lvl="1">
                <a:lnSpc>
                  <a:spcPts val="4036"/>
                </a:lnSpc>
                <a:buFont typeface="Arial"/>
                <a:buChar char="•"/>
              </a:pPr>
              <a:r>
                <a:rPr lang="en-US" sz="3105" spc="62">
                  <a:solidFill>
                    <a:srgbClr val="14110F"/>
                  </a:solidFill>
                  <a:latin typeface="Roboto"/>
                </a:rPr>
                <a:t>Soru kitapçığı üzerindeki açıklamaları okuyup, sayfaların eksik olup olmadığını, kitapçık türünün ön sayfada yazılı olan ile iç sayfalarda yazılı olanlarınayni olup olmadığını kontrol edin.</a:t>
              </a:r>
            </a:p>
            <a:p>
              <a:pPr>
                <a:lnSpc>
                  <a:spcPts val="3256"/>
                </a:lnSpc>
              </a:pPr>
            </a:p>
            <a:p>
              <a:pPr algn="l">
                <a:lnSpc>
                  <a:spcPts val="3256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13660" y="765807"/>
            <a:ext cx="11789229" cy="116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SINAV ANI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984822"/>
            <a:ext cx="946844" cy="946844"/>
            <a:chOff x="0" y="0"/>
            <a:chExt cx="1262459" cy="1262459"/>
          </a:xfrm>
        </p:grpSpPr>
        <p:sp>
          <p:nvSpPr>
            <p:cNvPr name="Freeform 9" id="9"/>
            <p:cNvSpPr/>
            <p:nvPr/>
          </p:nvSpPr>
          <p:spPr>
            <a:xfrm flipH="false" flipV="false" rot="-5400000">
              <a:off x="0" y="0"/>
              <a:ext cx="1262459" cy="1262459"/>
            </a:xfrm>
            <a:custGeom>
              <a:avLst/>
              <a:gdLst/>
              <a:ahLst/>
              <a:cxnLst/>
              <a:rect r="r" b="b" t="t" l="l"/>
              <a:pathLst>
                <a:path h="1262459" w="1262459">
                  <a:moveTo>
                    <a:pt x="0" y="0"/>
                  </a:moveTo>
                  <a:lnTo>
                    <a:pt x="1262459" y="0"/>
                  </a:lnTo>
                  <a:lnTo>
                    <a:pt x="1262459" y="1262459"/>
                  </a:lnTo>
                  <a:lnTo>
                    <a:pt x="0" y="126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84093" y="229910"/>
              <a:ext cx="894274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67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FFFFFF"/>
                  </a:solidFill>
                  <a:latin typeface="Roboto"/>
                </a:rPr>
                <a:t>2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599" y="2129578"/>
            <a:ext cx="8069470" cy="6027845"/>
          </a:xfrm>
          <a:custGeom>
            <a:avLst/>
            <a:gdLst/>
            <a:ahLst/>
            <a:cxnLst/>
            <a:rect r="r" b="b" t="t" l="l"/>
            <a:pathLst>
              <a:path h="6027845" w="8069470">
                <a:moveTo>
                  <a:pt x="0" y="0"/>
                </a:moveTo>
                <a:lnTo>
                  <a:pt x="8069469" y="0"/>
                </a:lnTo>
                <a:lnTo>
                  <a:pt x="8069469" y="6027844"/>
                </a:lnTo>
                <a:lnTo>
                  <a:pt x="0" y="6027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70" t="0" r="-2025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11180" y="2722245"/>
            <a:ext cx="7850354" cy="479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60"/>
              </a:lnSpc>
              <a:spcBef>
                <a:spcPct val="0"/>
              </a:spcBef>
            </a:pPr>
            <a:r>
              <a:rPr lang="en-US" sz="4200" spc="-42">
                <a:solidFill>
                  <a:srgbClr val="14110F"/>
                </a:solidFill>
                <a:latin typeface="Roboto"/>
              </a:rPr>
              <a:t>DENEMELERDE UYGULADIĞINIZ STRATEJİYİ GERÇEK SINAVDA DEĞİŞTİRMEYİN. DENEMELERDE HANGİ DERSTEN ÖNCE BAŞLIYORSANIZ SINAVDA DA O DERSTEN BAŞLAYIN VE SIRALAMAYI DEĞİŞTİRMEYİN!!!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341441" y="1028700"/>
            <a:ext cx="7917859" cy="8229600"/>
            <a:chOff x="0" y="0"/>
            <a:chExt cx="2678387" cy="2783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78387" cy="2783840"/>
            </a:xfrm>
            <a:custGeom>
              <a:avLst/>
              <a:gdLst/>
              <a:ahLst/>
              <a:cxnLst/>
              <a:rect r="r" b="b" t="t" l="l"/>
              <a:pathLst>
                <a:path h="2783840" w="2678387">
                  <a:moveTo>
                    <a:pt x="2553927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2659380"/>
                  </a:lnTo>
                  <a:cubicBezTo>
                    <a:pt x="2678387" y="2727960"/>
                    <a:pt x="2622507" y="2783840"/>
                    <a:pt x="2553927" y="2783840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43329" y="1428750"/>
            <a:ext cx="8530983" cy="704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1" indent="-313055" lvl="1">
              <a:lnSpc>
                <a:spcPts val="3770"/>
              </a:lnSpc>
              <a:buFont typeface="Arial"/>
              <a:buChar char="•"/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Esas olanın bildiklerinizi yakalamak olduğunu </a:t>
            </a:r>
            <a:r>
              <a:rPr lang="en-US" sz="2900" spc="58">
                <a:solidFill>
                  <a:srgbClr val="14110F"/>
                </a:solidFill>
                <a:latin typeface="Roboto Bold"/>
              </a:rPr>
              <a:t>düşünün. Bir iki tekrarla anlayamadığınız, cevabini bulamadığınız soruya bırakıp sonraki soruya bakin. Böylelikle oyalanmamış olursunuz . Bildiklerinizi tam yaptıktan sonra mutlaka sınavın son saatlerinde artı zamanınız olacaktır. Atladığınız sorulara bu zamanda bakmanız avantajlı olacaktır.</a:t>
            </a:r>
          </a:p>
          <a:p>
            <a:pPr marL="626111" indent="-313055" lvl="1">
              <a:lnSpc>
                <a:spcPts val="3770"/>
              </a:lnSpc>
              <a:buFont typeface="Arial"/>
              <a:buChar char="•"/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Soru kökleri sorunun anlaşılmasında önemli yer tutar;</a:t>
            </a:r>
          </a:p>
          <a:p>
            <a:pPr marL="626111" indent="-313055" lvl="1">
              <a:lnSpc>
                <a:spcPts val="3770"/>
              </a:lnSpc>
              <a:buFont typeface="Arial"/>
              <a:buChar char="•"/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 “..........değildir?” , “........yoktur?”</a:t>
            </a:r>
          </a:p>
          <a:p>
            <a:pPr>
              <a:lnSpc>
                <a:spcPts val="3770"/>
              </a:lnSpc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    "............beklenmez?" ,</a:t>
            </a:r>
          </a:p>
          <a:p>
            <a:pPr>
              <a:lnSpc>
                <a:spcPts val="3770"/>
              </a:lnSpc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    ".........olamaz?"</a:t>
            </a:r>
          </a:p>
          <a:p>
            <a:pPr>
              <a:lnSpc>
                <a:spcPts val="3770"/>
              </a:lnSpc>
            </a:pPr>
            <a:r>
              <a:rPr lang="en-US" sz="2900" spc="58">
                <a:solidFill>
                  <a:srgbClr val="14110F"/>
                </a:solidFill>
                <a:latin typeface="Roboto Bold"/>
              </a:rPr>
              <a:t>    “..........en önemlidir?” gibi.</a:t>
            </a:r>
          </a:p>
          <a:p>
            <a:pPr algn="l">
              <a:lnSpc>
                <a:spcPts val="377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704125" y="1679058"/>
            <a:ext cx="7192491" cy="6503339"/>
          </a:xfrm>
          <a:custGeom>
            <a:avLst/>
            <a:gdLst/>
            <a:ahLst/>
            <a:cxnLst/>
            <a:rect r="r" b="b" t="t" l="l"/>
            <a:pathLst>
              <a:path h="6503339" w="7192491">
                <a:moveTo>
                  <a:pt x="0" y="0"/>
                </a:moveTo>
                <a:lnTo>
                  <a:pt x="7192491" y="0"/>
                </a:lnTo>
                <a:lnTo>
                  <a:pt x="7192491" y="6503339"/>
                </a:lnTo>
                <a:lnTo>
                  <a:pt x="0" y="6503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85" t="0" r="-2714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011750" y="0"/>
            <a:ext cx="10276250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6620779" y="1028700"/>
            <a:ext cx="10638521" cy="2351341"/>
            <a:chOff x="0" y="0"/>
            <a:chExt cx="3598710" cy="7953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620779" y="3967829"/>
            <a:ext cx="10638521" cy="2351341"/>
            <a:chOff x="0" y="0"/>
            <a:chExt cx="3598710" cy="795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620779" y="6906959"/>
            <a:ext cx="10638521" cy="2351341"/>
            <a:chOff x="0" y="0"/>
            <a:chExt cx="3598710" cy="7953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70192" y="1968207"/>
            <a:ext cx="6350587" cy="6350587"/>
          </a:xfrm>
          <a:custGeom>
            <a:avLst/>
            <a:gdLst/>
            <a:ahLst/>
            <a:cxnLst/>
            <a:rect r="r" b="b" t="t" l="l"/>
            <a:pathLst>
              <a:path h="6350587" w="6350587">
                <a:moveTo>
                  <a:pt x="0" y="0"/>
                </a:moveTo>
                <a:lnTo>
                  <a:pt x="6350587" y="0"/>
                </a:lnTo>
                <a:lnTo>
                  <a:pt x="6350587" y="6350586"/>
                </a:lnTo>
                <a:lnTo>
                  <a:pt x="0" y="6350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55985" y="1488726"/>
            <a:ext cx="9687622" cy="138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spc="55">
                <a:solidFill>
                  <a:srgbClr val="14110F"/>
                </a:solidFill>
                <a:latin typeface="Roboto"/>
              </a:rPr>
              <a:t>•</a:t>
            </a:r>
            <a:r>
              <a:rPr lang="en-US" sz="2799" spc="55">
                <a:solidFill>
                  <a:srgbClr val="14110F"/>
                </a:solidFill>
                <a:latin typeface="Roboto Bold"/>
              </a:rPr>
              <a:t>Uzun sorulardan korkmayın çünkü bu tür sorular iyi açıklanmıştır. “Uzun soru”, “zor soru” demek değildir.</a:t>
            </a:r>
          </a:p>
          <a:p>
            <a:pPr algn="l" marL="0" indent="0" lvl="0">
              <a:lnSpc>
                <a:spcPts val="364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7098139" y="4275455"/>
            <a:ext cx="10003315" cy="275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55">
                <a:solidFill>
                  <a:srgbClr val="14110F"/>
                </a:solidFill>
                <a:latin typeface="Roboto Bold"/>
              </a:rPr>
              <a:t>İlk doğru gördüğünüz seçeneği hemen işaretlemeyin, tüm </a:t>
            </a:r>
            <a:r>
              <a:rPr lang="en-US" sz="2799" spc="55">
                <a:solidFill>
                  <a:srgbClr val="14110F"/>
                </a:solidFill>
                <a:latin typeface="Roboto Bold"/>
              </a:rPr>
              <a:t>seçenekleri okuyun. Çünkü en doğrunun istendiği bir soru ise ilk seçtiğiniz ne kadar doğru olsa da en doğru olmayabilir.</a:t>
            </a:r>
          </a:p>
          <a:p>
            <a:pPr algn="l" marL="0" indent="0" lvl="0">
              <a:lnSpc>
                <a:spcPts val="364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255985" y="7595584"/>
            <a:ext cx="9154222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0" indent="-302260" lvl="1">
              <a:lnSpc>
                <a:spcPts val="3640"/>
              </a:lnSpc>
              <a:buFont typeface="Arial"/>
              <a:buChar char="•"/>
            </a:pPr>
            <a:r>
              <a:rPr lang="en-US" sz="2800" spc="56">
                <a:solidFill>
                  <a:srgbClr val="14110F"/>
                </a:solidFill>
                <a:latin typeface="Roboto Bold"/>
              </a:rPr>
              <a:t>Cevap kağıdının doğru yerlerine, kaydırma yapmadan kodlama </a:t>
            </a:r>
            <a:r>
              <a:rPr lang="en-US" sz="2800" spc="56">
                <a:solidFill>
                  <a:srgbClr val="14110F"/>
                </a:solidFill>
                <a:latin typeface="Roboto Bold"/>
              </a:rPr>
              <a:t>yapın.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011750" y="0"/>
            <a:ext cx="10276250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6620779" y="1028700"/>
            <a:ext cx="10638521" cy="2351341"/>
            <a:chOff x="0" y="0"/>
            <a:chExt cx="3598710" cy="7953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620779" y="3967829"/>
            <a:ext cx="10638521" cy="2351341"/>
            <a:chOff x="0" y="0"/>
            <a:chExt cx="3598710" cy="795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620779" y="6906959"/>
            <a:ext cx="10638521" cy="2351341"/>
            <a:chOff x="0" y="0"/>
            <a:chExt cx="3598710" cy="7953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8710" cy="795392"/>
            </a:xfrm>
            <a:custGeom>
              <a:avLst/>
              <a:gdLst/>
              <a:ahLst/>
              <a:cxnLst/>
              <a:rect r="r" b="b" t="t" l="l"/>
              <a:pathLst>
                <a:path h="795392" w="3598710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42839" y="1079151"/>
            <a:ext cx="6377940" cy="8229600"/>
          </a:xfrm>
          <a:custGeom>
            <a:avLst/>
            <a:gdLst/>
            <a:ahLst/>
            <a:cxnLst/>
            <a:rect r="r" b="b" t="t" l="l"/>
            <a:pathLst>
              <a:path h="8229600" w="6377940">
                <a:moveTo>
                  <a:pt x="0" y="0"/>
                </a:moveTo>
                <a:lnTo>
                  <a:pt x="6377940" y="0"/>
                </a:lnTo>
                <a:lnTo>
                  <a:pt x="63779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951185" y="1031526"/>
            <a:ext cx="10308115" cy="229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•</a:t>
            </a:r>
            <a:r>
              <a:rPr lang="en-US" sz="2800" spc="56">
                <a:solidFill>
                  <a:srgbClr val="14110F"/>
                </a:solidFill>
                <a:latin typeface="Roboto Bold"/>
              </a:rPr>
              <a:t>Yanlış cevapların, doğrulardan götürecegini hepiniz biliyorsunuz. Bu nedenle kesinlikle bilmediklerinizi bir takim oyunlarla ( kura çekme gibi ) işaretlemeyin. Ancak, emin olmadığınız sorular için önce doğru olmayanları eleyin. Yanlış şıkları elemek isinizi kolaylaştırabilir.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51185" y="4656455"/>
            <a:ext cx="10003315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55">
                <a:solidFill>
                  <a:srgbClr val="14110F"/>
                </a:solidFill>
                <a:latin typeface="Roboto Bold"/>
              </a:rPr>
              <a:t>Sayısal sorularda mutlaka işlem yapınız.</a:t>
            </a:r>
          </a:p>
          <a:p>
            <a:pPr algn="l" marL="0" indent="0" lvl="0">
              <a:lnSpc>
                <a:spcPts val="364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255985" y="7595584"/>
            <a:ext cx="9154222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0" indent="-302260" lvl="1">
              <a:lnSpc>
                <a:spcPts val="3640"/>
              </a:lnSpc>
              <a:buFont typeface="Arial"/>
              <a:buChar char="•"/>
            </a:pPr>
            <a:r>
              <a:rPr lang="en-US" sz="2800" spc="56">
                <a:solidFill>
                  <a:srgbClr val="14110F"/>
                </a:solidFill>
                <a:latin typeface="Roboto Bold"/>
              </a:rPr>
              <a:t>Sınıf arkadaşların sınavlarını erkenden bitirdiğinde panik olma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871247" y="8870247"/>
            <a:ext cx="1416753" cy="1416753"/>
          </a:xfrm>
          <a:custGeom>
            <a:avLst/>
            <a:gdLst/>
            <a:ahLst/>
            <a:cxnLst/>
            <a:rect r="r" b="b" t="t" l="l"/>
            <a:pathLst>
              <a:path h="1416753" w="1416753">
                <a:moveTo>
                  <a:pt x="0" y="0"/>
                </a:moveTo>
                <a:lnTo>
                  <a:pt x="1416753" y="0"/>
                </a:lnTo>
                <a:lnTo>
                  <a:pt x="1416753" y="1416753"/>
                </a:lnTo>
                <a:lnTo>
                  <a:pt x="0" y="1416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DAEcmaTYOrI</dc:identifier>
  <dcterms:modified xsi:type="dcterms:W3CDTF">2011-08-01T06:04:30Z</dcterms:modified>
  <cp:revision>1</cp:revision>
  <dc:title>LGS SINAV STRATEİLERİ</dc:title>
</cp:coreProperties>
</file>