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7"/>
    <p:sldId id="257" r:id="rId18"/>
    <p:sldId id="258" r:id="rId19"/>
    <p:sldId id="259" r:id="rId20"/>
    <p:sldId id="260" r:id="rId21"/>
    <p:sldId id="261" r:id="rId22"/>
    <p:sldId id="262" r:id="rId23"/>
    <p:sldId id="263" r:id="rId24"/>
    <p:sldId id="264" r:id="rId25"/>
    <p:sldId id="265" r:id="rId26"/>
    <p:sldId id="266" r:id="rId27"/>
    <p:sldId id="267" r:id="rId28"/>
    <p:sldId id="268" r:id="rId29"/>
    <p:sldId id="269" r:id="rId30"/>
    <p:sldId id="270" r:id="rId31"/>
    <p:sldId id="271" r:id="rId32"/>
    <p:sldId id="272" r:id="rId33"/>
    <p:sldId id="273" r:id="rId34"/>
    <p:sldId id="274" r:id="rId35"/>
    <p:sldId id="275" r:id="rId36"/>
    <p:sldId id="276" r:id="rId37"/>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Clear Sans Regular" charset="1" panose="020B0503030202020304"/>
      <p:regular r:id="rId10"/>
    </p:embeddedFont>
    <p:embeddedFont>
      <p:font typeface="Clear Sans Regular Bold" charset="1" panose="020B0603030202020304"/>
      <p:regular r:id="rId11"/>
    </p:embeddedFont>
    <p:embeddedFont>
      <p:font typeface="Clear Sans Regular Italics" charset="1" panose="020B0503030202090304"/>
      <p:regular r:id="rId12"/>
    </p:embeddedFont>
    <p:embeddedFont>
      <p:font typeface="Clear Sans Regular Bold Italics" charset="1" panose="020B0603030202090304"/>
      <p:regular r:id="rId13"/>
    </p:embeddedFont>
    <p:embeddedFont>
      <p:font typeface="Linux Biolinum" charset="1" panose="02000503000000000000"/>
      <p:regular r:id="rId14"/>
    </p:embeddedFont>
    <p:embeddedFont>
      <p:font typeface="Linux Biolinum Bold" charset="1" panose="02000803000000000000"/>
      <p:regular r:id="rId15"/>
    </p:embeddedFont>
    <p:embeddedFont>
      <p:font typeface="Linux Biolinum Italics" charset="1" panose="0200050300000000000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slides/slide1.xml" Type="http://schemas.openxmlformats.org/officeDocument/2006/relationships/slide"/><Relationship Id="rId18" Target="slides/slide2.xml" Type="http://schemas.openxmlformats.org/officeDocument/2006/relationships/slide"/><Relationship Id="rId19" Target="slides/slide3.xml" Type="http://schemas.openxmlformats.org/officeDocument/2006/relationships/slide"/><Relationship Id="rId2" Target="presProps.xml" Type="http://schemas.openxmlformats.org/officeDocument/2006/relationships/presProps"/><Relationship Id="rId20" Target="slides/slide4.xml" Type="http://schemas.openxmlformats.org/officeDocument/2006/relationships/slide"/><Relationship Id="rId21" Target="slides/slide5.xml" Type="http://schemas.openxmlformats.org/officeDocument/2006/relationships/slide"/><Relationship Id="rId22" Target="slides/slide6.xml" Type="http://schemas.openxmlformats.org/officeDocument/2006/relationships/slide"/><Relationship Id="rId23" Target="slides/slide7.xml" Type="http://schemas.openxmlformats.org/officeDocument/2006/relationships/slide"/><Relationship Id="rId24" Target="slides/slide8.xml" Type="http://schemas.openxmlformats.org/officeDocument/2006/relationships/slide"/><Relationship Id="rId25" Target="slides/slide9.xml" Type="http://schemas.openxmlformats.org/officeDocument/2006/relationships/slide"/><Relationship Id="rId26" Target="slides/slide10.xml" Type="http://schemas.openxmlformats.org/officeDocument/2006/relationships/slide"/><Relationship Id="rId27" Target="slides/slide11.xml" Type="http://schemas.openxmlformats.org/officeDocument/2006/relationships/slide"/><Relationship Id="rId28" Target="slides/slide12.xml" Type="http://schemas.openxmlformats.org/officeDocument/2006/relationships/slide"/><Relationship Id="rId29" Target="slides/slide13.xml" Type="http://schemas.openxmlformats.org/officeDocument/2006/relationships/slide"/><Relationship Id="rId3" Target="viewProps.xml" Type="http://schemas.openxmlformats.org/officeDocument/2006/relationships/viewProps"/><Relationship Id="rId30" Target="slides/slide14.xml" Type="http://schemas.openxmlformats.org/officeDocument/2006/relationships/slide"/><Relationship Id="rId31" Target="slides/slide15.xml" Type="http://schemas.openxmlformats.org/officeDocument/2006/relationships/slide"/><Relationship Id="rId32" Target="slides/slide16.xml" Type="http://schemas.openxmlformats.org/officeDocument/2006/relationships/slide"/><Relationship Id="rId33" Target="slides/slide17.xml" Type="http://schemas.openxmlformats.org/officeDocument/2006/relationships/slide"/><Relationship Id="rId34" Target="slides/slide18.xml" Type="http://schemas.openxmlformats.org/officeDocument/2006/relationships/slide"/><Relationship Id="rId35" Target="slides/slide19.xml" Type="http://schemas.openxmlformats.org/officeDocument/2006/relationships/slide"/><Relationship Id="rId36" Target="slides/slide20.xml" Type="http://schemas.openxmlformats.org/officeDocument/2006/relationships/slide"/><Relationship Id="rId37" Target="slides/slide21.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jpe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27.jpeg" Type="http://schemas.openxmlformats.org/officeDocument/2006/relationships/image"/><Relationship Id="rId9" Target="../media/image15.pn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28.jpeg" Type="http://schemas.openxmlformats.org/officeDocument/2006/relationships/image"/><Relationship Id="rId7" Target="../media/image15.pn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22.png" Type="http://schemas.openxmlformats.org/officeDocument/2006/relationships/image"/><Relationship Id="rId7" Target="../media/image23.svg" Type="http://schemas.openxmlformats.org/officeDocument/2006/relationships/image"/><Relationship Id="rId8" Target="../media/image29.jpeg" Type="http://schemas.openxmlformats.org/officeDocument/2006/relationships/image"/><Relationship Id="rId9" Target="../media/image15.pn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15.pn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 Id="rId3" Target="../media/image21.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22.png" Type="http://schemas.openxmlformats.org/officeDocument/2006/relationships/image"/><Relationship Id="rId7" Target="../media/image23.svg" Type="http://schemas.openxmlformats.org/officeDocument/2006/relationships/image"/><Relationship Id="rId8" Target="../media/image15.pn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5.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30.jpeg" Type="http://schemas.openxmlformats.org/officeDocument/2006/relationships/image"/><Relationship Id="rId9" Target="../media/image15.png" Type="http://schemas.openxmlformats.org/officeDocument/2006/relationships/image"/></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15.png" Type="http://schemas.openxmlformats.org/officeDocument/2006/relationships/image"/></Relationships>
</file>

<file path=ppt/slides/_rels/slide1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15.png" Type="http://schemas.openxmlformats.org/officeDocument/2006/relationships/image"/></Relationships>
</file>

<file path=ppt/slides/_rels/slide1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31.png" Type="http://schemas.openxmlformats.org/officeDocument/2006/relationships/image"/><Relationship Id="rId9" Target="../media/image15.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12.png" Type="http://schemas.openxmlformats.org/officeDocument/2006/relationships/image"/><Relationship Id="rId7" Target="../media/image13.svg" Type="http://schemas.openxmlformats.org/officeDocument/2006/relationships/image"/><Relationship Id="rId8" Target="../media/image14.jpeg" Type="http://schemas.openxmlformats.org/officeDocument/2006/relationships/image"/><Relationship Id="rId9" Target="../media/image15.png" Type="http://schemas.openxmlformats.org/officeDocument/2006/relationships/image"/></Relationships>
</file>

<file path=ppt/slides/_rels/slide20.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5.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1.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16.jpeg" Type="http://schemas.openxmlformats.org/officeDocument/2006/relationships/image"/><Relationship Id="rId7" Target="../media/image15.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19.jpeg" Type="http://schemas.openxmlformats.org/officeDocument/2006/relationships/image"/><Relationship Id="rId9" Target="../media/image15.pn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 Id="rId3" Target="../media/image21.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22.png" Type="http://schemas.openxmlformats.org/officeDocument/2006/relationships/image"/><Relationship Id="rId7" Target="../media/image23.svg" Type="http://schemas.openxmlformats.org/officeDocument/2006/relationships/image"/><Relationship Id="rId8" Target="../media/image15.pn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15.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15.pn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4.jpeg" Type="http://schemas.openxmlformats.org/officeDocument/2006/relationships/image"/><Relationship Id="rId11" Target="../media/image15.png" Type="http://schemas.openxmlformats.org/officeDocument/2006/relationships/image"/><Relationship Id="rId2" Target="../media/image3.png" Type="http://schemas.openxmlformats.org/officeDocument/2006/relationships/image"/><Relationship Id="rId3" Target="../media/image4.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22.png" Type="http://schemas.openxmlformats.org/officeDocument/2006/relationships/image"/><Relationship Id="rId9" Target="../media/image23.sv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5.jpeg" Type="http://schemas.openxmlformats.org/officeDocument/2006/relationships/image"/><Relationship Id="rId3" Target="../media/image26.jpeg" Type="http://schemas.openxmlformats.org/officeDocument/2006/relationships/image"/><Relationship Id="rId4" Target="../media/image15.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FCF7"/>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3628336" y="-2739838"/>
            <a:ext cx="7537076" cy="7256937"/>
          </a:xfrm>
          <a:custGeom>
            <a:avLst/>
            <a:gdLst/>
            <a:ahLst/>
            <a:cxnLst/>
            <a:rect r="r" b="b" t="t" l="l"/>
            <a:pathLst>
              <a:path h="7256937" w="7537076">
                <a:moveTo>
                  <a:pt x="0" y="0"/>
                </a:moveTo>
                <a:lnTo>
                  <a:pt x="7537076" y="0"/>
                </a:lnTo>
                <a:lnTo>
                  <a:pt x="7537076" y="7256937"/>
                </a:lnTo>
                <a:lnTo>
                  <a:pt x="0" y="725693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5400000">
            <a:off x="14659532" y="5764695"/>
            <a:ext cx="7256937" cy="6987210"/>
          </a:xfrm>
          <a:custGeom>
            <a:avLst/>
            <a:gdLst/>
            <a:ahLst/>
            <a:cxnLst/>
            <a:rect r="r" b="b" t="t" l="l"/>
            <a:pathLst>
              <a:path h="6987210" w="7256937">
                <a:moveTo>
                  <a:pt x="0" y="0"/>
                </a:moveTo>
                <a:lnTo>
                  <a:pt x="7256936" y="0"/>
                </a:lnTo>
                <a:lnTo>
                  <a:pt x="7256936" y="6987210"/>
                </a:lnTo>
                <a:lnTo>
                  <a:pt x="0" y="698721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2088444" y="3867949"/>
            <a:ext cx="14694048" cy="5534361"/>
            <a:chOff x="0" y="0"/>
            <a:chExt cx="19592064" cy="7379148"/>
          </a:xfrm>
        </p:grpSpPr>
        <p:sp>
          <p:nvSpPr>
            <p:cNvPr name="TextBox 5" id="5"/>
            <p:cNvSpPr txBox="true"/>
            <p:nvPr/>
          </p:nvSpPr>
          <p:spPr>
            <a:xfrm rot="0">
              <a:off x="0" y="292565"/>
              <a:ext cx="19592064" cy="5640157"/>
            </a:xfrm>
            <a:prstGeom prst="rect">
              <a:avLst/>
            </a:prstGeom>
          </p:spPr>
          <p:txBody>
            <a:bodyPr anchor="t" rtlCol="false" tIns="0" lIns="0" bIns="0" rIns="0">
              <a:spAutoFit/>
            </a:bodyPr>
            <a:lstStyle/>
            <a:p>
              <a:pPr algn="ctr">
                <a:lnSpc>
                  <a:spcPts val="16000"/>
                </a:lnSpc>
              </a:pPr>
              <a:r>
                <a:rPr lang="en-US" sz="16000">
                  <a:solidFill>
                    <a:srgbClr val="91612F"/>
                  </a:solidFill>
                  <a:latin typeface="Linux Biolinum"/>
                </a:rPr>
                <a:t>İNTERNET BAĞIMLILIĞI</a:t>
              </a:r>
            </a:p>
          </p:txBody>
        </p:sp>
        <p:sp>
          <p:nvSpPr>
            <p:cNvPr name="TextBox 6" id="6"/>
            <p:cNvSpPr txBox="true"/>
            <p:nvPr/>
          </p:nvSpPr>
          <p:spPr>
            <a:xfrm rot="0">
              <a:off x="0" y="6539942"/>
              <a:ext cx="19592064" cy="841917"/>
            </a:xfrm>
            <a:prstGeom prst="rect">
              <a:avLst/>
            </a:prstGeom>
          </p:spPr>
          <p:txBody>
            <a:bodyPr anchor="t" rtlCol="false" tIns="0" lIns="0" bIns="0" rIns="0">
              <a:spAutoFit/>
            </a:bodyPr>
            <a:lstStyle/>
            <a:p>
              <a:pPr algn="ctr">
                <a:lnSpc>
                  <a:spcPts val="5320"/>
                </a:lnSpc>
              </a:pPr>
              <a:r>
                <a:rPr lang="en-US" sz="3800" spc="342">
                  <a:solidFill>
                    <a:srgbClr val="D4813E"/>
                  </a:solidFill>
                  <a:latin typeface="Clear Sans Regular"/>
                </a:rPr>
                <a:t>PSIKOLOJIK DANIŞMAN ZEYNEP EKINCI</a:t>
              </a:r>
            </a:p>
          </p:txBody>
        </p:sp>
      </p:grpSp>
      <p:sp>
        <p:nvSpPr>
          <p:cNvPr name="Freeform 7" id="7"/>
          <p:cNvSpPr/>
          <p:nvPr/>
        </p:nvSpPr>
        <p:spPr>
          <a:xfrm flipH="true" flipV="false" rot="-10800000">
            <a:off x="-662519" y="4657168"/>
            <a:ext cx="1691219" cy="4627715"/>
          </a:xfrm>
          <a:custGeom>
            <a:avLst/>
            <a:gdLst/>
            <a:ahLst/>
            <a:cxnLst/>
            <a:rect r="r" b="b" t="t" l="l"/>
            <a:pathLst>
              <a:path h="4627715" w="1691219">
                <a:moveTo>
                  <a:pt x="1691219" y="0"/>
                </a:moveTo>
                <a:lnTo>
                  <a:pt x="0" y="0"/>
                </a:lnTo>
                <a:lnTo>
                  <a:pt x="0" y="4627715"/>
                </a:lnTo>
                <a:lnTo>
                  <a:pt x="1691219" y="4627715"/>
                </a:lnTo>
                <a:lnTo>
                  <a:pt x="1691219"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1253844" y="7492036"/>
            <a:ext cx="4565087" cy="4498686"/>
          </a:xfrm>
          <a:custGeom>
            <a:avLst/>
            <a:gdLst/>
            <a:ahLst/>
            <a:cxnLst/>
            <a:rect r="r" b="b" t="t" l="l"/>
            <a:pathLst>
              <a:path h="4498686" w="4565087">
                <a:moveTo>
                  <a:pt x="0" y="0"/>
                </a:moveTo>
                <a:lnTo>
                  <a:pt x="4565088" y="0"/>
                </a:lnTo>
                <a:lnTo>
                  <a:pt x="4565088" y="4498686"/>
                </a:lnTo>
                <a:lnTo>
                  <a:pt x="0" y="449868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true" flipV="false" rot="0">
            <a:off x="17259300" y="1002117"/>
            <a:ext cx="1691219" cy="4627715"/>
          </a:xfrm>
          <a:custGeom>
            <a:avLst/>
            <a:gdLst/>
            <a:ahLst/>
            <a:cxnLst/>
            <a:rect r="r" b="b" t="t" l="l"/>
            <a:pathLst>
              <a:path h="4627715" w="1691219">
                <a:moveTo>
                  <a:pt x="1691219" y="0"/>
                </a:moveTo>
                <a:lnTo>
                  <a:pt x="0" y="0"/>
                </a:lnTo>
                <a:lnTo>
                  <a:pt x="0" y="4627715"/>
                </a:lnTo>
                <a:lnTo>
                  <a:pt x="1691219" y="4627715"/>
                </a:lnTo>
                <a:lnTo>
                  <a:pt x="1691219"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15197449" y="-1360712"/>
            <a:ext cx="4565087" cy="4498686"/>
          </a:xfrm>
          <a:custGeom>
            <a:avLst/>
            <a:gdLst/>
            <a:ahLst/>
            <a:cxnLst/>
            <a:rect r="r" b="b" t="t" l="l"/>
            <a:pathLst>
              <a:path h="4498686" w="4565087">
                <a:moveTo>
                  <a:pt x="0" y="0"/>
                </a:moveTo>
                <a:lnTo>
                  <a:pt x="4565087" y="0"/>
                </a:lnTo>
                <a:lnTo>
                  <a:pt x="4565087" y="4498685"/>
                </a:lnTo>
                <a:lnTo>
                  <a:pt x="0" y="449868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false" flipV="false" rot="0">
            <a:off x="7319747" y="416641"/>
            <a:ext cx="3648505" cy="3648505"/>
          </a:xfrm>
          <a:custGeom>
            <a:avLst/>
            <a:gdLst/>
            <a:ahLst/>
            <a:cxnLst/>
            <a:rect r="r" b="b" t="t" l="l"/>
            <a:pathLst>
              <a:path h="3648505" w="3648505">
                <a:moveTo>
                  <a:pt x="0" y="0"/>
                </a:moveTo>
                <a:lnTo>
                  <a:pt x="3648506" y="0"/>
                </a:lnTo>
                <a:lnTo>
                  <a:pt x="3648506" y="3648505"/>
                </a:lnTo>
                <a:lnTo>
                  <a:pt x="0" y="3648505"/>
                </a:lnTo>
                <a:lnTo>
                  <a:pt x="0" y="0"/>
                </a:lnTo>
                <a:close/>
              </a:path>
            </a:pathLst>
          </a:custGeom>
          <a:blipFill>
            <a:blip r:embed="rId10"/>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FFCF7"/>
        </a:solidFill>
      </p:bgPr>
    </p:bg>
    <p:spTree>
      <p:nvGrpSpPr>
        <p:cNvPr id="1" name=""/>
        <p:cNvGrpSpPr/>
        <p:nvPr/>
      </p:nvGrpSpPr>
      <p:grpSpPr>
        <a:xfrm>
          <a:off x="0" y="0"/>
          <a:ext cx="0" cy="0"/>
          <a:chOff x="0" y="0"/>
          <a:chExt cx="0" cy="0"/>
        </a:xfrm>
      </p:grpSpPr>
      <p:sp>
        <p:nvSpPr>
          <p:cNvPr name="Freeform 2" id="2"/>
          <p:cNvSpPr/>
          <p:nvPr/>
        </p:nvSpPr>
        <p:spPr>
          <a:xfrm flipH="true" flipV="false" rot="5400000">
            <a:off x="1959856" y="6621068"/>
            <a:ext cx="459346" cy="1256916"/>
          </a:xfrm>
          <a:custGeom>
            <a:avLst/>
            <a:gdLst/>
            <a:ahLst/>
            <a:cxnLst/>
            <a:rect r="r" b="b" t="t" l="l"/>
            <a:pathLst>
              <a:path h="1256916" w="459346">
                <a:moveTo>
                  <a:pt x="459345" y="0"/>
                </a:moveTo>
                <a:lnTo>
                  <a:pt x="0" y="0"/>
                </a:lnTo>
                <a:lnTo>
                  <a:pt x="0" y="1256916"/>
                </a:lnTo>
                <a:lnTo>
                  <a:pt x="459345" y="1256916"/>
                </a:lnTo>
                <a:lnTo>
                  <a:pt x="459345"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5400000">
            <a:off x="7665516" y="6540298"/>
            <a:ext cx="459346" cy="1256916"/>
          </a:xfrm>
          <a:custGeom>
            <a:avLst/>
            <a:gdLst/>
            <a:ahLst/>
            <a:cxnLst/>
            <a:rect r="r" b="b" t="t" l="l"/>
            <a:pathLst>
              <a:path h="1256916" w="459346">
                <a:moveTo>
                  <a:pt x="459345" y="0"/>
                </a:moveTo>
                <a:lnTo>
                  <a:pt x="0" y="0"/>
                </a:lnTo>
                <a:lnTo>
                  <a:pt x="0" y="1256916"/>
                </a:lnTo>
                <a:lnTo>
                  <a:pt x="459345" y="1256916"/>
                </a:lnTo>
                <a:lnTo>
                  <a:pt x="459345"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true" flipV="false" rot="5400000">
            <a:off x="13631588" y="6391395"/>
            <a:ext cx="459346" cy="1256916"/>
          </a:xfrm>
          <a:custGeom>
            <a:avLst/>
            <a:gdLst/>
            <a:ahLst/>
            <a:cxnLst/>
            <a:rect r="r" b="b" t="t" l="l"/>
            <a:pathLst>
              <a:path h="1256916" w="459346">
                <a:moveTo>
                  <a:pt x="459345" y="0"/>
                </a:moveTo>
                <a:lnTo>
                  <a:pt x="0" y="0"/>
                </a:lnTo>
                <a:lnTo>
                  <a:pt x="0" y="1256916"/>
                </a:lnTo>
                <a:lnTo>
                  <a:pt x="459345" y="1256916"/>
                </a:lnTo>
                <a:lnTo>
                  <a:pt x="459345"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10723850">
            <a:off x="13554742" y="-3183869"/>
            <a:ext cx="7256937" cy="6987210"/>
          </a:xfrm>
          <a:custGeom>
            <a:avLst/>
            <a:gdLst/>
            <a:ahLst/>
            <a:cxnLst/>
            <a:rect r="r" b="b" t="t" l="l"/>
            <a:pathLst>
              <a:path h="6987210" w="7256937">
                <a:moveTo>
                  <a:pt x="0" y="0"/>
                </a:moveTo>
                <a:lnTo>
                  <a:pt x="7256937" y="0"/>
                </a:lnTo>
                <a:lnTo>
                  <a:pt x="7256937" y="6987210"/>
                </a:lnTo>
                <a:lnTo>
                  <a:pt x="0" y="698721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10800000">
            <a:off x="11440369" y="-2249343"/>
            <a:ext cx="4565087" cy="4498686"/>
          </a:xfrm>
          <a:custGeom>
            <a:avLst/>
            <a:gdLst/>
            <a:ahLst/>
            <a:cxnLst/>
            <a:rect r="r" b="b" t="t" l="l"/>
            <a:pathLst>
              <a:path h="4498686" w="4565087">
                <a:moveTo>
                  <a:pt x="0" y="0"/>
                </a:moveTo>
                <a:lnTo>
                  <a:pt x="4565087" y="0"/>
                </a:lnTo>
                <a:lnTo>
                  <a:pt x="4565087" y="4498686"/>
                </a:lnTo>
                <a:lnTo>
                  <a:pt x="0" y="449868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3071134" y="0"/>
            <a:ext cx="10651779" cy="5849747"/>
          </a:xfrm>
          <a:custGeom>
            <a:avLst/>
            <a:gdLst/>
            <a:ahLst/>
            <a:cxnLst/>
            <a:rect r="r" b="b" t="t" l="l"/>
            <a:pathLst>
              <a:path h="5849747" w="10651779">
                <a:moveTo>
                  <a:pt x="0" y="0"/>
                </a:moveTo>
                <a:lnTo>
                  <a:pt x="10651779" y="0"/>
                </a:lnTo>
                <a:lnTo>
                  <a:pt x="10651779" y="5849747"/>
                </a:lnTo>
                <a:lnTo>
                  <a:pt x="0" y="5849747"/>
                </a:lnTo>
                <a:lnTo>
                  <a:pt x="0" y="0"/>
                </a:lnTo>
                <a:close/>
              </a:path>
            </a:pathLst>
          </a:custGeom>
          <a:blipFill>
            <a:blip r:embed="rId8"/>
            <a:stretch>
              <a:fillRect l="0" t="0" r="0" b="0"/>
            </a:stretch>
          </a:blipFill>
        </p:spPr>
      </p:sp>
      <p:sp>
        <p:nvSpPr>
          <p:cNvPr name="TextBox 8" id="8"/>
          <p:cNvSpPr txBox="true"/>
          <p:nvPr/>
        </p:nvSpPr>
        <p:spPr>
          <a:xfrm rot="0">
            <a:off x="1304337" y="8010462"/>
            <a:ext cx="4060885" cy="330951"/>
          </a:xfrm>
          <a:prstGeom prst="rect">
            <a:avLst/>
          </a:prstGeom>
        </p:spPr>
        <p:txBody>
          <a:bodyPr anchor="t" rtlCol="false" tIns="0" lIns="0" bIns="0" rIns="0">
            <a:spAutoFit/>
          </a:bodyPr>
          <a:lstStyle/>
          <a:p>
            <a:pPr>
              <a:lnSpc>
                <a:spcPts val="2499"/>
              </a:lnSpc>
            </a:pPr>
            <a:r>
              <a:rPr lang="en-US" sz="2499" spc="125">
                <a:solidFill>
                  <a:srgbClr val="91612F"/>
                </a:solidFill>
                <a:latin typeface="Linux Biolinum"/>
              </a:rPr>
              <a:t>KULLANIM</a:t>
            </a:r>
          </a:p>
        </p:txBody>
      </p:sp>
      <p:sp>
        <p:nvSpPr>
          <p:cNvPr name="TextBox 9" id="9"/>
          <p:cNvSpPr txBox="true"/>
          <p:nvPr/>
        </p:nvSpPr>
        <p:spPr>
          <a:xfrm rot="0">
            <a:off x="1733215" y="6645991"/>
            <a:ext cx="1084772" cy="1146317"/>
          </a:xfrm>
          <a:prstGeom prst="rect">
            <a:avLst/>
          </a:prstGeom>
        </p:spPr>
        <p:txBody>
          <a:bodyPr anchor="t" rtlCol="false" tIns="0" lIns="0" bIns="0" rIns="0">
            <a:spAutoFit/>
          </a:bodyPr>
          <a:lstStyle/>
          <a:p>
            <a:pPr>
              <a:lnSpc>
                <a:spcPts val="8500"/>
              </a:lnSpc>
            </a:pPr>
            <a:r>
              <a:rPr lang="en-US" sz="8500">
                <a:solidFill>
                  <a:srgbClr val="91612F"/>
                </a:solidFill>
                <a:latin typeface="Linux Biolinum"/>
              </a:rPr>
              <a:t>01</a:t>
            </a:r>
          </a:p>
        </p:txBody>
      </p:sp>
      <p:sp>
        <p:nvSpPr>
          <p:cNvPr name="TextBox 10" id="10"/>
          <p:cNvSpPr txBox="true"/>
          <p:nvPr/>
        </p:nvSpPr>
        <p:spPr>
          <a:xfrm rot="0">
            <a:off x="6810417" y="8010462"/>
            <a:ext cx="4060885" cy="330951"/>
          </a:xfrm>
          <a:prstGeom prst="rect">
            <a:avLst/>
          </a:prstGeom>
        </p:spPr>
        <p:txBody>
          <a:bodyPr anchor="t" rtlCol="false" tIns="0" lIns="0" bIns="0" rIns="0">
            <a:spAutoFit/>
          </a:bodyPr>
          <a:lstStyle/>
          <a:p>
            <a:pPr>
              <a:lnSpc>
                <a:spcPts val="2499"/>
              </a:lnSpc>
            </a:pPr>
            <a:r>
              <a:rPr lang="en-US" sz="2499" spc="125">
                <a:solidFill>
                  <a:srgbClr val="91612F"/>
                </a:solidFill>
                <a:latin typeface="Linux Biolinum"/>
              </a:rPr>
              <a:t>KÖTÜYE KULLANIM</a:t>
            </a:r>
          </a:p>
        </p:txBody>
      </p:sp>
      <p:sp>
        <p:nvSpPr>
          <p:cNvPr name="TextBox 11" id="11"/>
          <p:cNvSpPr txBox="true"/>
          <p:nvPr/>
        </p:nvSpPr>
        <p:spPr>
          <a:xfrm rot="0">
            <a:off x="7438875" y="6645991"/>
            <a:ext cx="1084772" cy="1146317"/>
          </a:xfrm>
          <a:prstGeom prst="rect">
            <a:avLst/>
          </a:prstGeom>
        </p:spPr>
        <p:txBody>
          <a:bodyPr anchor="t" rtlCol="false" tIns="0" lIns="0" bIns="0" rIns="0">
            <a:spAutoFit/>
          </a:bodyPr>
          <a:lstStyle/>
          <a:p>
            <a:pPr>
              <a:lnSpc>
                <a:spcPts val="8500"/>
              </a:lnSpc>
            </a:pPr>
            <a:r>
              <a:rPr lang="en-US" sz="8500">
                <a:solidFill>
                  <a:srgbClr val="91612F"/>
                </a:solidFill>
                <a:latin typeface="Linux Biolinum"/>
              </a:rPr>
              <a:t>02</a:t>
            </a:r>
          </a:p>
        </p:txBody>
      </p:sp>
      <p:sp>
        <p:nvSpPr>
          <p:cNvPr name="TextBox 12" id="12"/>
          <p:cNvSpPr txBox="true"/>
          <p:nvPr/>
        </p:nvSpPr>
        <p:spPr>
          <a:xfrm rot="0">
            <a:off x="13122325" y="8010462"/>
            <a:ext cx="4060885" cy="330951"/>
          </a:xfrm>
          <a:prstGeom prst="rect">
            <a:avLst/>
          </a:prstGeom>
        </p:spPr>
        <p:txBody>
          <a:bodyPr anchor="t" rtlCol="false" tIns="0" lIns="0" bIns="0" rIns="0">
            <a:spAutoFit/>
          </a:bodyPr>
          <a:lstStyle/>
          <a:p>
            <a:pPr>
              <a:lnSpc>
                <a:spcPts val="2499"/>
              </a:lnSpc>
            </a:pPr>
            <a:r>
              <a:rPr lang="en-US" sz="2499" spc="125">
                <a:solidFill>
                  <a:srgbClr val="91612F"/>
                </a:solidFill>
                <a:latin typeface="Linux Biolinum"/>
              </a:rPr>
              <a:t>BAĞIMLILIK</a:t>
            </a:r>
          </a:p>
        </p:txBody>
      </p:sp>
      <p:sp>
        <p:nvSpPr>
          <p:cNvPr name="TextBox 13" id="13"/>
          <p:cNvSpPr txBox="true"/>
          <p:nvPr/>
        </p:nvSpPr>
        <p:spPr>
          <a:xfrm rot="0">
            <a:off x="13318875" y="6437362"/>
            <a:ext cx="1084772" cy="1146317"/>
          </a:xfrm>
          <a:prstGeom prst="rect">
            <a:avLst/>
          </a:prstGeom>
        </p:spPr>
        <p:txBody>
          <a:bodyPr anchor="t" rtlCol="false" tIns="0" lIns="0" bIns="0" rIns="0">
            <a:spAutoFit/>
          </a:bodyPr>
          <a:lstStyle/>
          <a:p>
            <a:pPr>
              <a:lnSpc>
                <a:spcPts val="8500"/>
              </a:lnSpc>
            </a:pPr>
            <a:r>
              <a:rPr lang="en-US" sz="8500">
                <a:solidFill>
                  <a:srgbClr val="91612F"/>
                </a:solidFill>
                <a:latin typeface="Linux Biolinum"/>
              </a:rPr>
              <a:t>03</a:t>
            </a:r>
          </a:p>
        </p:txBody>
      </p:sp>
      <p:sp>
        <p:nvSpPr>
          <p:cNvPr name="Freeform 14" id="14"/>
          <p:cNvSpPr/>
          <p:nvPr/>
        </p:nvSpPr>
        <p:spPr>
          <a:xfrm flipH="false" flipV="false" rot="0">
            <a:off x="16723297" y="8773609"/>
            <a:ext cx="1513391" cy="1513391"/>
          </a:xfrm>
          <a:custGeom>
            <a:avLst/>
            <a:gdLst/>
            <a:ahLst/>
            <a:cxnLst/>
            <a:rect r="r" b="b" t="t" l="l"/>
            <a:pathLst>
              <a:path h="1513391" w="1513391">
                <a:moveTo>
                  <a:pt x="0" y="0"/>
                </a:moveTo>
                <a:lnTo>
                  <a:pt x="1513391" y="0"/>
                </a:lnTo>
                <a:lnTo>
                  <a:pt x="1513391" y="1513391"/>
                </a:lnTo>
                <a:lnTo>
                  <a:pt x="0" y="1513391"/>
                </a:lnTo>
                <a:lnTo>
                  <a:pt x="0" y="0"/>
                </a:lnTo>
                <a:close/>
              </a:path>
            </a:pathLst>
          </a:custGeom>
          <a:blipFill>
            <a:blip r:embed="rId9"/>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FFCF7"/>
        </a:solidFill>
      </p:bgPr>
    </p:bg>
    <p:spTree>
      <p:nvGrpSpPr>
        <p:cNvPr id="1" name=""/>
        <p:cNvGrpSpPr/>
        <p:nvPr/>
      </p:nvGrpSpPr>
      <p:grpSpPr>
        <a:xfrm>
          <a:off x="0" y="0"/>
          <a:ext cx="0" cy="0"/>
          <a:chOff x="0" y="0"/>
          <a:chExt cx="0" cy="0"/>
        </a:xfrm>
      </p:grpSpPr>
      <p:sp>
        <p:nvSpPr>
          <p:cNvPr name="Freeform 2" id="2"/>
          <p:cNvSpPr/>
          <p:nvPr/>
        </p:nvSpPr>
        <p:spPr>
          <a:xfrm flipH="false" flipV="false" rot="0">
            <a:off x="10049068" y="1491909"/>
            <a:ext cx="7210232" cy="7303181"/>
          </a:xfrm>
          <a:custGeom>
            <a:avLst/>
            <a:gdLst/>
            <a:ahLst/>
            <a:cxnLst/>
            <a:rect r="r" b="b" t="t" l="l"/>
            <a:pathLst>
              <a:path h="7303181" w="7210232">
                <a:moveTo>
                  <a:pt x="0" y="0"/>
                </a:moveTo>
                <a:lnTo>
                  <a:pt x="7210232" y="0"/>
                </a:lnTo>
                <a:lnTo>
                  <a:pt x="7210232" y="7303182"/>
                </a:lnTo>
                <a:lnTo>
                  <a:pt x="0" y="730318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9264572" y="8257069"/>
            <a:ext cx="3605116" cy="3552678"/>
          </a:xfrm>
          <a:custGeom>
            <a:avLst/>
            <a:gdLst/>
            <a:ahLst/>
            <a:cxnLst/>
            <a:rect r="r" b="b" t="t" l="l"/>
            <a:pathLst>
              <a:path h="3552678" w="3605116">
                <a:moveTo>
                  <a:pt x="0" y="0"/>
                </a:moveTo>
                <a:lnTo>
                  <a:pt x="3605116" y="0"/>
                </a:lnTo>
                <a:lnTo>
                  <a:pt x="3605116" y="3552678"/>
                </a:lnTo>
                <a:lnTo>
                  <a:pt x="0" y="355267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9858866" y="380822"/>
            <a:ext cx="7210232" cy="8562308"/>
          </a:xfrm>
          <a:custGeom>
            <a:avLst/>
            <a:gdLst/>
            <a:ahLst/>
            <a:cxnLst/>
            <a:rect r="r" b="b" t="t" l="l"/>
            <a:pathLst>
              <a:path h="8562308" w="7210232">
                <a:moveTo>
                  <a:pt x="0" y="0"/>
                </a:moveTo>
                <a:lnTo>
                  <a:pt x="7210231" y="0"/>
                </a:lnTo>
                <a:lnTo>
                  <a:pt x="7210231" y="8562308"/>
                </a:lnTo>
                <a:lnTo>
                  <a:pt x="0" y="8562308"/>
                </a:lnTo>
                <a:lnTo>
                  <a:pt x="0" y="0"/>
                </a:lnTo>
                <a:close/>
              </a:path>
            </a:pathLst>
          </a:custGeom>
          <a:blipFill>
            <a:blip r:embed="rId6"/>
            <a:stretch>
              <a:fillRect l="0" t="-6139" r="0" b="-6139"/>
            </a:stretch>
          </a:blipFill>
        </p:spPr>
      </p:sp>
      <p:sp>
        <p:nvSpPr>
          <p:cNvPr name="TextBox 5" id="5"/>
          <p:cNvSpPr txBox="true"/>
          <p:nvPr/>
        </p:nvSpPr>
        <p:spPr>
          <a:xfrm rot="0">
            <a:off x="925829" y="2395845"/>
            <a:ext cx="7820178" cy="915680"/>
          </a:xfrm>
          <a:prstGeom prst="rect">
            <a:avLst/>
          </a:prstGeom>
        </p:spPr>
        <p:txBody>
          <a:bodyPr anchor="t" rtlCol="false" tIns="0" lIns="0" bIns="0" rIns="0">
            <a:spAutoFit/>
          </a:bodyPr>
          <a:lstStyle/>
          <a:p>
            <a:pPr>
              <a:lnSpc>
                <a:spcPts val="6800"/>
              </a:lnSpc>
            </a:pPr>
            <a:r>
              <a:rPr lang="en-US" sz="6800">
                <a:solidFill>
                  <a:srgbClr val="91612F"/>
                </a:solidFill>
                <a:latin typeface="Linux Biolinum"/>
              </a:rPr>
              <a:t>KULLANIM</a:t>
            </a:r>
          </a:p>
        </p:txBody>
      </p:sp>
      <p:sp>
        <p:nvSpPr>
          <p:cNvPr name="TextBox 6" id="6"/>
          <p:cNvSpPr txBox="true"/>
          <p:nvPr/>
        </p:nvSpPr>
        <p:spPr>
          <a:xfrm rot="0">
            <a:off x="1028700" y="3606869"/>
            <a:ext cx="8235872" cy="3771265"/>
          </a:xfrm>
          <a:prstGeom prst="rect">
            <a:avLst/>
          </a:prstGeom>
        </p:spPr>
        <p:txBody>
          <a:bodyPr anchor="t" rtlCol="false" tIns="0" lIns="0" bIns="0" rIns="0">
            <a:spAutoFit/>
          </a:bodyPr>
          <a:lstStyle/>
          <a:p>
            <a:pPr>
              <a:lnSpc>
                <a:spcPts val="2700"/>
              </a:lnSpc>
            </a:pPr>
            <a:r>
              <a:rPr lang="en-US" sz="2700" spc="135">
                <a:solidFill>
                  <a:srgbClr val="91612F"/>
                </a:solidFill>
                <a:latin typeface="Linux Biolinum"/>
              </a:rPr>
              <a:t>SORUMU KULLANIM: KULLANIM İLE KİMSEYE ZARAR VERMEMEK VE GENEL AHLAKİ KRİTERLERİN SANAL ALEMDE DE GEÇERLİ OLDUĞUNU UNUTMADAN KULLANMA</a:t>
            </a:r>
          </a:p>
          <a:p>
            <a:pPr>
              <a:lnSpc>
                <a:spcPts val="2700"/>
              </a:lnSpc>
            </a:pPr>
          </a:p>
          <a:p>
            <a:pPr>
              <a:lnSpc>
                <a:spcPts val="2700"/>
              </a:lnSpc>
            </a:pPr>
            <a:r>
              <a:rPr lang="en-US" sz="2700" spc="135">
                <a:solidFill>
                  <a:srgbClr val="91612F"/>
                </a:solidFill>
                <a:latin typeface="Linux Biolinum"/>
              </a:rPr>
              <a:t>GÜVENLI KULLANIM: KÖTÜ NIYETLI KULANICILARIN KIŞIYE ZARAR VERMESINI ÖNLEYECEK, ÖZEL HAYATI, MAHREMIYETI, GÜVENLIĞI KORUYACAK ŞEKILDE KULLANIM. </a:t>
            </a:r>
          </a:p>
          <a:p>
            <a:pPr>
              <a:lnSpc>
                <a:spcPts val="2700"/>
              </a:lnSpc>
            </a:pPr>
          </a:p>
          <a:p>
            <a:pPr>
              <a:lnSpc>
                <a:spcPts val="2499"/>
              </a:lnSpc>
            </a:pPr>
          </a:p>
        </p:txBody>
      </p:sp>
      <p:sp>
        <p:nvSpPr>
          <p:cNvPr name="TextBox 7" id="7"/>
          <p:cNvSpPr txBox="true"/>
          <p:nvPr/>
        </p:nvSpPr>
        <p:spPr>
          <a:xfrm rot="0">
            <a:off x="16333176" y="1354492"/>
            <a:ext cx="499062" cy="569829"/>
          </a:xfrm>
          <a:prstGeom prst="rect">
            <a:avLst/>
          </a:prstGeom>
        </p:spPr>
        <p:txBody>
          <a:bodyPr anchor="t" rtlCol="false" tIns="0" lIns="0" bIns="0" rIns="0">
            <a:spAutoFit/>
          </a:bodyPr>
          <a:lstStyle/>
          <a:p>
            <a:pPr algn="ctr">
              <a:lnSpc>
                <a:spcPts val="4200"/>
              </a:lnSpc>
              <a:spcBef>
                <a:spcPct val="0"/>
              </a:spcBef>
            </a:pPr>
            <a:r>
              <a:rPr lang="en-US" sz="4200">
                <a:solidFill>
                  <a:srgbClr val="FFFCF7"/>
                </a:solidFill>
                <a:latin typeface="Linux Biolinum Bold Italics"/>
              </a:rPr>
              <a:t>ef</a:t>
            </a:r>
          </a:p>
        </p:txBody>
      </p:sp>
      <p:sp>
        <p:nvSpPr>
          <p:cNvPr name="Freeform 8" id="8"/>
          <p:cNvSpPr/>
          <p:nvPr/>
        </p:nvSpPr>
        <p:spPr>
          <a:xfrm flipH="false" flipV="false" rot="0">
            <a:off x="16723297" y="8773609"/>
            <a:ext cx="1513391" cy="1513391"/>
          </a:xfrm>
          <a:custGeom>
            <a:avLst/>
            <a:gdLst/>
            <a:ahLst/>
            <a:cxnLst/>
            <a:rect r="r" b="b" t="t" l="l"/>
            <a:pathLst>
              <a:path h="1513391" w="1513391">
                <a:moveTo>
                  <a:pt x="0" y="0"/>
                </a:moveTo>
                <a:lnTo>
                  <a:pt x="1513391" y="0"/>
                </a:lnTo>
                <a:lnTo>
                  <a:pt x="1513391" y="1513391"/>
                </a:lnTo>
                <a:lnTo>
                  <a:pt x="0" y="1513391"/>
                </a:lnTo>
                <a:lnTo>
                  <a:pt x="0" y="0"/>
                </a:lnTo>
                <a:close/>
              </a:path>
            </a:pathLst>
          </a:custGeom>
          <a:blipFill>
            <a:blip r:embed="rId7"/>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FFCF7"/>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1552010" y="7389947"/>
            <a:ext cx="5161420" cy="4969580"/>
          </a:xfrm>
          <a:custGeom>
            <a:avLst/>
            <a:gdLst/>
            <a:ahLst/>
            <a:cxnLst/>
            <a:rect r="r" b="b" t="t" l="l"/>
            <a:pathLst>
              <a:path h="4969580" w="5161420">
                <a:moveTo>
                  <a:pt x="0" y="0"/>
                </a:moveTo>
                <a:lnTo>
                  <a:pt x="5161420" y="0"/>
                </a:lnTo>
                <a:lnTo>
                  <a:pt x="5161420" y="4969580"/>
                </a:lnTo>
                <a:lnTo>
                  <a:pt x="0" y="49695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5400000">
            <a:off x="-1486691" y="-1275426"/>
            <a:ext cx="4207694" cy="4146491"/>
          </a:xfrm>
          <a:custGeom>
            <a:avLst/>
            <a:gdLst/>
            <a:ahLst/>
            <a:cxnLst/>
            <a:rect r="r" b="b" t="t" l="l"/>
            <a:pathLst>
              <a:path h="4146491" w="4207694">
                <a:moveTo>
                  <a:pt x="0" y="0"/>
                </a:moveTo>
                <a:lnTo>
                  <a:pt x="4207694" y="0"/>
                </a:lnTo>
                <a:lnTo>
                  <a:pt x="4207694" y="4146491"/>
                </a:lnTo>
                <a:lnTo>
                  <a:pt x="0" y="414649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5400000">
            <a:off x="15472554" y="-1915107"/>
            <a:ext cx="1691219" cy="4627715"/>
          </a:xfrm>
          <a:custGeom>
            <a:avLst/>
            <a:gdLst/>
            <a:ahLst/>
            <a:cxnLst/>
            <a:rect r="r" b="b" t="t" l="l"/>
            <a:pathLst>
              <a:path h="4627715" w="1691219">
                <a:moveTo>
                  <a:pt x="1691219" y="0"/>
                </a:moveTo>
                <a:lnTo>
                  <a:pt x="0" y="0"/>
                </a:lnTo>
                <a:lnTo>
                  <a:pt x="0" y="4627715"/>
                </a:lnTo>
                <a:lnTo>
                  <a:pt x="1691219" y="4627715"/>
                </a:lnTo>
                <a:lnTo>
                  <a:pt x="1691219"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4086138" y="-158220"/>
            <a:ext cx="10115723" cy="4545673"/>
          </a:xfrm>
          <a:custGeom>
            <a:avLst/>
            <a:gdLst/>
            <a:ahLst/>
            <a:cxnLst/>
            <a:rect r="r" b="b" t="t" l="l"/>
            <a:pathLst>
              <a:path h="4545673" w="10115723">
                <a:moveTo>
                  <a:pt x="0" y="0"/>
                </a:moveTo>
                <a:lnTo>
                  <a:pt x="10115724" y="0"/>
                </a:lnTo>
                <a:lnTo>
                  <a:pt x="10115724" y="4545673"/>
                </a:lnTo>
                <a:lnTo>
                  <a:pt x="0" y="4545673"/>
                </a:lnTo>
                <a:lnTo>
                  <a:pt x="0" y="0"/>
                </a:lnTo>
                <a:close/>
              </a:path>
            </a:pathLst>
          </a:custGeom>
          <a:blipFill>
            <a:blip r:embed="rId8"/>
            <a:stretch>
              <a:fillRect l="0" t="0" r="0" b="0"/>
            </a:stretch>
          </a:blipFill>
        </p:spPr>
      </p:sp>
      <p:sp>
        <p:nvSpPr>
          <p:cNvPr name="TextBox 6" id="6"/>
          <p:cNvSpPr txBox="true"/>
          <p:nvPr/>
        </p:nvSpPr>
        <p:spPr>
          <a:xfrm rot="0">
            <a:off x="3687519" y="6172835"/>
            <a:ext cx="13848708" cy="3085465"/>
          </a:xfrm>
          <a:prstGeom prst="rect">
            <a:avLst/>
          </a:prstGeom>
        </p:spPr>
        <p:txBody>
          <a:bodyPr anchor="t" rtlCol="false" tIns="0" lIns="0" bIns="0" rIns="0">
            <a:spAutoFit/>
          </a:bodyPr>
          <a:lstStyle/>
          <a:p>
            <a:pPr>
              <a:lnSpc>
                <a:spcPts val="2700"/>
              </a:lnSpc>
            </a:pPr>
            <a:r>
              <a:rPr lang="en-US" sz="2700" spc="135">
                <a:solidFill>
                  <a:srgbClr val="91612F"/>
                </a:solidFill>
                <a:latin typeface="Linux Biolinum"/>
              </a:rPr>
              <a:t>FAYDALI KULLANIM: SANAL ALEMDEKİ GEREKLİ GEREKSİZ HER ŞEYİ SEÇMEDEN SÜZMEDEN KULLANMAKTAN ZİYADE İŞE YARAYACAK SİTE VE UYGULAMALARI KULLANMAK</a:t>
            </a:r>
          </a:p>
          <a:p>
            <a:pPr>
              <a:lnSpc>
                <a:spcPts val="2700"/>
              </a:lnSpc>
            </a:pPr>
          </a:p>
          <a:p>
            <a:pPr>
              <a:lnSpc>
                <a:spcPts val="2700"/>
              </a:lnSpc>
            </a:pPr>
            <a:r>
              <a:rPr lang="en-US" sz="2700" spc="135">
                <a:solidFill>
                  <a:srgbClr val="91612F"/>
                </a:solidFill>
                <a:latin typeface="Linux Biolinum"/>
              </a:rPr>
              <a:t>BİLİNÇLI KULLANIM: SANAL ALEMDEKI DOĞRU BILGI KAYNAKLARINI BILMEK, YANLIŞ BILGI VE YANLIŞ BILGI KAYNAKLARINI AYIRT EDEBILMEK VE SADECE INTERNETTE YAZDI DIYE BIR ŞEYLERE INANIP ONA GÖRE DÜŞÜNCE VE DAVRANIŞ GELIŞTIRMEYECEK ŞEKILDE KULLANMA</a:t>
            </a:r>
          </a:p>
          <a:p>
            <a:pPr>
              <a:lnSpc>
                <a:spcPts val="2499"/>
              </a:lnSpc>
            </a:pPr>
          </a:p>
        </p:txBody>
      </p:sp>
      <p:sp>
        <p:nvSpPr>
          <p:cNvPr name="TextBox 7" id="7"/>
          <p:cNvSpPr txBox="true"/>
          <p:nvPr/>
        </p:nvSpPr>
        <p:spPr>
          <a:xfrm rot="0">
            <a:off x="3844958" y="5210175"/>
            <a:ext cx="11624968" cy="664856"/>
          </a:xfrm>
          <a:prstGeom prst="rect">
            <a:avLst/>
          </a:prstGeom>
        </p:spPr>
        <p:txBody>
          <a:bodyPr anchor="t" rtlCol="false" tIns="0" lIns="0" bIns="0" rIns="0">
            <a:spAutoFit/>
          </a:bodyPr>
          <a:lstStyle/>
          <a:p>
            <a:pPr>
              <a:lnSpc>
                <a:spcPts val="4800"/>
              </a:lnSpc>
            </a:pPr>
            <a:r>
              <a:rPr lang="en-US" sz="4800">
                <a:solidFill>
                  <a:srgbClr val="91612F"/>
                </a:solidFill>
                <a:latin typeface="Linux Biolinum"/>
              </a:rPr>
              <a:t>KULLANIM</a:t>
            </a:r>
          </a:p>
        </p:txBody>
      </p:sp>
      <p:sp>
        <p:nvSpPr>
          <p:cNvPr name="Freeform 8" id="8"/>
          <p:cNvSpPr/>
          <p:nvPr/>
        </p:nvSpPr>
        <p:spPr>
          <a:xfrm flipH="false" flipV="false" rot="0">
            <a:off x="16723297" y="8773609"/>
            <a:ext cx="1513391" cy="1513391"/>
          </a:xfrm>
          <a:custGeom>
            <a:avLst/>
            <a:gdLst/>
            <a:ahLst/>
            <a:cxnLst/>
            <a:rect r="r" b="b" t="t" l="l"/>
            <a:pathLst>
              <a:path h="1513391" w="1513391">
                <a:moveTo>
                  <a:pt x="0" y="0"/>
                </a:moveTo>
                <a:lnTo>
                  <a:pt x="1513391" y="0"/>
                </a:lnTo>
                <a:lnTo>
                  <a:pt x="1513391" y="1513391"/>
                </a:lnTo>
                <a:lnTo>
                  <a:pt x="0" y="1513391"/>
                </a:lnTo>
                <a:lnTo>
                  <a:pt x="0" y="0"/>
                </a:lnTo>
                <a:close/>
              </a:path>
            </a:pathLst>
          </a:custGeom>
          <a:blipFill>
            <a:blip r:embed="rId9"/>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FFCF7"/>
        </a:solidFill>
      </p:bgPr>
    </p:bg>
    <p:spTree>
      <p:nvGrpSpPr>
        <p:cNvPr id="1" name=""/>
        <p:cNvGrpSpPr/>
        <p:nvPr/>
      </p:nvGrpSpPr>
      <p:grpSpPr>
        <a:xfrm>
          <a:off x="0" y="0"/>
          <a:ext cx="0" cy="0"/>
          <a:chOff x="0" y="0"/>
          <a:chExt cx="0" cy="0"/>
        </a:xfrm>
      </p:grpSpPr>
      <p:sp>
        <p:nvSpPr>
          <p:cNvPr name="TextBox 2" id="2"/>
          <p:cNvSpPr txBox="true"/>
          <p:nvPr/>
        </p:nvSpPr>
        <p:spPr>
          <a:xfrm rot="0">
            <a:off x="1585044" y="1499519"/>
            <a:ext cx="11732612" cy="1831345"/>
          </a:xfrm>
          <a:prstGeom prst="rect">
            <a:avLst/>
          </a:prstGeom>
        </p:spPr>
        <p:txBody>
          <a:bodyPr anchor="t" rtlCol="false" tIns="0" lIns="0" bIns="0" rIns="0">
            <a:spAutoFit/>
          </a:bodyPr>
          <a:lstStyle/>
          <a:p>
            <a:pPr algn="ctr">
              <a:lnSpc>
                <a:spcPts val="4700"/>
              </a:lnSpc>
            </a:pPr>
            <a:r>
              <a:rPr lang="en-US" sz="4700">
                <a:solidFill>
                  <a:srgbClr val="91612F"/>
                </a:solidFill>
                <a:latin typeface="Linux Biolinum"/>
              </a:rPr>
              <a:t>KÖTÜYE KULLANIM</a:t>
            </a:r>
          </a:p>
          <a:p>
            <a:pPr algn="ctr">
              <a:lnSpc>
                <a:spcPts val="9000"/>
              </a:lnSpc>
            </a:pPr>
          </a:p>
        </p:txBody>
      </p:sp>
      <p:sp>
        <p:nvSpPr>
          <p:cNvPr name="TextBox 3" id="3"/>
          <p:cNvSpPr txBox="true"/>
          <p:nvPr/>
        </p:nvSpPr>
        <p:spPr>
          <a:xfrm rot="0">
            <a:off x="4095125" y="2917263"/>
            <a:ext cx="8118999" cy="3208020"/>
          </a:xfrm>
          <a:prstGeom prst="rect">
            <a:avLst/>
          </a:prstGeom>
        </p:spPr>
        <p:txBody>
          <a:bodyPr anchor="t" rtlCol="false" tIns="0" lIns="0" bIns="0" rIns="0">
            <a:spAutoFit/>
          </a:bodyPr>
          <a:lstStyle/>
          <a:p>
            <a:pPr marL="885182" indent="-442591" lvl="1">
              <a:lnSpc>
                <a:spcPts val="4099"/>
              </a:lnSpc>
              <a:buFont typeface="Arial"/>
              <a:buChar char="•"/>
            </a:pPr>
            <a:r>
              <a:rPr lang="en-US" sz="4099" spc="204">
                <a:solidFill>
                  <a:srgbClr val="91612F"/>
                </a:solidFill>
                <a:latin typeface="Linux Biolinum Bold"/>
              </a:rPr>
              <a:t>FİZİKSEL</a:t>
            </a:r>
          </a:p>
          <a:p>
            <a:pPr marL="885182" indent="-442591" lvl="1">
              <a:lnSpc>
                <a:spcPts val="4099"/>
              </a:lnSpc>
              <a:buFont typeface="Arial"/>
              <a:buChar char="•"/>
            </a:pPr>
            <a:r>
              <a:rPr lang="en-US" sz="4099" spc="204">
                <a:solidFill>
                  <a:srgbClr val="91612F"/>
                </a:solidFill>
                <a:latin typeface="Linux Biolinum Bold"/>
              </a:rPr>
              <a:t>PSİKOLOJİK</a:t>
            </a:r>
          </a:p>
          <a:p>
            <a:pPr marL="885182" indent="-442591" lvl="1">
              <a:lnSpc>
                <a:spcPts val="4099"/>
              </a:lnSpc>
              <a:buFont typeface="Arial"/>
              <a:buChar char="•"/>
            </a:pPr>
            <a:r>
              <a:rPr lang="en-US" sz="4099" spc="204">
                <a:solidFill>
                  <a:srgbClr val="91612F"/>
                </a:solidFill>
                <a:latin typeface="Linux Biolinum Bold"/>
              </a:rPr>
              <a:t>SOSYAL</a:t>
            </a:r>
          </a:p>
          <a:p>
            <a:pPr marL="885182" indent="-442591" lvl="1">
              <a:lnSpc>
                <a:spcPts val="4099"/>
              </a:lnSpc>
              <a:buFont typeface="Arial"/>
              <a:buChar char="•"/>
            </a:pPr>
            <a:r>
              <a:rPr lang="en-US" sz="4099" spc="204">
                <a:solidFill>
                  <a:srgbClr val="91612F"/>
                </a:solidFill>
                <a:latin typeface="Linux Biolinum Bold"/>
              </a:rPr>
              <a:t>ZİHİNSEL</a:t>
            </a:r>
          </a:p>
          <a:p>
            <a:pPr marL="885182" indent="-442591" lvl="1">
              <a:lnSpc>
                <a:spcPts val="4099"/>
              </a:lnSpc>
              <a:buFont typeface="Arial"/>
              <a:buChar char="•"/>
            </a:pPr>
            <a:r>
              <a:rPr lang="en-US" sz="4099" spc="204">
                <a:solidFill>
                  <a:srgbClr val="91612F"/>
                </a:solidFill>
                <a:latin typeface="Linux Biolinum Bold"/>
              </a:rPr>
              <a:t>MANEVİ</a:t>
            </a:r>
          </a:p>
          <a:p>
            <a:pPr>
              <a:lnSpc>
                <a:spcPts val="2500"/>
              </a:lnSpc>
            </a:pPr>
          </a:p>
          <a:p>
            <a:pPr>
              <a:lnSpc>
                <a:spcPts val="2499"/>
              </a:lnSpc>
            </a:pPr>
          </a:p>
        </p:txBody>
      </p:sp>
      <p:sp>
        <p:nvSpPr>
          <p:cNvPr name="Freeform 4" id="4"/>
          <p:cNvSpPr/>
          <p:nvPr/>
        </p:nvSpPr>
        <p:spPr>
          <a:xfrm flipH="false" flipV="false" rot="5400000">
            <a:off x="-2043424" y="-4540127"/>
            <a:ext cx="7256937" cy="6987210"/>
          </a:xfrm>
          <a:custGeom>
            <a:avLst/>
            <a:gdLst/>
            <a:ahLst/>
            <a:cxnLst/>
            <a:rect r="r" b="b" t="t" l="l"/>
            <a:pathLst>
              <a:path h="6987210" w="7256937">
                <a:moveTo>
                  <a:pt x="0" y="0"/>
                </a:moveTo>
                <a:lnTo>
                  <a:pt x="7256937" y="0"/>
                </a:lnTo>
                <a:lnTo>
                  <a:pt x="7256937" y="6987209"/>
                </a:lnTo>
                <a:lnTo>
                  <a:pt x="0" y="69872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true" flipV="false" rot="-5400000">
            <a:off x="15572615" y="-1736148"/>
            <a:ext cx="1691219" cy="4627715"/>
          </a:xfrm>
          <a:custGeom>
            <a:avLst/>
            <a:gdLst/>
            <a:ahLst/>
            <a:cxnLst/>
            <a:rect r="r" b="b" t="t" l="l"/>
            <a:pathLst>
              <a:path h="4627715" w="1691219">
                <a:moveTo>
                  <a:pt x="1691219" y="0"/>
                </a:moveTo>
                <a:lnTo>
                  <a:pt x="0" y="0"/>
                </a:lnTo>
                <a:lnTo>
                  <a:pt x="0" y="4627714"/>
                </a:lnTo>
                <a:lnTo>
                  <a:pt x="1691219" y="4627714"/>
                </a:lnTo>
                <a:lnTo>
                  <a:pt x="1691219"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6418225" y="-267901"/>
            <a:ext cx="3583276" cy="3531156"/>
          </a:xfrm>
          <a:custGeom>
            <a:avLst/>
            <a:gdLst/>
            <a:ahLst/>
            <a:cxnLst/>
            <a:rect r="r" b="b" t="t" l="l"/>
            <a:pathLst>
              <a:path h="3531156" w="3583276">
                <a:moveTo>
                  <a:pt x="0" y="0"/>
                </a:moveTo>
                <a:lnTo>
                  <a:pt x="3583276" y="0"/>
                </a:lnTo>
                <a:lnTo>
                  <a:pt x="3583276" y="3531156"/>
                </a:lnTo>
                <a:lnTo>
                  <a:pt x="0" y="353115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7" id="7"/>
          <p:cNvSpPr txBox="true"/>
          <p:nvPr/>
        </p:nvSpPr>
        <p:spPr>
          <a:xfrm rot="0">
            <a:off x="8837319" y="2907738"/>
            <a:ext cx="499062" cy="569829"/>
          </a:xfrm>
          <a:prstGeom prst="rect">
            <a:avLst/>
          </a:prstGeom>
        </p:spPr>
        <p:txBody>
          <a:bodyPr anchor="t" rtlCol="false" tIns="0" lIns="0" bIns="0" rIns="0">
            <a:spAutoFit/>
          </a:bodyPr>
          <a:lstStyle/>
          <a:p>
            <a:pPr algn="ctr">
              <a:lnSpc>
                <a:spcPts val="4200"/>
              </a:lnSpc>
              <a:spcBef>
                <a:spcPct val="0"/>
              </a:spcBef>
            </a:pPr>
            <a:r>
              <a:rPr lang="en-US" sz="4200">
                <a:solidFill>
                  <a:srgbClr val="FFFCF7"/>
                </a:solidFill>
                <a:latin typeface="Linux Biolinum Bold Italics"/>
              </a:rPr>
              <a:t>ef</a:t>
            </a:r>
          </a:p>
        </p:txBody>
      </p:sp>
      <p:sp>
        <p:nvSpPr>
          <p:cNvPr name="Freeform 8" id="8"/>
          <p:cNvSpPr/>
          <p:nvPr/>
        </p:nvSpPr>
        <p:spPr>
          <a:xfrm flipH="false" flipV="false" rot="1925445">
            <a:off x="-369802" y="8950855"/>
            <a:ext cx="3583276" cy="3531156"/>
          </a:xfrm>
          <a:custGeom>
            <a:avLst/>
            <a:gdLst/>
            <a:ahLst/>
            <a:cxnLst/>
            <a:rect r="r" b="b" t="t" l="l"/>
            <a:pathLst>
              <a:path h="3531156" w="3583276">
                <a:moveTo>
                  <a:pt x="0" y="0"/>
                </a:moveTo>
                <a:lnTo>
                  <a:pt x="3583276" y="0"/>
                </a:lnTo>
                <a:lnTo>
                  <a:pt x="3583276" y="3531155"/>
                </a:lnTo>
                <a:lnTo>
                  <a:pt x="0" y="353115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16723297" y="8773609"/>
            <a:ext cx="1513391" cy="1513391"/>
          </a:xfrm>
          <a:custGeom>
            <a:avLst/>
            <a:gdLst/>
            <a:ahLst/>
            <a:cxnLst/>
            <a:rect r="r" b="b" t="t" l="l"/>
            <a:pathLst>
              <a:path h="1513391" w="1513391">
                <a:moveTo>
                  <a:pt x="0" y="0"/>
                </a:moveTo>
                <a:lnTo>
                  <a:pt x="1513391" y="0"/>
                </a:lnTo>
                <a:lnTo>
                  <a:pt x="1513391" y="1513391"/>
                </a:lnTo>
                <a:lnTo>
                  <a:pt x="0" y="1513391"/>
                </a:lnTo>
                <a:lnTo>
                  <a:pt x="0" y="0"/>
                </a:lnTo>
                <a:close/>
              </a:path>
            </a:pathLst>
          </a:custGeom>
          <a:blipFill>
            <a:blip r:embed="rId8"/>
            <a:stretch>
              <a:fillRect l="0" t="0" r="0"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FFCF7"/>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13630832" y="5924992"/>
            <a:ext cx="7256937" cy="6987210"/>
          </a:xfrm>
          <a:custGeom>
            <a:avLst/>
            <a:gdLst/>
            <a:ahLst/>
            <a:cxnLst/>
            <a:rect r="r" b="b" t="t" l="l"/>
            <a:pathLst>
              <a:path h="6987210" w="7256937">
                <a:moveTo>
                  <a:pt x="0" y="0"/>
                </a:moveTo>
                <a:lnTo>
                  <a:pt x="7256936" y="0"/>
                </a:lnTo>
                <a:lnTo>
                  <a:pt x="7256936" y="6987210"/>
                </a:lnTo>
                <a:lnTo>
                  <a:pt x="0" y="69872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227526" y="442732"/>
            <a:ext cx="14237450" cy="585968"/>
          </a:xfrm>
          <a:prstGeom prst="rect">
            <a:avLst/>
          </a:prstGeom>
        </p:spPr>
        <p:txBody>
          <a:bodyPr anchor="t" rtlCol="false" tIns="0" lIns="0" bIns="0" rIns="0">
            <a:spAutoFit/>
          </a:bodyPr>
          <a:lstStyle/>
          <a:p>
            <a:pPr>
              <a:lnSpc>
                <a:spcPts val="4319"/>
              </a:lnSpc>
            </a:pPr>
            <a:r>
              <a:rPr lang="en-US" sz="4319">
                <a:solidFill>
                  <a:srgbClr val="91612F"/>
                </a:solidFill>
                <a:latin typeface="Linux Biolinum"/>
              </a:rPr>
              <a:t>İNTERNET BAĞIMLILIĞININ TEDAVİSİ</a:t>
            </a:r>
          </a:p>
        </p:txBody>
      </p:sp>
      <p:sp>
        <p:nvSpPr>
          <p:cNvPr name="TextBox 4" id="4"/>
          <p:cNvSpPr txBox="true"/>
          <p:nvPr/>
        </p:nvSpPr>
        <p:spPr>
          <a:xfrm rot="0">
            <a:off x="1028700" y="1544987"/>
            <a:ext cx="13436978" cy="7873610"/>
          </a:xfrm>
          <a:prstGeom prst="rect">
            <a:avLst/>
          </a:prstGeom>
        </p:spPr>
        <p:txBody>
          <a:bodyPr anchor="t" rtlCol="false" tIns="0" lIns="0" bIns="0" rIns="0">
            <a:spAutoFit/>
          </a:bodyPr>
          <a:lstStyle/>
          <a:p>
            <a:pPr>
              <a:lnSpc>
                <a:spcPts val="2484"/>
              </a:lnSpc>
            </a:pPr>
          </a:p>
          <a:p>
            <a:pPr>
              <a:lnSpc>
                <a:spcPts val="2484"/>
              </a:lnSpc>
            </a:pPr>
          </a:p>
          <a:p>
            <a:pPr marL="536435" indent="-268217" lvl="1">
              <a:lnSpc>
                <a:spcPts val="2484"/>
              </a:lnSpc>
              <a:buFont typeface="Arial"/>
              <a:buChar char="•"/>
            </a:pPr>
            <a:r>
              <a:rPr lang="en-US" sz="2484" spc="124">
                <a:solidFill>
                  <a:srgbClr val="91612F"/>
                </a:solidFill>
                <a:latin typeface="Linux Biolinum Bold"/>
              </a:rPr>
              <a:t>İNTERNET KULLANIM SAATLERINI DÜZENLEME</a:t>
            </a:r>
          </a:p>
          <a:p>
            <a:pPr marL="536435" indent="-268217" lvl="1">
              <a:lnSpc>
                <a:spcPts val="2484"/>
              </a:lnSpc>
              <a:buFont typeface="Arial"/>
              <a:buChar char="•"/>
            </a:pPr>
            <a:r>
              <a:rPr lang="en-US" sz="2484" spc="124">
                <a:solidFill>
                  <a:srgbClr val="91612F"/>
                </a:solidFill>
                <a:latin typeface="Linux Biolinum Bold"/>
              </a:rPr>
              <a:t>DIŞ DURDURUCULAR KULLANMA</a:t>
            </a:r>
          </a:p>
          <a:p>
            <a:pPr marL="536435" indent="-268217" lvl="1">
              <a:lnSpc>
                <a:spcPts val="2484"/>
              </a:lnSpc>
              <a:buFont typeface="Arial"/>
              <a:buChar char="•"/>
            </a:pPr>
            <a:r>
              <a:rPr lang="en-US" sz="2484" spc="124">
                <a:solidFill>
                  <a:srgbClr val="91612F"/>
                </a:solidFill>
                <a:latin typeface="Linux Biolinum Bold"/>
              </a:rPr>
              <a:t>İNTERNET KULLANIMIYLA ILGILI HEDEFLER BELIRLEME</a:t>
            </a:r>
          </a:p>
          <a:p>
            <a:pPr marL="536435" indent="-268217" lvl="1">
              <a:lnSpc>
                <a:spcPts val="2484"/>
              </a:lnSpc>
              <a:buFont typeface="Arial"/>
              <a:buChar char="•"/>
            </a:pPr>
            <a:r>
              <a:rPr lang="en-US" sz="2484" spc="124">
                <a:solidFill>
                  <a:srgbClr val="91612F"/>
                </a:solidFill>
                <a:latin typeface="Linux Biolinum Bold"/>
              </a:rPr>
              <a:t>ÇOK KULLANILAN BELLI IŞLEVLERDEN UZAK DURMA</a:t>
            </a:r>
          </a:p>
          <a:p>
            <a:pPr marL="536435" indent="-268217" lvl="1">
              <a:lnSpc>
                <a:spcPts val="2484"/>
              </a:lnSpc>
              <a:buFont typeface="Arial"/>
              <a:buChar char="•"/>
            </a:pPr>
            <a:r>
              <a:rPr lang="en-US" sz="2484" spc="124">
                <a:solidFill>
                  <a:srgbClr val="91612F"/>
                </a:solidFill>
                <a:latin typeface="Linux Biolinum Bold"/>
              </a:rPr>
              <a:t>HATIRLATICI KARTLAR KULLANMA</a:t>
            </a:r>
          </a:p>
          <a:p>
            <a:pPr marL="536435" indent="-268217" lvl="1">
              <a:lnSpc>
                <a:spcPts val="2484"/>
              </a:lnSpc>
              <a:buFont typeface="Arial"/>
              <a:buChar char="•"/>
            </a:pPr>
            <a:r>
              <a:rPr lang="en-US" sz="2484" spc="124">
                <a:solidFill>
                  <a:srgbClr val="91612F"/>
                </a:solidFill>
                <a:latin typeface="Linux Biolinum Bold"/>
              </a:rPr>
              <a:t>KIŞISEL DEFTER OLUŞTURMA</a:t>
            </a:r>
          </a:p>
          <a:p>
            <a:pPr marL="536435" indent="-268217" lvl="1">
              <a:lnSpc>
                <a:spcPts val="2484"/>
              </a:lnSpc>
              <a:buFont typeface="Arial"/>
              <a:buChar char="•"/>
            </a:pPr>
            <a:r>
              <a:rPr lang="en-US" sz="2484" spc="124">
                <a:solidFill>
                  <a:srgbClr val="91612F"/>
                </a:solidFill>
                <a:latin typeface="Linux Biolinum Bold"/>
              </a:rPr>
              <a:t>BILGISAYARIN YERINI DEĞIŞTIRME</a:t>
            </a:r>
          </a:p>
          <a:p>
            <a:pPr marL="536435" indent="-268217" lvl="1">
              <a:lnSpc>
                <a:spcPts val="2484"/>
              </a:lnSpc>
              <a:buFont typeface="Arial"/>
              <a:buChar char="•"/>
            </a:pPr>
            <a:r>
              <a:rPr lang="en-US" sz="2484" spc="124">
                <a:solidFill>
                  <a:srgbClr val="91612F"/>
                </a:solidFill>
                <a:latin typeface="Linux Biolinum Bold"/>
              </a:rPr>
              <a:t>İNTERNETE BAĞLANMA ZAMANLARINI DEĞIŞTIRME</a:t>
            </a:r>
          </a:p>
          <a:p>
            <a:pPr marL="536435" indent="-268217" lvl="1">
              <a:lnSpc>
                <a:spcPts val="2484"/>
              </a:lnSpc>
              <a:buFont typeface="Arial"/>
              <a:buChar char="•"/>
            </a:pPr>
            <a:r>
              <a:rPr lang="en-US" sz="2484" spc="124">
                <a:solidFill>
                  <a:srgbClr val="91612F"/>
                </a:solidFill>
                <a:latin typeface="Linux Biolinum Bold"/>
              </a:rPr>
              <a:t>İNTERNET DEFTERI OLUŞTURMA</a:t>
            </a:r>
          </a:p>
          <a:p>
            <a:pPr marL="536435" indent="-268217" lvl="1">
              <a:lnSpc>
                <a:spcPts val="2484"/>
              </a:lnSpc>
              <a:buFont typeface="Arial"/>
              <a:buChar char="•"/>
            </a:pPr>
            <a:r>
              <a:rPr lang="en-US" sz="2484" spc="124">
                <a:solidFill>
                  <a:srgbClr val="91612F"/>
                </a:solidFill>
                <a:latin typeface="Linux Biolinum Bold"/>
              </a:rPr>
              <a:t>KIŞISEL KULLANIMA SON VERME</a:t>
            </a:r>
          </a:p>
          <a:p>
            <a:pPr marL="536435" indent="-268217" lvl="1">
              <a:lnSpc>
                <a:spcPts val="2484"/>
              </a:lnSpc>
              <a:buFont typeface="Arial"/>
              <a:buChar char="•"/>
            </a:pPr>
            <a:r>
              <a:rPr lang="en-US" sz="2484" spc="124">
                <a:solidFill>
                  <a:srgbClr val="91612F"/>
                </a:solidFill>
                <a:latin typeface="Linux Biolinum Bold"/>
              </a:rPr>
              <a:t>KIŞININ ARKADAŞLARINDAN VE YAKINLARINDAN INTERNET ILE ILGILI PROBLEMLERI OLDUĞUNU SAKLAMAMASINI SAĞLAMA </a:t>
            </a:r>
          </a:p>
          <a:p>
            <a:pPr marL="536435" indent="-268217" lvl="1">
              <a:lnSpc>
                <a:spcPts val="2484"/>
              </a:lnSpc>
              <a:buFont typeface="Arial"/>
              <a:buChar char="•"/>
            </a:pPr>
            <a:r>
              <a:rPr lang="en-US" sz="2484" spc="124">
                <a:solidFill>
                  <a:srgbClr val="91612F"/>
                </a:solidFill>
                <a:latin typeface="Linux Biolinum Bold"/>
              </a:rPr>
              <a:t>KIŞININ SPOR AKTIVITELERINE KATILMASINI SAĞLAMA </a:t>
            </a:r>
          </a:p>
          <a:p>
            <a:pPr marL="536435" indent="-268217" lvl="1">
              <a:lnSpc>
                <a:spcPts val="2484"/>
              </a:lnSpc>
              <a:buFont typeface="Arial"/>
              <a:buChar char="•"/>
            </a:pPr>
            <a:r>
              <a:rPr lang="en-US" sz="2484" spc="124">
                <a:solidFill>
                  <a:srgbClr val="91612F"/>
                </a:solidFill>
                <a:latin typeface="Linux Biolinum Bold"/>
              </a:rPr>
              <a:t>İNTERNET KULLANIMINA ARA/TATIL VERME</a:t>
            </a:r>
          </a:p>
          <a:p>
            <a:pPr marL="536435" indent="-268217" lvl="1">
              <a:lnSpc>
                <a:spcPts val="2484"/>
              </a:lnSpc>
              <a:buFont typeface="Arial"/>
              <a:buChar char="•"/>
            </a:pPr>
            <a:r>
              <a:rPr lang="en-US" sz="2484" spc="124">
                <a:solidFill>
                  <a:srgbClr val="91612F"/>
                </a:solidFill>
                <a:latin typeface="Linux Biolinum Bold"/>
              </a:rPr>
              <a:t>OTOMATIK DÜŞÜNCELERI ELE ALMA</a:t>
            </a:r>
          </a:p>
          <a:p>
            <a:pPr marL="536435" indent="-268217" lvl="1">
              <a:lnSpc>
                <a:spcPts val="2484"/>
              </a:lnSpc>
              <a:buFont typeface="Arial"/>
              <a:buChar char="•"/>
            </a:pPr>
            <a:r>
              <a:rPr lang="en-US" sz="2484" spc="124">
                <a:solidFill>
                  <a:srgbClr val="91612F"/>
                </a:solidFill>
                <a:latin typeface="Linux Biolinum Bold"/>
              </a:rPr>
              <a:t>GEVŞEME EGZERSIZLERI UYGULAMA</a:t>
            </a:r>
          </a:p>
          <a:p>
            <a:pPr marL="536435" indent="-268217" lvl="1">
              <a:lnSpc>
                <a:spcPts val="2484"/>
              </a:lnSpc>
              <a:buFont typeface="Arial"/>
              <a:buChar char="•"/>
            </a:pPr>
            <a:r>
              <a:rPr lang="en-US" sz="2484" spc="124">
                <a:solidFill>
                  <a:srgbClr val="91612F"/>
                </a:solidFill>
                <a:latin typeface="Linux Biolinum Bold"/>
              </a:rPr>
              <a:t>İNTERNETE BAĞLANMA SIRASINDA HISSEDILENLERI NOT ETME</a:t>
            </a:r>
          </a:p>
          <a:p>
            <a:pPr marL="536435" indent="-268217" lvl="1">
              <a:lnSpc>
                <a:spcPts val="2484"/>
              </a:lnSpc>
              <a:buFont typeface="Arial"/>
              <a:buChar char="•"/>
            </a:pPr>
            <a:r>
              <a:rPr lang="en-US" sz="2484" spc="124">
                <a:solidFill>
                  <a:srgbClr val="91612F"/>
                </a:solidFill>
                <a:latin typeface="Linux Biolinum Bold"/>
              </a:rPr>
              <a:t>YENI SOSYAL BECERILER KAZANDIRMA</a:t>
            </a:r>
          </a:p>
          <a:p>
            <a:pPr marL="536435" indent="-268217" lvl="1">
              <a:lnSpc>
                <a:spcPts val="2484"/>
              </a:lnSpc>
              <a:buFont typeface="Arial"/>
              <a:buChar char="•"/>
            </a:pPr>
          </a:p>
          <a:p>
            <a:pPr>
              <a:lnSpc>
                <a:spcPts val="2484"/>
              </a:lnSpc>
            </a:pPr>
          </a:p>
          <a:p>
            <a:pPr>
              <a:lnSpc>
                <a:spcPts val="2484"/>
              </a:lnSpc>
            </a:pPr>
          </a:p>
          <a:p>
            <a:pPr>
              <a:lnSpc>
                <a:spcPts val="2484"/>
              </a:lnSpc>
            </a:pPr>
          </a:p>
          <a:p>
            <a:pPr>
              <a:lnSpc>
                <a:spcPts val="2484"/>
              </a:lnSpc>
            </a:pPr>
          </a:p>
        </p:txBody>
      </p:sp>
      <p:sp>
        <p:nvSpPr>
          <p:cNvPr name="Freeform 5" id="5"/>
          <p:cNvSpPr/>
          <p:nvPr/>
        </p:nvSpPr>
        <p:spPr>
          <a:xfrm flipH="false" flipV="false" rot="-10800000">
            <a:off x="16592095" y="3981336"/>
            <a:ext cx="4565087" cy="4498686"/>
          </a:xfrm>
          <a:custGeom>
            <a:avLst/>
            <a:gdLst/>
            <a:ahLst/>
            <a:cxnLst/>
            <a:rect r="r" b="b" t="t" l="l"/>
            <a:pathLst>
              <a:path h="4498686" w="4565087">
                <a:moveTo>
                  <a:pt x="0" y="0"/>
                </a:moveTo>
                <a:lnTo>
                  <a:pt x="4565087" y="0"/>
                </a:lnTo>
                <a:lnTo>
                  <a:pt x="4565087" y="4498686"/>
                </a:lnTo>
                <a:lnTo>
                  <a:pt x="0" y="44986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true" flipV="false" rot="-5400000">
            <a:off x="15715172" y="-2130767"/>
            <a:ext cx="1691219" cy="4627715"/>
          </a:xfrm>
          <a:custGeom>
            <a:avLst/>
            <a:gdLst/>
            <a:ahLst/>
            <a:cxnLst/>
            <a:rect r="r" b="b" t="t" l="l"/>
            <a:pathLst>
              <a:path h="4627715" w="1691219">
                <a:moveTo>
                  <a:pt x="1691219" y="0"/>
                </a:moveTo>
                <a:lnTo>
                  <a:pt x="0" y="0"/>
                </a:lnTo>
                <a:lnTo>
                  <a:pt x="0" y="4627715"/>
                </a:lnTo>
                <a:lnTo>
                  <a:pt x="1691219" y="4627715"/>
                </a:lnTo>
                <a:lnTo>
                  <a:pt x="1691219"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16723297" y="8773609"/>
            <a:ext cx="1513391" cy="1513391"/>
          </a:xfrm>
          <a:custGeom>
            <a:avLst/>
            <a:gdLst/>
            <a:ahLst/>
            <a:cxnLst/>
            <a:rect r="r" b="b" t="t" l="l"/>
            <a:pathLst>
              <a:path h="1513391" w="1513391">
                <a:moveTo>
                  <a:pt x="0" y="0"/>
                </a:moveTo>
                <a:lnTo>
                  <a:pt x="1513391" y="0"/>
                </a:lnTo>
                <a:lnTo>
                  <a:pt x="1513391" y="1513391"/>
                </a:lnTo>
                <a:lnTo>
                  <a:pt x="0" y="1513391"/>
                </a:lnTo>
                <a:lnTo>
                  <a:pt x="0" y="0"/>
                </a:lnTo>
                <a:close/>
              </a:path>
            </a:pathLst>
          </a:custGeom>
          <a:blipFill>
            <a:blip r:embed="rId8"/>
            <a:stretch>
              <a:fillRect l="0" t="0" r="0" b="0"/>
            </a:stretch>
          </a:blipFill>
        </p:spPr>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FFCF7"/>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3628336" y="-2739838"/>
            <a:ext cx="7537076" cy="7256937"/>
          </a:xfrm>
          <a:custGeom>
            <a:avLst/>
            <a:gdLst/>
            <a:ahLst/>
            <a:cxnLst/>
            <a:rect r="r" b="b" t="t" l="l"/>
            <a:pathLst>
              <a:path h="7256937" w="7537076">
                <a:moveTo>
                  <a:pt x="0" y="0"/>
                </a:moveTo>
                <a:lnTo>
                  <a:pt x="7537076" y="0"/>
                </a:lnTo>
                <a:lnTo>
                  <a:pt x="7537076" y="7256937"/>
                </a:lnTo>
                <a:lnTo>
                  <a:pt x="0" y="725693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5400000">
            <a:off x="14659532" y="5764695"/>
            <a:ext cx="7256937" cy="6987210"/>
          </a:xfrm>
          <a:custGeom>
            <a:avLst/>
            <a:gdLst/>
            <a:ahLst/>
            <a:cxnLst/>
            <a:rect r="r" b="b" t="t" l="l"/>
            <a:pathLst>
              <a:path h="6987210" w="7256937">
                <a:moveTo>
                  <a:pt x="0" y="0"/>
                </a:moveTo>
                <a:lnTo>
                  <a:pt x="7256936" y="0"/>
                </a:lnTo>
                <a:lnTo>
                  <a:pt x="7256936" y="6987210"/>
                </a:lnTo>
                <a:lnTo>
                  <a:pt x="0" y="698721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1796976" y="3137973"/>
            <a:ext cx="14694048" cy="5593858"/>
            <a:chOff x="0" y="0"/>
            <a:chExt cx="19592064" cy="7458477"/>
          </a:xfrm>
        </p:grpSpPr>
        <p:sp>
          <p:nvSpPr>
            <p:cNvPr name="TextBox 5" id="5"/>
            <p:cNvSpPr txBox="true"/>
            <p:nvPr/>
          </p:nvSpPr>
          <p:spPr>
            <a:xfrm rot="0">
              <a:off x="0" y="197315"/>
              <a:ext cx="19592064" cy="5814736"/>
            </a:xfrm>
            <a:prstGeom prst="rect">
              <a:avLst/>
            </a:prstGeom>
          </p:spPr>
          <p:txBody>
            <a:bodyPr anchor="t" rtlCol="false" tIns="0" lIns="0" bIns="0" rIns="0">
              <a:spAutoFit/>
            </a:bodyPr>
            <a:lstStyle/>
            <a:p>
              <a:pPr algn="ctr">
                <a:lnSpc>
                  <a:spcPts val="11101"/>
                </a:lnSpc>
              </a:pPr>
              <a:r>
                <a:rPr lang="en-US" sz="11101">
                  <a:solidFill>
                    <a:srgbClr val="91612F"/>
                  </a:solidFill>
                  <a:latin typeface="Linux Biolinum"/>
                </a:rPr>
                <a:t>SOSYAL MEDYA VE HAYATIMIZA (YAN) ETKİLERİ</a:t>
              </a:r>
            </a:p>
          </p:txBody>
        </p:sp>
        <p:sp>
          <p:nvSpPr>
            <p:cNvPr name="TextBox 6" id="6"/>
            <p:cNvSpPr txBox="true"/>
            <p:nvPr/>
          </p:nvSpPr>
          <p:spPr>
            <a:xfrm rot="0">
              <a:off x="0" y="6619270"/>
              <a:ext cx="19592064" cy="841917"/>
            </a:xfrm>
            <a:prstGeom prst="rect">
              <a:avLst/>
            </a:prstGeom>
          </p:spPr>
          <p:txBody>
            <a:bodyPr anchor="t" rtlCol="false" tIns="0" lIns="0" bIns="0" rIns="0">
              <a:spAutoFit/>
            </a:bodyPr>
            <a:lstStyle/>
            <a:p>
              <a:pPr algn="ctr">
                <a:lnSpc>
                  <a:spcPts val="5320"/>
                </a:lnSpc>
              </a:pPr>
            </a:p>
          </p:txBody>
        </p:sp>
      </p:grpSp>
      <p:sp>
        <p:nvSpPr>
          <p:cNvPr name="Freeform 7" id="7"/>
          <p:cNvSpPr/>
          <p:nvPr/>
        </p:nvSpPr>
        <p:spPr>
          <a:xfrm flipH="true" flipV="false" rot="-10800000">
            <a:off x="-662519" y="4657168"/>
            <a:ext cx="1691219" cy="4627715"/>
          </a:xfrm>
          <a:custGeom>
            <a:avLst/>
            <a:gdLst/>
            <a:ahLst/>
            <a:cxnLst/>
            <a:rect r="r" b="b" t="t" l="l"/>
            <a:pathLst>
              <a:path h="4627715" w="1691219">
                <a:moveTo>
                  <a:pt x="1691219" y="0"/>
                </a:moveTo>
                <a:lnTo>
                  <a:pt x="0" y="0"/>
                </a:lnTo>
                <a:lnTo>
                  <a:pt x="0" y="4627715"/>
                </a:lnTo>
                <a:lnTo>
                  <a:pt x="1691219" y="4627715"/>
                </a:lnTo>
                <a:lnTo>
                  <a:pt x="1691219"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1253844" y="7492036"/>
            <a:ext cx="4565087" cy="4498686"/>
          </a:xfrm>
          <a:custGeom>
            <a:avLst/>
            <a:gdLst/>
            <a:ahLst/>
            <a:cxnLst/>
            <a:rect r="r" b="b" t="t" l="l"/>
            <a:pathLst>
              <a:path h="4498686" w="4565087">
                <a:moveTo>
                  <a:pt x="0" y="0"/>
                </a:moveTo>
                <a:lnTo>
                  <a:pt x="4565088" y="0"/>
                </a:lnTo>
                <a:lnTo>
                  <a:pt x="4565088" y="4498686"/>
                </a:lnTo>
                <a:lnTo>
                  <a:pt x="0" y="449868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true" flipV="false" rot="0">
            <a:off x="17259300" y="1002117"/>
            <a:ext cx="1691219" cy="4627715"/>
          </a:xfrm>
          <a:custGeom>
            <a:avLst/>
            <a:gdLst/>
            <a:ahLst/>
            <a:cxnLst/>
            <a:rect r="r" b="b" t="t" l="l"/>
            <a:pathLst>
              <a:path h="4627715" w="1691219">
                <a:moveTo>
                  <a:pt x="1691219" y="0"/>
                </a:moveTo>
                <a:lnTo>
                  <a:pt x="0" y="0"/>
                </a:lnTo>
                <a:lnTo>
                  <a:pt x="0" y="4627715"/>
                </a:lnTo>
                <a:lnTo>
                  <a:pt x="1691219" y="4627715"/>
                </a:lnTo>
                <a:lnTo>
                  <a:pt x="1691219"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15197449" y="-1360712"/>
            <a:ext cx="4565087" cy="4498686"/>
          </a:xfrm>
          <a:custGeom>
            <a:avLst/>
            <a:gdLst/>
            <a:ahLst/>
            <a:cxnLst/>
            <a:rect r="r" b="b" t="t" l="l"/>
            <a:pathLst>
              <a:path h="4498686" w="4565087">
                <a:moveTo>
                  <a:pt x="0" y="0"/>
                </a:moveTo>
                <a:lnTo>
                  <a:pt x="4565087" y="0"/>
                </a:lnTo>
                <a:lnTo>
                  <a:pt x="4565087" y="4498685"/>
                </a:lnTo>
                <a:lnTo>
                  <a:pt x="0" y="449868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false" flipV="false" rot="0">
            <a:off x="16723297" y="8773609"/>
            <a:ext cx="1513391" cy="1513391"/>
          </a:xfrm>
          <a:custGeom>
            <a:avLst/>
            <a:gdLst/>
            <a:ahLst/>
            <a:cxnLst/>
            <a:rect r="r" b="b" t="t" l="l"/>
            <a:pathLst>
              <a:path h="1513391" w="1513391">
                <a:moveTo>
                  <a:pt x="0" y="0"/>
                </a:moveTo>
                <a:lnTo>
                  <a:pt x="1513391" y="0"/>
                </a:lnTo>
                <a:lnTo>
                  <a:pt x="1513391" y="1513391"/>
                </a:lnTo>
                <a:lnTo>
                  <a:pt x="0" y="1513391"/>
                </a:lnTo>
                <a:lnTo>
                  <a:pt x="0" y="0"/>
                </a:lnTo>
                <a:close/>
              </a:path>
            </a:pathLst>
          </a:custGeom>
          <a:blipFill>
            <a:blip r:embed="rId10"/>
            <a:stretch>
              <a:fillRect l="0" t="0" r="0" b="0"/>
            </a:stretch>
          </a:blipFill>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FFCF7"/>
        </a:solidFill>
      </p:bgPr>
    </p:bg>
    <p:spTree>
      <p:nvGrpSpPr>
        <p:cNvPr id="1" name=""/>
        <p:cNvGrpSpPr/>
        <p:nvPr/>
      </p:nvGrpSpPr>
      <p:grpSpPr>
        <a:xfrm>
          <a:off x="0" y="0"/>
          <a:ext cx="0" cy="0"/>
          <a:chOff x="0" y="0"/>
          <a:chExt cx="0" cy="0"/>
        </a:xfrm>
      </p:grpSpPr>
      <p:sp>
        <p:nvSpPr>
          <p:cNvPr name="TextBox 2" id="2"/>
          <p:cNvSpPr txBox="true"/>
          <p:nvPr/>
        </p:nvSpPr>
        <p:spPr>
          <a:xfrm rot="0">
            <a:off x="9811235" y="2399708"/>
            <a:ext cx="7789184" cy="6063109"/>
          </a:xfrm>
          <a:prstGeom prst="rect">
            <a:avLst/>
          </a:prstGeom>
        </p:spPr>
        <p:txBody>
          <a:bodyPr anchor="t" rtlCol="false" tIns="0" lIns="0" bIns="0" rIns="0">
            <a:spAutoFit/>
          </a:bodyPr>
          <a:lstStyle/>
          <a:p>
            <a:pPr>
              <a:lnSpc>
                <a:spcPts val="3130"/>
              </a:lnSpc>
            </a:pPr>
          </a:p>
          <a:p>
            <a:pPr>
              <a:lnSpc>
                <a:spcPts val="3130"/>
              </a:lnSpc>
            </a:pPr>
          </a:p>
          <a:p>
            <a:pPr>
              <a:lnSpc>
                <a:spcPts val="4199"/>
              </a:lnSpc>
            </a:pPr>
            <a:r>
              <a:rPr lang="en-US" sz="2999">
                <a:solidFill>
                  <a:srgbClr val="000000"/>
                </a:solidFill>
                <a:latin typeface="Arimo"/>
              </a:rPr>
              <a:t>•Siber zorbalık, bir kişi veya kişilerin psikolojik bütünlüğüne zarar vermek amacı ile biri veya bir grup tarafından yapılan, bilgi ve iletişim teknolojileri kullanılarak düşmanca ve zarar verici davranışlar demektir.</a:t>
            </a:r>
          </a:p>
          <a:p>
            <a:pPr algn="just">
              <a:lnSpc>
                <a:spcPts val="10029"/>
              </a:lnSpc>
            </a:pPr>
          </a:p>
          <a:p>
            <a:pPr algn="just">
              <a:lnSpc>
                <a:spcPts val="10029"/>
              </a:lnSpc>
            </a:pPr>
          </a:p>
        </p:txBody>
      </p:sp>
      <p:sp>
        <p:nvSpPr>
          <p:cNvPr name="Freeform 3" id="3"/>
          <p:cNvSpPr/>
          <p:nvPr/>
        </p:nvSpPr>
        <p:spPr>
          <a:xfrm flipH="false" flipV="false" rot="-3518030">
            <a:off x="7704445" y="-4449083"/>
            <a:ext cx="7256937" cy="6987210"/>
          </a:xfrm>
          <a:custGeom>
            <a:avLst/>
            <a:gdLst/>
            <a:ahLst/>
            <a:cxnLst/>
            <a:rect r="r" b="b" t="t" l="l"/>
            <a:pathLst>
              <a:path h="6987210" w="7256937">
                <a:moveTo>
                  <a:pt x="0" y="0"/>
                </a:moveTo>
                <a:lnTo>
                  <a:pt x="7256936" y="0"/>
                </a:lnTo>
                <a:lnTo>
                  <a:pt x="7256936" y="6987210"/>
                </a:lnTo>
                <a:lnTo>
                  <a:pt x="0" y="69872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true" flipV="false" rot="-10800000">
            <a:off x="-222130" y="-248092"/>
            <a:ext cx="1691219" cy="4627715"/>
          </a:xfrm>
          <a:custGeom>
            <a:avLst/>
            <a:gdLst/>
            <a:ahLst/>
            <a:cxnLst/>
            <a:rect r="r" b="b" t="t" l="l"/>
            <a:pathLst>
              <a:path h="4627715" w="1691219">
                <a:moveTo>
                  <a:pt x="1691219" y="0"/>
                </a:moveTo>
                <a:lnTo>
                  <a:pt x="0" y="0"/>
                </a:lnTo>
                <a:lnTo>
                  <a:pt x="0" y="4627715"/>
                </a:lnTo>
                <a:lnTo>
                  <a:pt x="1691219" y="4627715"/>
                </a:lnTo>
                <a:lnTo>
                  <a:pt x="1691219"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623479" y="-1169548"/>
            <a:ext cx="3583276" cy="3531156"/>
          </a:xfrm>
          <a:custGeom>
            <a:avLst/>
            <a:gdLst/>
            <a:ahLst/>
            <a:cxnLst/>
            <a:rect r="r" b="b" t="t" l="l"/>
            <a:pathLst>
              <a:path h="3531156" w="3583276">
                <a:moveTo>
                  <a:pt x="0" y="0"/>
                </a:moveTo>
                <a:lnTo>
                  <a:pt x="3583277" y="0"/>
                </a:lnTo>
                <a:lnTo>
                  <a:pt x="3583277" y="3531156"/>
                </a:lnTo>
                <a:lnTo>
                  <a:pt x="0" y="353115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405363" y="2361608"/>
            <a:ext cx="8975537" cy="5169455"/>
          </a:xfrm>
          <a:custGeom>
            <a:avLst/>
            <a:gdLst/>
            <a:ahLst/>
            <a:cxnLst/>
            <a:rect r="r" b="b" t="t" l="l"/>
            <a:pathLst>
              <a:path h="5169455" w="8975537">
                <a:moveTo>
                  <a:pt x="0" y="0"/>
                </a:moveTo>
                <a:lnTo>
                  <a:pt x="8975537" y="0"/>
                </a:lnTo>
                <a:lnTo>
                  <a:pt x="8975537" y="5169455"/>
                </a:lnTo>
                <a:lnTo>
                  <a:pt x="0" y="5169455"/>
                </a:lnTo>
                <a:lnTo>
                  <a:pt x="0" y="0"/>
                </a:lnTo>
                <a:close/>
              </a:path>
            </a:pathLst>
          </a:custGeom>
          <a:blipFill>
            <a:blip r:embed="rId8"/>
            <a:stretch>
              <a:fillRect l="0" t="0" r="0" b="0"/>
            </a:stretch>
          </a:blipFill>
        </p:spPr>
      </p:sp>
      <p:sp>
        <p:nvSpPr>
          <p:cNvPr name="Freeform 7" id="7"/>
          <p:cNvSpPr/>
          <p:nvPr/>
        </p:nvSpPr>
        <p:spPr>
          <a:xfrm flipH="false" flipV="false" rot="0">
            <a:off x="16723297" y="8773609"/>
            <a:ext cx="1513391" cy="1513391"/>
          </a:xfrm>
          <a:custGeom>
            <a:avLst/>
            <a:gdLst/>
            <a:ahLst/>
            <a:cxnLst/>
            <a:rect r="r" b="b" t="t" l="l"/>
            <a:pathLst>
              <a:path h="1513391" w="1513391">
                <a:moveTo>
                  <a:pt x="0" y="0"/>
                </a:moveTo>
                <a:lnTo>
                  <a:pt x="1513391" y="0"/>
                </a:lnTo>
                <a:lnTo>
                  <a:pt x="1513391" y="1513391"/>
                </a:lnTo>
                <a:lnTo>
                  <a:pt x="0" y="1513391"/>
                </a:lnTo>
                <a:lnTo>
                  <a:pt x="0" y="0"/>
                </a:lnTo>
                <a:close/>
              </a:path>
            </a:pathLst>
          </a:custGeom>
          <a:blipFill>
            <a:blip r:embed="rId9"/>
            <a:stretch>
              <a:fillRect l="0" t="0" r="0" b="0"/>
            </a:stretch>
          </a:blipFill>
        </p:spPr>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FFCF7"/>
        </a:solidFill>
      </p:bgPr>
    </p:bg>
    <p:spTree>
      <p:nvGrpSpPr>
        <p:cNvPr id="1" name=""/>
        <p:cNvGrpSpPr/>
        <p:nvPr/>
      </p:nvGrpSpPr>
      <p:grpSpPr>
        <a:xfrm>
          <a:off x="0" y="0"/>
          <a:ext cx="0" cy="0"/>
          <a:chOff x="0" y="0"/>
          <a:chExt cx="0" cy="0"/>
        </a:xfrm>
      </p:grpSpPr>
      <p:sp>
        <p:nvSpPr>
          <p:cNvPr name="TextBox 2" id="2"/>
          <p:cNvSpPr txBox="true"/>
          <p:nvPr/>
        </p:nvSpPr>
        <p:spPr>
          <a:xfrm rot="0">
            <a:off x="2712387" y="1409099"/>
            <a:ext cx="11732612" cy="2421895"/>
          </a:xfrm>
          <a:prstGeom prst="rect">
            <a:avLst/>
          </a:prstGeom>
        </p:spPr>
        <p:txBody>
          <a:bodyPr anchor="t" rtlCol="false" tIns="0" lIns="0" bIns="0" rIns="0">
            <a:spAutoFit/>
          </a:bodyPr>
          <a:lstStyle/>
          <a:p>
            <a:pPr algn="ctr">
              <a:lnSpc>
                <a:spcPts val="4700"/>
              </a:lnSpc>
            </a:pPr>
            <a:r>
              <a:rPr lang="en-US" sz="4700">
                <a:solidFill>
                  <a:srgbClr val="91612F"/>
                </a:solidFill>
                <a:latin typeface="Linux Biolinum"/>
              </a:rPr>
              <a:t>SİBER ZORBALIĞIN GELENEKSEL ZORBALIKTAN FARKI</a:t>
            </a:r>
          </a:p>
          <a:p>
            <a:pPr algn="ctr">
              <a:lnSpc>
                <a:spcPts val="9000"/>
              </a:lnSpc>
            </a:pPr>
          </a:p>
        </p:txBody>
      </p:sp>
      <p:sp>
        <p:nvSpPr>
          <p:cNvPr name="TextBox 3" id="3"/>
          <p:cNvSpPr txBox="true"/>
          <p:nvPr/>
        </p:nvSpPr>
        <p:spPr>
          <a:xfrm rot="0">
            <a:off x="4002495" y="3553768"/>
            <a:ext cx="8118999" cy="5370195"/>
          </a:xfrm>
          <a:prstGeom prst="rect">
            <a:avLst/>
          </a:prstGeom>
        </p:spPr>
        <p:txBody>
          <a:bodyPr anchor="t" rtlCol="false" tIns="0" lIns="0" bIns="0" rIns="0">
            <a:spAutoFit/>
          </a:bodyPr>
          <a:lstStyle/>
          <a:p>
            <a:pPr marL="885182" indent="-442591" lvl="1">
              <a:lnSpc>
                <a:spcPts val="4099"/>
              </a:lnSpc>
              <a:buFont typeface="Arial"/>
              <a:buChar char="•"/>
            </a:pPr>
            <a:r>
              <a:rPr lang="en-US" sz="4099" spc="204">
                <a:solidFill>
                  <a:srgbClr val="91612F"/>
                </a:solidFill>
                <a:latin typeface="Linux Biolinum"/>
              </a:rPr>
              <a:t>GÜÇ DENGESIZLIĞI</a:t>
            </a:r>
          </a:p>
          <a:p>
            <a:pPr marL="259080" indent="-129540" lvl="1">
              <a:lnSpc>
                <a:spcPts val="1679"/>
              </a:lnSpc>
              <a:buFont typeface="Arial"/>
              <a:buChar char="•"/>
            </a:pPr>
          </a:p>
          <a:p>
            <a:pPr marL="885182" indent="-442591" lvl="1">
              <a:lnSpc>
                <a:spcPts val="4099"/>
              </a:lnSpc>
              <a:buFont typeface="Arial"/>
              <a:buChar char="•"/>
            </a:pPr>
            <a:r>
              <a:rPr lang="en-US" sz="4099" spc="204">
                <a:solidFill>
                  <a:srgbClr val="91612F"/>
                </a:solidFill>
                <a:latin typeface="Linux Biolinum"/>
              </a:rPr>
              <a:t>İzleyici kitlesi.</a:t>
            </a:r>
          </a:p>
          <a:p>
            <a:pPr marL="259080" indent="-129540" lvl="1">
              <a:lnSpc>
                <a:spcPts val="1679"/>
              </a:lnSpc>
              <a:buFont typeface="Arial"/>
              <a:buChar char="•"/>
            </a:pPr>
          </a:p>
          <a:p>
            <a:pPr marL="885182" indent="-442591" lvl="1">
              <a:lnSpc>
                <a:spcPts val="4099"/>
              </a:lnSpc>
              <a:buFont typeface="Arial"/>
              <a:buChar char="•"/>
            </a:pPr>
            <a:r>
              <a:rPr lang="en-US" sz="4099" spc="204">
                <a:solidFill>
                  <a:srgbClr val="91612F"/>
                </a:solidFill>
                <a:latin typeface="Linux Biolinum"/>
              </a:rPr>
              <a:t>Travmanın tekrarı.</a:t>
            </a:r>
          </a:p>
          <a:p>
            <a:pPr>
              <a:lnSpc>
                <a:spcPts val="4099"/>
              </a:lnSpc>
            </a:pPr>
          </a:p>
          <a:p>
            <a:pPr marL="885182" indent="-442591" lvl="1">
              <a:lnSpc>
                <a:spcPts val="4099"/>
              </a:lnSpc>
              <a:buFont typeface="Arial"/>
              <a:buChar char="•"/>
            </a:pPr>
            <a:r>
              <a:rPr lang="en-US" sz="4099" spc="204">
                <a:solidFill>
                  <a:srgbClr val="91612F"/>
                </a:solidFill>
                <a:latin typeface="Linux Biolinum"/>
              </a:rPr>
              <a:t>ZORBANIN KİMLİĞİ</a:t>
            </a:r>
          </a:p>
          <a:p>
            <a:pPr>
              <a:lnSpc>
                <a:spcPts val="4099"/>
              </a:lnSpc>
            </a:pPr>
          </a:p>
          <a:p>
            <a:pPr>
              <a:lnSpc>
                <a:spcPts val="4099"/>
              </a:lnSpc>
            </a:pPr>
          </a:p>
          <a:p>
            <a:pPr>
              <a:lnSpc>
                <a:spcPts val="4099"/>
              </a:lnSpc>
            </a:pPr>
          </a:p>
          <a:p>
            <a:pPr>
              <a:lnSpc>
                <a:spcPts val="4099"/>
              </a:lnSpc>
            </a:pPr>
          </a:p>
          <a:p>
            <a:pPr>
              <a:lnSpc>
                <a:spcPts val="2499"/>
              </a:lnSpc>
            </a:pPr>
          </a:p>
        </p:txBody>
      </p:sp>
      <p:sp>
        <p:nvSpPr>
          <p:cNvPr name="Freeform 4" id="4"/>
          <p:cNvSpPr/>
          <p:nvPr/>
        </p:nvSpPr>
        <p:spPr>
          <a:xfrm flipH="false" flipV="false" rot="5400000">
            <a:off x="-2043424" y="-4540127"/>
            <a:ext cx="7256937" cy="6987210"/>
          </a:xfrm>
          <a:custGeom>
            <a:avLst/>
            <a:gdLst/>
            <a:ahLst/>
            <a:cxnLst/>
            <a:rect r="r" b="b" t="t" l="l"/>
            <a:pathLst>
              <a:path h="6987210" w="7256937">
                <a:moveTo>
                  <a:pt x="0" y="0"/>
                </a:moveTo>
                <a:lnTo>
                  <a:pt x="7256937" y="0"/>
                </a:lnTo>
                <a:lnTo>
                  <a:pt x="7256937" y="6987209"/>
                </a:lnTo>
                <a:lnTo>
                  <a:pt x="0" y="69872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true" flipV="false" rot="-5400000">
            <a:off x="15572615" y="-1736148"/>
            <a:ext cx="1691219" cy="4627715"/>
          </a:xfrm>
          <a:custGeom>
            <a:avLst/>
            <a:gdLst/>
            <a:ahLst/>
            <a:cxnLst/>
            <a:rect r="r" b="b" t="t" l="l"/>
            <a:pathLst>
              <a:path h="4627715" w="1691219">
                <a:moveTo>
                  <a:pt x="1691219" y="0"/>
                </a:moveTo>
                <a:lnTo>
                  <a:pt x="0" y="0"/>
                </a:lnTo>
                <a:lnTo>
                  <a:pt x="0" y="4627714"/>
                </a:lnTo>
                <a:lnTo>
                  <a:pt x="1691219" y="4627714"/>
                </a:lnTo>
                <a:lnTo>
                  <a:pt x="1691219"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6418225" y="-267901"/>
            <a:ext cx="3583276" cy="3531156"/>
          </a:xfrm>
          <a:custGeom>
            <a:avLst/>
            <a:gdLst/>
            <a:ahLst/>
            <a:cxnLst/>
            <a:rect r="r" b="b" t="t" l="l"/>
            <a:pathLst>
              <a:path h="3531156" w="3583276">
                <a:moveTo>
                  <a:pt x="0" y="0"/>
                </a:moveTo>
                <a:lnTo>
                  <a:pt x="3583276" y="0"/>
                </a:lnTo>
                <a:lnTo>
                  <a:pt x="3583276" y="3531156"/>
                </a:lnTo>
                <a:lnTo>
                  <a:pt x="0" y="353115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7" id="7"/>
          <p:cNvSpPr txBox="true"/>
          <p:nvPr/>
        </p:nvSpPr>
        <p:spPr>
          <a:xfrm rot="0">
            <a:off x="8837319" y="2907738"/>
            <a:ext cx="499062" cy="569829"/>
          </a:xfrm>
          <a:prstGeom prst="rect">
            <a:avLst/>
          </a:prstGeom>
        </p:spPr>
        <p:txBody>
          <a:bodyPr anchor="t" rtlCol="false" tIns="0" lIns="0" bIns="0" rIns="0">
            <a:spAutoFit/>
          </a:bodyPr>
          <a:lstStyle/>
          <a:p>
            <a:pPr algn="ctr">
              <a:lnSpc>
                <a:spcPts val="4200"/>
              </a:lnSpc>
              <a:spcBef>
                <a:spcPct val="0"/>
              </a:spcBef>
            </a:pPr>
            <a:r>
              <a:rPr lang="en-US" sz="4200">
                <a:solidFill>
                  <a:srgbClr val="FFFCF7"/>
                </a:solidFill>
                <a:latin typeface="Linux Biolinum Bold Italics"/>
              </a:rPr>
              <a:t>ef</a:t>
            </a:r>
          </a:p>
        </p:txBody>
      </p:sp>
      <p:sp>
        <p:nvSpPr>
          <p:cNvPr name="Freeform 8" id="8"/>
          <p:cNvSpPr/>
          <p:nvPr/>
        </p:nvSpPr>
        <p:spPr>
          <a:xfrm flipH="false" flipV="false" rot="1925445">
            <a:off x="-369802" y="8950855"/>
            <a:ext cx="3583276" cy="3531156"/>
          </a:xfrm>
          <a:custGeom>
            <a:avLst/>
            <a:gdLst/>
            <a:ahLst/>
            <a:cxnLst/>
            <a:rect r="r" b="b" t="t" l="l"/>
            <a:pathLst>
              <a:path h="3531156" w="3583276">
                <a:moveTo>
                  <a:pt x="0" y="0"/>
                </a:moveTo>
                <a:lnTo>
                  <a:pt x="3583276" y="0"/>
                </a:lnTo>
                <a:lnTo>
                  <a:pt x="3583276" y="3531155"/>
                </a:lnTo>
                <a:lnTo>
                  <a:pt x="0" y="353115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16723297" y="8773609"/>
            <a:ext cx="1513391" cy="1513391"/>
          </a:xfrm>
          <a:custGeom>
            <a:avLst/>
            <a:gdLst/>
            <a:ahLst/>
            <a:cxnLst/>
            <a:rect r="r" b="b" t="t" l="l"/>
            <a:pathLst>
              <a:path h="1513391" w="1513391">
                <a:moveTo>
                  <a:pt x="0" y="0"/>
                </a:moveTo>
                <a:lnTo>
                  <a:pt x="1513391" y="0"/>
                </a:lnTo>
                <a:lnTo>
                  <a:pt x="1513391" y="1513391"/>
                </a:lnTo>
                <a:lnTo>
                  <a:pt x="0" y="1513391"/>
                </a:lnTo>
                <a:lnTo>
                  <a:pt x="0" y="0"/>
                </a:lnTo>
                <a:close/>
              </a:path>
            </a:pathLst>
          </a:custGeom>
          <a:blipFill>
            <a:blip r:embed="rId8"/>
            <a:stretch>
              <a:fillRect l="0" t="0" r="0" b="0"/>
            </a:stretch>
          </a:blipFill>
        </p:spPr>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FFCF7"/>
        </a:solidFill>
      </p:bgPr>
    </p:bg>
    <p:spTree>
      <p:nvGrpSpPr>
        <p:cNvPr id="1" name=""/>
        <p:cNvGrpSpPr/>
        <p:nvPr/>
      </p:nvGrpSpPr>
      <p:grpSpPr>
        <a:xfrm>
          <a:off x="0" y="0"/>
          <a:ext cx="0" cy="0"/>
          <a:chOff x="0" y="0"/>
          <a:chExt cx="0" cy="0"/>
        </a:xfrm>
      </p:grpSpPr>
      <p:sp>
        <p:nvSpPr>
          <p:cNvPr name="TextBox 2" id="2"/>
          <p:cNvSpPr txBox="true"/>
          <p:nvPr/>
        </p:nvSpPr>
        <p:spPr>
          <a:xfrm rot="0">
            <a:off x="2197187" y="1573877"/>
            <a:ext cx="11732612" cy="1831345"/>
          </a:xfrm>
          <a:prstGeom prst="rect">
            <a:avLst/>
          </a:prstGeom>
        </p:spPr>
        <p:txBody>
          <a:bodyPr anchor="t" rtlCol="false" tIns="0" lIns="0" bIns="0" rIns="0">
            <a:spAutoFit/>
          </a:bodyPr>
          <a:lstStyle/>
          <a:p>
            <a:pPr algn="ctr">
              <a:lnSpc>
                <a:spcPts val="4700"/>
              </a:lnSpc>
            </a:pPr>
            <a:r>
              <a:rPr lang="en-US" sz="4700">
                <a:solidFill>
                  <a:srgbClr val="91612F"/>
                </a:solidFill>
                <a:latin typeface="Linux Biolinum"/>
              </a:rPr>
              <a:t>SİBER ZORBALIĞIN NEDENLERİ</a:t>
            </a:r>
          </a:p>
          <a:p>
            <a:pPr algn="ctr">
              <a:lnSpc>
                <a:spcPts val="9000"/>
              </a:lnSpc>
            </a:pPr>
          </a:p>
        </p:txBody>
      </p:sp>
      <p:sp>
        <p:nvSpPr>
          <p:cNvPr name="TextBox 3" id="3"/>
          <p:cNvSpPr txBox="true"/>
          <p:nvPr/>
        </p:nvSpPr>
        <p:spPr>
          <a:xfrm rot="0">
            <a:off x="2744729" y="3217228"/>
            <a:ext cx="13183305" cy="3900170"/>
          </a:xfrm>
          <a:prstGeom prst="rect">
            <a:avLst/>
          </a:prstGeom>
        </p:spPr>
        <p:txBody>
          <a:bodyPr anchor="t" rtlCol="false" tIns="0" lIns="0" bIns="0" rIns="0">
            <a:spAutoFit/>
          </a:bodyPr>
          <a:lstStyle/>
          <a:p>
            <a:pPr>
              <a:lnSpc>
                <a:spcPts val="2799"/>
              </a:lnSpc>
            </a:pPr>
            <a:r>
              <a:rPr lang="en-US" sz="2799" spc="139">
                <a:solidFill>
                  <a:srgbClr val="91612F"/>
                </a:solidFill>
                <a:latin typeface="Linux Biolinum"/>
              </a:rPr>
              <a:t>•</a:t>
            </a:r>
            <a:r>
              <a:rPr lang="en-US" sz="2799" spc="139">
                <a:solidFill>
                  <a:srgbClr val="91612F"/>
                </a:solidFill>
                <a:latin typeface="Linux Biolinum"/>
              </a:rPr>
              <a:t>Başkalarının üzerinde kontrol kurmayı amaçlama</a:t>
            </a:r>
          </a:p>
          <a:p>
            <a:pPr>
              <a:lnSpc>
                <a:spcPts val="2799"/>
              </a:lnSpc>
            </a:pPr>
            <a:r>
              <a:rPr lang="en-US" sz="2799" spc="139">
                <a:solidFill>
                  <a:srgbClr val="91612F"/>
                </a:solidFill>
                <a:latin typeface="Linux Biolinum"/>
              </a:rPr>
              <a:t>•Saldırganca davranmaktan haz alma</a:t>
            </a:r>
          </a:p>
          <a:p>
            <a:pPr>
              <a:lnSpc>
                <a:spcPts val="2799"/>
              </a:lnSpc>
            </a:pPr>
            <a:r>
              <a:rPr lang="en-US" sz="2799" spc="139">
                <a:solidFill>
                  <a:srgbClr val="91612F"/>
                </a:solidFill>
                <a:latin typeface="Linux Biolinum"/>
              </a:rPr>
              <a:t>•Saygınlık kazanma çabası</a:t>
            </a:r>
          </a:p>
          <a:p>
            <a:pPr>
              <a:lnSpc>
                <a:spcPts val="2799"/>
              </a:lnSpc>
            </a:pPr>
            <a:r>
              <a:rPr lang="en-US" sz="2799" spc="139">
                <a:solidFill>
                  <a:srgbClr val="91612F"/>
                </a:solidFill>
                <a:latin typeface="Linux Biolinum"/>
              </a:rPr>
              <a:t>•Gerçek hayatta gösterilemeyen saldırganlığın sanal ortamda gösterilebilmesi</a:t>
            </a:r>
          </a:p>
          <a:p>
            <a:pPr>
              <a:lnSpc>
                <a:spcPts val="2799"/>
              </a:lnSpc>
            </a:pPr>
            <a:r>
              <a:rPr lang="en-US" sz="2799" spc="139">
                <a:solidFill>
                  <a:srgbClr val="91612F"/>
                </a:solidFill>
                <a:latin typeface="Linux Biolinum"/>
              </a:rPr>
              <a:t>•İntikam alma</a:t>
            </a:r>
          </a:p>
          <a:p>
            <a:pPr>
              <a:lnSpc>
                <a:spcPts val="2799"/>
              </a:lnSpc>
            </a:pPr>
            <a:r>
              <a:rPr lang="en-US" sz="2799" spc="139">
                <a:solidFill>
                  <a:srgbClr val="91612F"/>
                </a:solidFill>
                <a:latin typeface="Linux Biolinum"/>
              </a:rPr>
              <a:t>•Yakalanma riskinin düşük olması</a:t>
            </a:r>
          </a:p>
          <a:p>
            <a:pPr>
              <a:lnSpc>
                <a:spcPts val="2799"/>
              </a:lnSpc>
            </a:pPr>
            <a:r>
              <a:rPr lang="en-US" sz="2799" spc="139">
                <a:solidFill>
                  <a:srgbClr val="91612F"/>
                </a:solidFill>
                <a:latin typeface="Linux Biolinum"/>
              </a:rPr>
              <a:t>•Arkadaş ortamı</a:t>
            </a:r>
          </a:p>
          <a:p>
            <a:pPr>
              <a:lnSpc>
                <a:spcPts val="2799"/>
              </a:lnSpc>
            </a:pPr>
            <a:r>
              <a:rPr lang="en-US" sz="2799" spc="139">
                <a:solidFill>
                  <a:srgbClr val="91612F"/>
                </a:solidFill>
                <a:latin typeface="Linux Biolinum"/>
              </a:rPr>
              <a:t>•Empati kurma düzeyindeki düşüklük</a:t>
            </a:r>
          </a:p>
          <a:p>
            <a:pPr>
              <a:lnSpc>
                <a:spcPts val="2799"/>
              </a:lnSpc>
            </a:pPr>
          </a:p>
          <a:p>
            <a:pPr>
              <a:lnSpc>
                <a:spcPts val="2799"/>
              </a:lnSpc>
            </a:pPr>
          </a:p>
        </p:txBody>
      </p:sp>
      <p:sp>
        <p:nvSpPr>
          <p:cNvPr name="Freeform 4" id="4"/>
          <p:cNvSpPr/>
          <p:nvPr/>
        </p:nvSpPr>
        <p:spPr>
          <a:xfrm flipH="false" flipV="false" rot="5400000">
            <a:off x="-2043424" y="-4540127"/>
            <a:ext cx="7256937" cy="6987210"/>
          </a:xfrm>
          <a:custGeom>
            <a:avLst/>
            <a:gdLst/>
            <a:ahLst/>
            <a:cxnLst/>
            <a:rect r="r" b="b" t="t" l="l"/>
            <a:pathLst>
              <a:path h="6987210" w="7256937">
                <a:moveTo>
                  <a:pt x="0" y="0"/>
                </a:moveTo>
                <a:lnTo>
                  <a:pt x="7256937" y="0"/>
                </a:lnTo>
                <a:lnTo>
                  <a:pt x="7256937" y="6987209"/>
                </a:lnTo>
                <a:lnTo>
                  <a:pt x="0" y="69872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true" flipV="false" rot="-5400000">
            <a:off x="15572615" y="-1736148"/>
            <a:ext cx="1691219" cy="4627715"/>
          </a:xfrm>
          <a:custGeom>
            <a:avLst/>
            <a:gdLst/>
            <a:ahLst/>
            <a:cxnLst/>
            <a:rect r="r" b="b" t="t" l="l"/>
            <a:pathLst>
              <a:path h="4627715" w="1691219">
                <a:moveTo>
                  <a:pt x="1691219" y="0"/>
                </a:moveTo>
                <a:lnTo>
                  <a:pt x="0" y="0"/>
                </a:lnTo>
                <a:lnTo>
                  <a:pt x="0" y="4627714"/>
                </a:lnTo>
                <a:lnTo>
                  <a:pt x="1691219" y="4627714"/>
                </a:lnTo>
                <a:lnTo>
                  <a:pt x="1691219"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6418225" y="-267901"/>
            <a:ext cx="3583276" cy="3531156"/>
          </a:xfrm>
          <a:custGeom>
            <a:avLst/>
            <a:gdLst/>
            <a:ahLst/>
            <a:cxnLst/>
            <a:rect r="r" b="b" t="t" l="l"/>
            <a:pathLst>
              <a:path h="3531156" w="3583276">
                <a:moveTo>
                  <a:pt x="0" y="0"/>
                </a:moveTo>
                <a:lnTo>
                  <a:pt x="3583276" y="0"/>
                </a:lnTo>
                <a:lnTo>
                  <a:pt x="3583276" y="3531156"/>
                </a:lnTo>
                <a:lnTo>
                  <a:pt x="0" y="353115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7" id="7"/>
          <p:cNvSpPr txBox="true"/>
          <p:nvPr/>
        </p:nvSpPr>
        <p:spPr>
          <a:xfrm rot="0">
            <a:off x="8837319" y="2907738"/>
            <a:ext cx="499062" cy="569829"/>
          </a:xfrm>
          <a:prstGeom prst="rect">
            <a:avLst/>
          </a:prstGeom>
        </p:spPr>
        <p:txBody>
          <a:bodyPr anchor="t" rtlCol="false" tIns="0" lIns="0" bIns="0" rIns="0">
            <a:spAutoFit/>
          </a:bodyPr>
          <a:lstStyle/>
          <a:p>
            <a:pPr algn="ctr">
              <a:lnSpc>
                <a:spcPts val="4200"/>
              </a:lnSpc>
              <a:spcBef>
                <a:spcPct val="0"/>
              </a:spcBef>
            </a:pPr>
            <a:r>
              <a:rPr lang="en-US" sz="4200">
                <a:solidFill>
                  <a:srgbClr val="FFFCF7"/>
                </a:solidFill>
                <a:latin typeface="Linux Biolinum Bold Italics"/>
              </a:rPr>
              <a:t>ef</a:t>
            </a:r>
          </a:p>
        </p:txBody>
      </p:sp>
      <p:sp>
        <p:nvSpPr>
          <p:cNvPr name="Freeform 8" id="8"/>
          <p:cNvSpPr/>
          <p:nvPr/>
        </p:nvSpPr>
        <p:spPr>
          <a:xfrm flipH="false" flipV="false" rot="1925445">
            <a:off x="-369802" y="8950855"/>
            <a:ext cx="3583276" cy="3531156"/>
          </a:xfrm>
          <a:custGeom>
            <a:avLst/>
            <a:gdLst/>
            <a:ahLst/>
            <a:cxnLst/>
            <a:rect r="r" b="b" t="t" l="l"/>
            <a:pathLst>
              <a:path h="3531156" w="3583276">
                <a:moveTo>
                  <a:pt x="0" y="0"/>
                </a:moveTo>
                <a:lnTo>
                  <a:pt x="3583276" y="0"/>
                </a:lnTo>
                <a:lnTo>
                  <a:pt x="3583276" y="3531155"/>
                </a:lnTo>
                <a:lnTo>
                  <a:pt x="0" y="353115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16723297" y="8773609"/>
            <a:ext cx="1513391" cy="1513391"/>
          </a:xfrm>
          <a:custGeom>
            <a:avLst/>
            <a:gdLst/>
            <a:ahLst/>
            <a:cxnLst/>
            <a:rect r="r" b="b" t="t" l="l"/>
            <a:pathLst>
              <a:path h="1513391" w="1513391">
                <a:moveTo>
                  <a:pt x="0" y="0"/>
                </a:moveTo>
                <a:lnTo>
                  <a:pt x="1513391" y="0"/>
                </a:lnTo>
                <a:lnTo>
                  <a:pt x="1513391" y="1513391"/>
                </a:lnTo>
                <a:lnTo>
                  <a:pt x="0" y="1513391"/>
                </a:lnTo>
                <a:lnTo>
                  <a:pt x="0" y="0"/>
                </a:lnTo>
                <a:close/>
              </a:path>
            </a:pathLst>
          </a:custGeom>
          <a:blipFill>
            <a:blip r:embed="rId8"/>
            <a:stretch>
              <a:fillRect l="0" t="0" r="0" b="0"/>
            </a:stretch>
          </a:blipFill>
        </p:spPr>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FFCF7"/>
        </a:solidFill>
      </p:bgPr>
    </p:bg>
    <p:spTree>
      <p:nvGrpSpPr>
        <p:cNvPr id="1" name=""/>
        <p:cNvGrpSpPr/>
        <p:nvPr/>
      </p:nvGrpSpPr>
      <p:grpSpPr>
        <a:xfrm>
          <a:off x="0" y="0"/>
          <a:ext cx="0" cy="0"/>
          <a:chOff x="0" y="0"/>
          <a:chExt cx="0" cy="0"/>
        </a:xfrm>
      </p:grpSpPr>
      <p:sp>
        <p:nvSpPr>
          <p:cNvPr name="TextBox 2" id="2"/>
          <p:cNvSpPr txBox="true"/>
          <p:nvPr/>
        </p:nvSpPr>
        <p:spPr>
          <a:xfrm rot="0">
            <a:off x="9470116" y="2103866"/>
            <a:ext cx="7789184" cy="7301359"/>
          </a:xfrm>
          <a:prstGeom prst="rect">
            <a:avLst/>
          </a:prstGeom>
        </p:spPr>
        <p:txBody>
          <a:bodyPr anchor="t" rtlCol="false" tIns="0" lIns="0" bIns="0" rIns="0">
            <a:spAutoFit/>
          </a:bodyPr>
          <a:lstStyle/>
          <a:p>
            <a:pPr>
              <a:lnSpc>
                <a:spcPts val="3130"/>
              </a:lnSpc>
            </a:pPr>
          </a:p>
          <a:p>
            <a:pPr>
              <a:lnSpc>
                <a:spcPts val="3130"/>
              </a:lnSpc>
            </a:pPr>
          </a:p>
          <a:p>
            <a:pPr>
              <a:lnSpc>
                <a:spcPts val="4199"/>
              </a:lnSpc>
            </a:pPr>
          </a:p>
          <a:p>
            <a:pPr algn="just">
              <a:lnSpc>
                <a:spcPts val="5230"/>
              </a:lnSpc>
            </a:pPr>
            <a:r>
              <a:rPr lang="en-US" sz="5230">
                <a:solidFill>
                  <a:srgbClr val="000000"/>
                </a:solidFill>
                <a:latin typeface="Linux Biolinum Bold"/>
              </a:rPr>
              <a:t>İNTERNETTE </a:t>
            </a:r>
          </a:p>
          <a:p>
            <a:pPr algn="just">
              <a:lnSpc>
                <a:spcPts val="5230"/>
              </a:lnSpc>
            </a:pPr>
            <a:r>
              <a:rPr lang="en-US" sz="5230">
                <a:solidFill>
                  <a:srgbClr val="000000"/>
                </a:solidFill>
                <a:latin typeface="Linux Biolinum Bold"/>
              </a:rPr>
              <a:t>KİME </a:t>
            </a:r>
          </a:p>
          <a:p>
            <a:pPr algn="just">
              <a:lnSpc>
                <a:spcPts val="5230"/>
              </a:lnSpc>
            </a:pPr>
            <a:r>
              <a:rPr lang="en-US" sz="5230">
                <a:solidFill>
                  <a:srgbClr val="000000"/>
                </a:solidFill>
                <a:latin typeface="Linux Biolinum Bold"/>
              </a:rPr>
              <a:t> NE </a:t>
            </a:r>
          </a:p>
          <a:p>
            <a:pPr algn="just">
              <a:lnSpc>
                <a:spcPts val="5230"/>
              </a:lnSpc>
            </a:pPr>
            <a:r>
              <a:rPr lang="en-US" sz="5230">
                <a:solidFill>
                  <a:srgbClr val="000000"/>
                </a:solidFill>
                <a:latin typeface="Linux Biolinum Bold"/>
              </a:rPr>
              <a:t>SÖYLÜYORUM, </a:t>
            </a:r>
          </a:p>
          <a:p>
            <a:pPr algn="just">
              <a:lnSpc>
                <a:spcPts val="5230"/>
              </a:lnSpc>
            </a:pPr>
            <a:r>
              <a:rPr lang="en-US" sz="5230">
                <a:solidFill>
                  <a:srgbClr val="000000"/>
                </a:solidFill>
                <a:latin typeface="Linux Biolinum Bold"/>
              </a:rPr>
              <a:t>KİMİNLE </a:t>
            </a:r>
          </a:p>
          <a:p>
            <a:pPr algn="just">
              <a:lnSpc>
                <a:spcPts val="5230"/>
              </a:lnSpc>
            </a:pPr>
            <a:r>
              <a:rPr lang="en-US" sz="5230">
                <a:solidFill>
                  <a:srgbClr val="000000"/>
                </a:solidFill>
                <a:latin typeface="Linux Biolinum Bold"/>
              </a:rPr>
              <a:t> NE </a:t>
            </a:r>
          </a:p>
          <a:p>
            <a:pPr algn="just">
              <a:lnSpc>
                <a:spcPts val="5230"/>
              </a:lnSpc>
            </a:pPr>
            <a:r>
              <a:rPr lang="en-US" sz="5230">
                <a:solidFill>
                  <a:srgbClr val="000000"/>
                </a:solidFill>
                <a:latin typeface="Linux Biolinum Bold"/>
              </a:rPr>
              <a:t>KONUŞUYORUM?</a:t>
            </a:r>
          </a:p>
          <a:p>
            <a:pPr algn="just">
              <a:lnSpc>
                <a:spcPts val="10029"/>
              </a:lnSpc>
            </a:pPr>
          </a:p>
        </p:txBody>
      </p:sp>
      <p:sp>
        <p:nvSpPr>
          <p:cNvPr name="Freeform 3" id="3"/>
          <p:cNvSpPr/>
          <p:nvPr/>
        </p:nvSpPr>
        <p:spPr>
          <a:xfrm flipH="false" flipV="false" rot="-3518030">
            <a:off x="7704445" y="-4449083"/>
            <a:ext cx="7256937" cy="6987210"/>
          </a:xfrm>
          <a:custGeom>
            <a:avLst/>
            <a:gdLst/>
            <a:ahLst/>
            <a:cxnLst/>
            <a:rect r="r" b="b" t="t" l="l"/>
            <a:pathLst>
              <a:path h="6987210" w="7256937">
                <a:moveTo>
                  <a:pt x="0" y="0"/>
                </a:moveTo>
                <a:lnTo>
                  <a:pt x="7256936" y="0"/>
                </a:lnTo>
                <a:lnTo>
                  <a:pt x="7256936" y="6987210"/>
                </a:lnTo>
                <a:lnTo>
                  <a:pt x="0" y="69872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true" flipV="false" rot="-10800000">
            <a:off x="-222130" y="-248092"/>
            <a:ext cx="1691219" cy="4627715"/>
          </a:xfrm>
          <a:custGeom>
            <a:avLst/>
            <a:gdLst/>
            <a:ahLst/>
            <a:cxnLst/>
            <a:rect r="r" b="b" t="t" l="l"/>
            <a:pathLst>
              <a:path h="4627715" w="1691219">
                <a:moveTo>
                  <a:pt x="1691219" y="0"/>
                </a:moveTo>
                <a:lnTo>
                  <a:pt x="0" y="0"/>
                </a:lnTo>
                <a:lnTo>
                  <a:pt x="0" y="4627715"/>
                </a:lnTo>
                <a:lnTo>
                  <a:pt x="1691219" y="4627715"/>
                </a:lnTo>
                <a:lnTo>
                  <a:pt x="1691219"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623479" y="-1169548"/>
            <a:ext cx="3583276" cy="3531156"/>
          </a:xfrm>
          <a:custGeom>
            <a:avLst/>
            <a:gdLst/>
            <a:ahLst/>
            <a:cxnLst/>
            <a:rect r="r" b="b" t="t" l="l"/>
            <a:pathLst>
              <a:path h="3531156" w="3583276">
                <a:moveTo>
                  <a:pt x="0" y="0"/>
                </a:moveTo>
                <a:lnTo>
                  <a:pt x="3583277" y="0"/>
                </a:lnTo>
                <a:lnTo>
                  <a:pt x="3583277" y="3531156"/>
                </a:lnTo>
                <a:lnTo>
                  <a:pt x="0" y="353115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469089" y="1028700"/>
            <a:ext cx="6585275" cy="7799730"/>
          </a:xfrm>
          <a:custGeom>
            <a:avLst/>
            <a:gdLst/>
            <a:ahLst/>
            <a:cxnLst/>
            <a:rect r="r" b="b" t="t" l="l"/>
            <a:pathLst>
              <a:path h="7799730" w="6585275">
                <a:moveTo>
                  <a:pt x="0" y="0"/>
                </a:moveTo>
                <a:lnTo>
                  <a:pt x="6585276" y="0"/>
                </a:lnTo>
                <a:lnTo>
                  <a:pt x="6585276" y="7799730"/>
                </a:lnTo>
                <a:lnTo>
                  <a:pt x="0" y="7799730"/>
                </a:lnTo>
                <a:lnTo>
                  <a:pt x="0" y="0"/>
                </a:lnTo>
                <a:close/>
              </a:path>
            </a:pathLst>
          </a:custGeom>
          <a:blipFill>
            <a:blip r:embed="rId8"/>
            <a:stretch>
              <a:fillRect l="0" t="0" r="0" b="0"/>
            </a:stretch>
          </a:blipFill>
        </p:spPr>
      </p:sp>
      <p:sp>
        <p:nvSpPr>
          <p:cNvPr name="Freeform 7" id="7"/>
          <p:cNvSpPr/>
          <p:nvPr/>
        </p:nvSpPr>
        <p:spPr>
          <a:xfrm flipH="false" flipV="false" rot="0">
            <a:off x="16723297" y="8773609"/>
            <a:ext cx="1513391" cy="1513391"/>
          </a:xfrm>
          <a:custGeom>
            <a:avLst/>
            <a:gdLst/>
            <a:ahLst/>
            <a:cxnLst/>
            <a:rect r="r" b="b" t="t" l="l"/>
            <a:pathLst>
              <a:path h="1513391" w="1513391">
                <a:moveTo>
                  <a:pt x="0" y="0"/>
                </a:moveTo>
                <a:lnTo>
                  <a:pt x="1513391" y="0"/>
                </a:lnTo>
                <a:lnTo>
                  <a:pt x="1513391" y="1513391"/>
                </a:lnTo>
                <a:lnTo>
                  <a:pt x="0" y="1513391"/>
                </a:lnTo>
                <a:lnTo>
                  <a:pt x="0" y="0"/>
                </a:lnTo>
                <a:close/>
              </a:path>
            </a:pathLst>
          </a:custGeom>
          <a:blipFill>
            <a:blip r:embed="rId9"/>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FCF7"/>
        </a:solidFill>
      </p:bgPr>
    </p:bg>
    <p:spTree>
      <p:nvGrpSpPr>
        <p:cNvPr id="1" name=""/>
        <p:cNvGrpSpPr/>
        <p:nvPr/>
      </p:nvGrpSpPr>
      <p:grpSpPr>
        <a:xfrm>
          <a:off x="0" y="0"/>
          <a:ext cx="0" cy="0"/>
          <a:chOff x="0" y="0"/>
          <a:chExt cx="0" cy="0"/>
        </a:xfrm>
      </p:grpSpPr>
      <p:sp>
        <p:nvSpPr>
          <p:cNvPr name="Freeform 2" id="2"/>
          <p:cNvSpPr/>
          <p:nvPr/>
        </p:nvSpPr>
        <p:spPr>
          <a:xfrm flipH="true" flipV="false" rot="0">
            <a:off x="17259300" y="888630"/>
            <a:ext cx="1691219" cy="4627715"/>
          </a:xfrm>
          <a:custGeom>
            <a:avLst/>
            <a:gdLst/>
            <a:ahLst/>
            <a:cxnLst/>
            <a:rect r="r" b="b" t="t" l="l"/>
            <a:pathLst>
              <a:path h="4627715" w="1691219">
                <a:moveTo>
                  <a:pt x="1691219" y="0"/>
                </a:moveTo>
                <a:lnTo>
                  <a:pt x="0" y="0"/>
                </a:lnTo>
                <a:lnTo>
                  <a:pt x="0" y="4627715"/>
                </a:lnTo>
                <a:lnTo>
                  <a:pt x="1691219" y="4627715"/>
                </a:lnTo>
                <a:lnTo>
                  <a:pt x="1691219"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197449" y="-1360712"/>
            <a:ext cx="4565087" cy="4498686"/>
          </a:xfrm>
          <a:custGeom>
            <a:avLst/>
            <a:gdLst/>
            <a:ahLst/>
            <a:cxnLst/>
            <a:rect r="r" b="b" t="t" l="l"/>
            <a:pathLst>
              <a:path h="4498686" w="4565087">
                <a:moveTo>
                  <a:pt x="0" y="0"/>
                </a:moveTo>
                <a:lnTo>
                  <a:pt x="4565087" y="0"/>
                </a:lnTo>
                <a:lnTo>
                  <a:pt x="4565087" y="4498685"/>
                </a:lnTo>
                <a:lnTo>
                  <a:pt x="0" y="449868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648143" y="2000857"/>
            <a:ext cx="6794120" cy="6881705"/>
          </a:xfrm>
          <a:custGeom>
            <a:avLst/>
            <a:gdLst/>
            <a:ahLst/>
            <a:cxnLst/>
            <a:rect r="r" b="b" t="t" l="l"/>
            <a:pathLst>
              <a:path h="6881705" w="6794120">
                <a:moveTo>
                  <a:pt x="0" y="0"/>
                </a:moveTo>
                <a:lnTo>
                  <a:pt x="6794120" y="0"/>
                </a:lnTo>
                <a:lnTo>
                  <a:pt x="6794120" y="6881705"/>
                </a:lnTo>
                <a:lnTo>
                  <a:pt x="0" y="688170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939062" y="2322816"/>
            <a:ext cx="8009315" cy="6653170"/>
          </a:xfrm>
          <a:custGeom>
            <a:avLst/>
            <a:gdLst/>
            <a:ahLst/>
            <a:cxnLst/>
            <a:rect r="r" b="b" t="t" l="l"/>
            <a:pathLst>
              <a:path h="6653170" w="8009315">
                <a:moveTo>
                  <a:pt x="0" y="0"/>
                </a:moveTo>
                <a:lnTo>
                  <a:pt x="8009315" y="0"/>
                </a:lnTo>
                <a:lnTo>
                  <a:pt x="8009315" y="6653170"/>
                </a:lnTo>
                <a:lnTo>
                  <a:pt x="0" y="6653170"/>
                </a:lnTo>
                <a:lnTo>
                  <a:pt x="0" y="0"/>
                </a:lnTo>
                <a:close/>
              </a:path>
            </a:pathLst>
          </a:custGeom>
          <a:blipFill>
            <a:blip r:embed="rId8"/>
            <a:stretch>
              <a:fillRect l="-28734" t="0" r="-11321" b="-2200"/>
            </a:stretch>
          </a:blipFill>
        </p:spPr>
      </p:sp>
      <p:sp>
        <p:nvSpPr>
          <p:cNvPr name="Freeform 6" id="6"/>
          <p:cNvSpPr/>
          <p:nvPr/>
        </p:nvSpPr>
        <p:spPr>
          <a:xfrm flipH="false" flipV="false" rot="0">
            <a:off x="16723297" y="8773609"/>
            <a:ext cx="1513391" cy="1513391"/>
          </a:xfrm>
          <a:custGeom>
            <a:avLst/>
            <a:gdLst/>
            <a:ahLst/>
            <a:cxnLst/>
            <a:rect r="r" b="b" t="t" l="l"/>
            <a:pathLst>
              <a:path h="1513391" w="1513391">
                <a:moveTo>
                  <a:pt x="0" y="0"/>
                </a:moveTo>
                <a:lnTo>
                  <a:pt x="1513391" y="0"/>
                </a:lnTo>
                <a:lnTo>
                  <a:pt x="1513391" y="1513391"/>
                </a:lnTo>
                <a:lnTo>
                  <a:pt x="0" y="1513391"/>
                </a:lnTo>
                <a:lnTo>
                  <a:pt x="0" y="0"/>
                </a:lnTo>
                <a:close/>
              </a:path>
            </a:pathLst>
          </a:custGeom>
          <a:blipFill>
            <a:blip r:embed="rId9"/>
            <a:stretch>
              <a:fillRect l="0" t="0" r="0" b="0"/>
            </a:stretch>
          </a:blipFill>
        </p:spPr>
      </p:sp>
      <p:grpSp>
        <p:nvGrpSpPr>
          <p:cNvPr name="Group 7" id="7"/>
          <p:cNvGrpSpPr/>
          <p:nvPr/>
        </p:nvGrpSpPr>
        <p:grpSpPr>
          <a:xfrm rot="0">
            <a:off x="9264016" y="2583586"/>
            <a:ext cx="8335992" cy="6131630"/>
            <a:chOff x="0" y="0"/>
            <a:chExt cx="11114657" cy="8175506"/>
          </a:xfrm>
        </p:grpSpPr>
        <p:sp>
          <p:nvSpPr>
            <p:cNvPr name="TextBox 8" id="8"/>
            <p:cNvSpPr txBox="true"/>
            <p:nvPr/>
          </p:nvSpPr>
          <p:spPr>
            <a:xfrm rot="0">
              <a:off x="0" y="161925"/>
              <a:ext cx="11114657" cy="4828353"/>
            </a:xfrm>
            <a:prstGeom prst="rect">
              <a:avLst/>
            </a:prstGeom>
          </p:spPr>
          <p:txBody>
            <a:bodyPr anchor="t" rtlCol="false" tIns="0" lIns="0" bIns="0" rIns="0">
              <a:spAutoFit/>
            </a:bodyPr>
            <a:lstStyle/>
            <a:p>
              <a:pPr>
                <a:lnSpc>
                  <a:spcPts val="9244"/>
                </a:lnSpc>
              </a:pPr>
              <a:r>
                <a:rPr lang="en-US" sz="9244">
                  <a:solidFill>
                    <a:srgbClr val="91612F"/>
                  </a:solidFill>
                  <a:latin typeface="Linux Biolinum"/>
                </a:rPr>
                <a:t>İnternet Bağımlılığı Nedir?</a:t>
              </a:r>
            </a:p>
          </p:txBody>
        </p:sp>
        <p:sp>
          <p:nvSpPr>
            <p:cNvPr name="TextBox 9" id="9"/>
            <p:cNvSpPr txBox="true"/>
            <p:nvPr/>
          </p:nvSpPr>
          <p:spPr>
            <a:xfrm rot="0">
              <a:off x="0" y="5545046"/>
              <a:ext cx="11114657" cy="2631853"/>
            </a:xfrm>
            <a:prstGeom prst="rect">
              <a:avLst/>
            </a:prstGeom>
          </p:spPr>
          <p:txBody>
            <a:bodyPr anchor="t" rtlCol="false" tIns="0" lIns="0" bIns="0" rIns="0">
              <a:spAutoFit/>
            </a:bodyPr>
            <a:lstStyle/>
            <a:p>
              <a:pPr>
                <a:lnSpc>
                  <a:spcPts val="2567"/>
                </a:lnSpc>
              </a:pPr>
              <a:r>
                <a:rPr lang="en-US" sz="2567" spc="128">
                  <a:solidFill>
                    <a:srgbClr val="D4813E"/>
                  </a:solidFill>
                  <a:latin typeface="Linux Biolinum Medium"/>
                </a:rPr>
                <a:t>İnternet bağımlılığı</a:t>
              </a:r>
              <a:r>
                <a:rPr lang="en-US" sz="2567" spc="128">
                  <a:solidFill>
                    <a:srgbClr val="D4813E"/>
                  </a:solidFill>
                  <a:latin typeface="Linux Biolinum"/>
                </a:rPr>
                <a:t> genel olarak internetin așırı kullanılması isteğinin önüne geçilememesi, internete bağlı olmadan geçirilen zamanın önemini yitirmesi, yoksun kalındığında așırı sinirlilik hali ve saldırganlık olması ve kișinin iș, sosyal ve ailevi hayatının giderek bozulması olarak tanımlanabilir</a:t>
              </a:r>
            </a:p>
          </p:txBody>
        </p:sp>
      </p:gr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FFCF7"/>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3628336" y="-2739838"/>
            <a:ext cx="7537076" cy="7256937"/>
          </a:xfrm>
          <a:custGeom>
            <a:avLst/>
            <a:gdLst/>
            <a:ahLst/>
            <a:cxnLst/>
            <a:rect r="r" b="b" t="t" l="l"/>
            <a:pathLst>
              <a:path h="7256937" w="7537076">
                <a:moveTo>
                  <a:pt x="0" y="0"/>
                </a:moveTo>
                <a:lnTo>
                  <a:pt x="7537076" y="0"/>
                </a:lnTo>
                <a:lnTo>
                  <a:pt x="7537076" y="7256937"/>
                </a:lnTo>
                <a:lnTo>
                  <a:pt x="0" y="725693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5400000">
            <a:off x="14659532" y="5764695"/>
            <a:ext cx="7256937" cy="6987210"/>
          </a:xfrm>
          <a:custGeom>
            <a:avLst/>
            <a:gdLst/>
            <a:ahLst/>
            <a:cxnLst/>
            <a:rect r="r" b="b" t="t" l="l"/>
            <a:pathLst>
              <a:path h="6987210" w="7256937">
                <a:moveTo>
                  <a:pt x="0" y="0"/>
                </a:moveTo>
                <a:lnTo>
                  <a:pt x="7256936" y="0"/>
                </a:lnTo>
                <a:lnTo>
                  <a:pt x="7256936" y="6987210"/>
                </a:lnTo>
                <a:lnTo>
                  <a:pt x="0" y="698721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2062204" y="3546084"/>
            <a:ext cx="14694048" cy="4708656"/>
            <a:chOff x="0" y="0"/>
            <a:chExt cx="19592064" cy="6278208"/>
          </a:xfrm>
        </p:grpSpPr>
        <p:sp>
          <p:nvSpPr>
            <p:cNvPr name="TextBox 5" id="5"/>
            <p:cNvSpPr txBox="true"/>
            <p:nvPr/>
          </p:nvSpPr>
          <p:spPr>
            <a:xfrm rot="0">
              <a:off x="0" y="225890"/>
              <a:ext cx="19592064" cy="4605891"/>
            </a:xfrm>
            <a:prstGeom prst="rect">
              <a:avLst/>
            </a:prstGeom>
          </p:spPr>
          <p:txBody>
            <a:bodyPr anchor="t" rtlCol="false" tIns="0" lIns="0" bIns="0" rIns="0">
              <a:spAutoFit/>
            </a:bodyPr>
            <a:lstStyle/>
            <a:p>
              <a:pPr algn="ctr">
                <a:lnSpc>
                  <a:spcPts val="13000"/>
                </a:lnSpc>
              </a:pPr>
              <a:r>
                <a:rPr lang="en-US" sz="13000">
                  <a:solidFill>
                    <a:srgbClr val="91612F"/>
                  </a:solidFill>
                  <a:latin typeface="Linux Biolinum Italics"/>
                </a:rPr>
                <a:t>DİNLEDİĞİNİZ İÇİN TEŞEKKÜR EDERİZ</a:t>
              </a:r>
            </a:p>
          </p:txBody>
        </p:sp>
        <p:sp>
          <p:nvSpPr>
            <p:cNvPr name="TextBox 6" id="6"/>
            <p:cNvSpPr txBox="true"/>
            <p:nvPr/>
          </p:nvSpPr>
          <p:spPr>
            <a:xfrm rot="0">
              <a:off x="0" y="5439001"/>
              <a:ext cx="19592064" cy="841917"/>
            </a:xfrm>
            <a:prstGeom prst="rect">
              <a:avLst/>
            </a:prstGeom>
          </p:spPr>
          <p:txBody>
            <a:bodyPr anchor="t" rtlCol="false" tIns="0" lIns="0" bIns="0" rIns="0">
              <a:spAutoFit/>
            </a:bodyPr>
            <a:lstStyle/>
            <a:p>
              <a:pPr algn="ctr">
                <a:lnSpc>
                  <a:spcPts val="5320"/>
                </a:lnSpc>
              </a:pPr>
            </a:p>
          </p:txBody>
        </p:sp>
      </p:grpSp>
      <p:sp>
        <p:nvSpPr>
          <p:cNvPr name="Freeform 7" id="7"/>
          <p:cNvSpPr/>
          <p:nvPr/>
        </p:nvSpPr>
        <p:spPr>
          <a:xfrm flipH="true" flipV="false" rot="-10800000">
            <a:off x="-662519" y="4657168"/>
            <a:ext cx="1691219" cy="4627715"/>
          </a:xfrm>
          <a:custGeom>
            <a:avLst/>
            <a:gdLst/>
            <a:ahLst/>
            <a:cxnLst/>
            <a:rect r="r" b="b" t="t" l="l"/>
            <a:pathLst>
              <a:path h="4627715" w="1691219">
                <a:moveTo>
                  <a:pt x="1691219" y="0"/>
                </a:moveTo>
                <a:lnTo>
                  <a:pt x="0" y="0"/>
                </a:lnTo>
                <a:lnTo>
                  <a:pt x="0" y="4627715"/>
                </a:lnTo>
                <a:lnTo>
                  <a:pt x="1691219" y="4627715"/>
                </a:lnTo>
                <a:lnTo>
                  <a:pt x="1691219"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1253844" y="7492036"/>
            <a:ext cx="4565087" cy="4498686"/>
          </a:xfrm>
          <a:custGeom>
            <a:avLst/>
            <a:gdLst/>
            <a:ahLst/>
            <a:cxnLst/>
            <a:rect r="r" b="b" t="t" l="l"/>
            <a:pathLst>
              <a:path h="4498686" w="4565087">
                <a:moveTo>
                  <a:pt x="0" y="0"/>
                </a:moveTo>
                <a:lnTo>
                  <a:pt x="4565088" y="0"/>
                </a:lnTo>
                <a:lnTo>
                  <a:pt x="4565088" y="4498686"/>
                </a:lnTo>
                <a:lnTo>
                  <a:pt x="0" y="449868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true" flipV="false" rot="0">
            <a:off x="17259300" y="1002117"/>
            <a:ext cx="1691219" cy="4627715"/>
          </a:xfrm>
          <a:custGeom>
            <a:avLst/>
            <a:gdLst/>
            <a:ahLst/>
            <a:cxnLst/>
            <a:rect r="r" b="b" t="t" l="l"/>
            <a:pathLst>
              <a:path h="4627715" w="1691219">
                <a:moveTo>
                  <a:pt x="1691219" y="0"/>
                </a:moveTo>
                <a:lnTo>
                  <a:pt x="0" y="0"/>
                </a:lnTo>
                <a:lnTo>
                  <a:pt x="0" y="4627715"/>
                </a:lnTo>
                <a:lnTo>
                  <a:pt x="1691219" y="4627715"/>
                </a:lnTo>
                <a:lnTo>
                  <a:pt x="1691219"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15197449" y="-1360712"/>
            <a:ext cx="4565087" cy="4498686"/>
          </a:xfrm>
          <a:custGeom>
            <a:avLst/>
            <a:gdLst/>
            <a:ahLst/>
            <a:cxnLst/>
            <a:rect r="r" b="b" t="t" l="l"/>
            <a:pathLst>
              <a:path h="4498686" w="4565087">
                <a:moveTo>
                  <a:pt x="0" y="0"/>
                </a:moveTo>
                <a:lnTo>
                  <a:pt x="4565087" y="0"/>
                </a:lnTo>
                <a:lnTo>
                  <a:pt x="4565087" y="4498685"/>
                </a:lnTo>
                <a:lnTo>
                  <a:pt x="0" y="449868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false" flipV="false" rot="0">
            <a:off x="8048046" y="444601"/>
            <a:ext cx="3101483" cy="3101483"/>
          </a:xfrm>
          <a:custGeom>
            <a:avLst/>
            <a:gdLst/>
            <a:ahLst/>
            <a:cxnLst/>
            <a:rect r="r" b="b" t="t" l="l"/>
            <a:pathLst>
              <a:path h="3101483" w="3101483">
                <a:moveTo>
                  <a:pt x="0" y="0"/>
                </a:moveTo>
                <a:lnTo>
                  <a:pt x="3101483" y="0"/>
                </a:lnTo>
                <a:lnTo>
                  <a:pt x="3101483" y="3101483"/>
                </a:lnTo>
                <a:lnTo>
                  <a:pt x="0" y="3101483"/>
                </a:lnTo>
                <a:lnTo>
                  <a:pt x="0" y="0"/>
                </a:lnTo>
                <a:close/>
              </a:path>
            </a:pathLst>
          </a:custGeom>
          <a:blipFill>
            <a:blip r:embed="rId10"/>
            <a:stretch>
              <a:fillRect l="0" t="0" r="0" b="0"/>
            </a:stretch>
          </a:blipFill>
        </p:spPr>
      </p:sp>
    </p:spTree>
  </p:cSld>
  <p:clrMapOvr>
    <a:masterClrMapping/>
  </p:clrMapOvr>
</p:sld>
</file>

<file path=ppt/slides/slide21.xml><?xml version="1.0" encoding="utf-8"?>
<p:sld xmlns:p="http://schemas.openxmlformats.org/presentationml/2006/main" xmlns:a="http://schemas.openxmlformats.org/drawingml/2006/main">
  <p:cSld>
    <p:bg>
      <p:bgPr>
        <a:solidFill>
          <a:srgbClr val="FFFCF7"/>
        </a:solidFill>
      </p:bgPr>
    </p:bg>
    <p:spTree>
      <p:nvGrpSpPr>
        <p:cNvPr id="1" name=""/>
        <p:cNvGrpSpPr/>
        <p:nvPr/>
      </p:nvGrpSpPr>
      <p:grpSpPr>
        <a:xfrm>
          <a:off x="0" y="0"/>
          <a:ext cx="0" cy="0"/>
          <a:chOff x="0" y="0"/>
          <a:chExt cx="0" cy="0"/>
        </a:xfrm>
      </p:grpSpPr>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FCF7"/>
        </a:solidFill>
      </p:bgPr>
    </p:bg>
    <p:spTree>
      <p:nvGrpSpPr>
        <p:cNvPr id="1" name=""/>
        <p:cNvGrpSpPr/>
        <p:nvPr/>
      </p:nvGrpSpPr>
      <p:grpSpPr>
        <a:xfrm>
          <a:off x="0" y="0"/>
          <a:ext cx="0" cy="0"/>
          <a:chOff x="0" y="0"/>
          <a:chExt cx="0" cy="0"/>
        </a:xfrm>
      </p:grpSpPr>
      <p:sp>
        <p:nvSpPr>
          <p:cNvPr name="Freeform 2" id="2"/>
          <p:cNvSpPr/>
          <p:nvPr/>
        </p:nvSpPr>
        <p:spPr>
          <a:xfrm flipH="false" flipV="false" rot="0">
            <a:off x="10049068" y="1491909"/>
            <a:ext cx="7210232" cy="7303181"/>
          </a:xfrm>
          <a:custGeom>
            <a:avLst/>
            <a:gdLst/>
            <a:ahLst/>
            <a:cxnLst/>
            <a:rect r="r" b="b" t="t" l="l"/>
            <a:pathLst>
              <a:path h="7303181" w="7210232">
                <a:moveTo>
                  <a:pt x="0" y="0"/>
                </a:moveTo>
                <a:lnTo>
                  <a:pt x="7210232" y="0"/>
                </a:lnTo>
                <a:lnTo>
                  <a:pt x="7210232" y="7303182"/>
                </a:lnTo>
                <a:lnTo>
                  <a:pt x="0" y="730318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9264572" y="8257069"/>
            <a:ext cx="3605116" cy="3552678"/>
          </a:xfrm>
          <a:custGeom>
            <a:avLst/>
            <a:gdLst/>
            <a:ahLst/>
            <a:cxnLst/>
            <a:rect r="r" b="b" t="t" l="l"/>
            <a:pathLst>
              <a:path h="3552678" w="3605116">
                <a:moveTo>
                  <a:pt x="0" y="0"/>
                </a:moveTo>
                <a:lnTo>
                  <a:pt x="3605116" y="0"/>
                </a:lnTo>
                <a:lnTo>
                  <a:pt x="3605116" y="3552678"/>
                </a:lnTo>
                <a:lnTo>
                  <a:pt x="0" y="355267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0395509" y="2130878"/>
            <a:ext cx="6299568" cy="6299568"/>
          </a:xfrm>
          <a:custGeom>
            <a:avLst/>
            <a:gdLst/>
            <a:ahLst/>
            <a:cxnLst/>
            <a:rect r="r" b="b" t="t" l="l"/>
            <a:pathLst>
              <a:path h="6299568" w="6299568">
                <a:moveTo>
                  <a:pt x="0" y="0"/>
                </a:moveTo>
                <a:lnTo>
                  <a:pt x="6299568" y="0"/>
                </a:lnTo>
                <a:lnTo>
                  <a:pt x="6299568" y="6299567"/>
                </a:lnTo>
                <a:lnTo>
                  <a:pt x="0" y="6299567"/>
                </a:lnTo>
                <a:lnTo>
                  <a:pt x="0" y="0"/>
                </a:lnTo>
                <a:close/>
              </a:path>
            </a:pathLst>
          </a:custGeom>
          <a:blipFill>
            <a:blip r:embed="rId6"/>
            <a:stretch>
              <a:fillRect l="0" t="0" r="0" b="0"/>
            </a:stretch>
          </a:blipFill>
        </p:spPr>
      </p:sp>
      <p:sp>
        <p:nvSpPr>
          <p:cNvPr name="TextBox 5" id="5"/>
          <p:cNvSpPr txBox="true"/>
          <p:nvPr/>
        </p:nvSpPr>
        <p:spPr>
          <a:xfrm rot="0">
            <a:off x="925829" y="2395845"/>
            <a:ext cx="7820178" cy="915680"/>
          </a:xfrm>
          <a:prstGeom prst="rect">
            <a:avLst/>
          </a:prstGeom>
        </p:spPr>
        <p:txBody>
          <a:bodyPr anchor="t" rtlCol="false" tIns="0" lIns="0" bIns="0" rIns="0">
            <a:spAutoFit/>
          </a:bodyPr>
          <a:lstStyle/>
          <a:p>
            <a:pPr>
              <a:lnSpc>
                <a:spcPts val="6800"/>
              </a:lnSpc>
            </a:pPr>
            <a:r>
              <a:rPr lang="en-US" sz="6800">
                <a:solidFill>
                  <a:srgbClr val="91612F"/>
                </a:solidFill>
                <a:latin typeface="Linux Biolinum"/>
              </a:rPr>
              <a:t>INTERNETIN ÖNEMI</a:t>
            </a:r>
          </a:p>
        </p:txBody>
      </p:sp>
      <p:sp>
        <p:nvSpPr>
          <p:cNvPr name="TextBox 6" id="6"/>
          <p:cNvSpPr txBox="true"/>
          <p:nvPr/>
        </p:nvSpPr>
        <p:spPr>
          <a:xfrm rot="0">
            <a:off x="717982" y="3728469"/>
            <a:ext cx="8235872" cy="5066622"/>
          </a:xfrm>
          <a:prstGeom prst="rect">
            <a:avLst/>
          </a:prstGeom>
        </p:spPr>
        <p:txBody>
          <a:bodyPr anchor="t" rtlCol="false" tIns="0" lIns="0" bIns="0" rIns="0">
            <a:spAutoFit/>
          </a:bodyPr>
          <a:lstStyle/>
          <a:p>
            <a:pPr>
              <a:lnSpc>
                <a:spcPts val="2500"/>
              </a:lnSpc>
            </a:pPr>
            <a:r>
              <a:rPr lang="en-US" sz="2500" spc="125">
                <a:solidFill>
                  <a:srgbClr val="91612F"/>
                </a:solidFill>
                <a:latin typeface="Linux Biolinum"/>
              </a:rPr>
              <a:t>•AILENIN YENI BIR ÜYESI</a:t>
            </a:r>
          </a:p>
          <a:p>
            <a:pPr>
              <a:lnSpc>
                <a:spcPts val="2500"/>
              </a:lnSpc>
            </a:pPr>
          </a:p>
          <a:p>
            <a:pPr>
              <a:lnSpc>
                <a:spcPts val="2500"/>
              </a:lnSpc>
            </a:pPr>
            <a:r>
              <a:rPr lang="en-US" sz="2500" spc="125">
                <a:solidFill>
                  <a:srgbClr val="91612F"/>
                </a:solidFill>
                <a:latin typeface="Linux Biolinum"/>
              </a:rPr>
              <a:t>•Hayatımızın vazgeçilmez bir parçası</a:t>
            </a:r>
          </a:p>
          <a:p>
            <a:pPr>
              <a:lnSpc>
                <a:spcPts val="2500"/>
              </a:lnSpc>
            </a:pPr>
          </a:p>
          <a:p>
            <a:pPr>
              <a:lnSpc>
                <a:spcPts val="2500"/>
              </a:lnSpc>
            </a:pPr>
            <a:r>
              <a:rPr lang="en-US" sz="2500" spc="125">
                <a:solidFill>
                  <a:srgbClr val="91612F"/>
                </a:solidFill>
                <a:latin typeface="Linux Biolinum"/>
              </a:rPr>
              <a:t>•Bir tıkla uzakları yakınlaştıran</a:t>
            </a:r>
          </a:p>
          <a:p>
            <a:pPr>
              <a:lnSpc>
                <a:spcPts val="2500"/>
              </a:lnSpc>
            </a:pPr>
          </a:p>
          <a:p>
            <a:pPr>
              <a:lnSpc>
                <a:spcPts val="2500"/>
              </a:lnSpc>
            </a:pPr>
            <a:r>
              <a:rPr lang="en-US" sz="2500" spc="125">
                <a:solidFill>
                  <a:srgbClr val="91612F"/>
                </a:solidFill>
                <a:latin typeface="Linux Biolinum"/>
              </a:rPr>
              <a:t>•Eşsiz bir bilgi kaynağı, kütüphane</a:t>
            </a:r>
          </a:p>
          <a:p>
            <a:pPr>
              <a:lnSpc>
                <a:spcPts val="2500"/>
              </a:lnSpc>
            </a:pPr>
          </a:p>
          <a:p>
            <a:pPr>
              <a:lnSpc>
                <a:spcPts val="2500"/>
              </a:lnSpc>
            </a:pPr>
            <a:r>
              <a:rPr lang="en-US" sz="2500" spc="125">
                <a:solidFill>
                  <a:srgbClr val="91612F"/>
                </a:solidFill>
                <a:latin typeface="Linux Biolinum"/>
              </a:rPr>
              <a:t>•Bir okul, banka şubesi, bilet satış ofisi</a:t>
            </a:r>
          </a:p>
          <a:p>
            <a:pPr>
              <a:lnSpc>
                <a:spcPts val="2500"/>
              </a:lnSpc>
            </a:pPr>
          </a:p>
          <a:p>
            <a:pPr>
              <a:lnSpc>
                <a:spcPts val="2500"/>
              </a:lnSpc>
            </a:pPr>
            <a:r>
              <a:rPr lang="en-US" sz="2500" spc="125">
                <a:solidFill>
                  <a:srgbClr val="91612F"/>
                </a:solidFill>
                <a:latin typeface="Linux Biolinum"/>
              </a:rPr>
              <a:t>•Amacına uygun ve bilinçli kullanıldığında, mükemmel teknoloji</a:t>
            </a:r>
          </a:p>
          <a:p>
            <a:pPr>
              <a:lnSpc>
                <a:spcPts val="2500"/>
              </a:lnSpc>
            </a:pPr>
          </a:p>
          <a:p>
            <a:pPr>
              <a:lnSpc>
                <a:spcPts val="2500"/>
              </a:lnSpc>
            </a:pPr>
            <a:r>
              <a:rPr lang="en-US" sz="2500" spc="125">
                <a:solidFill>
                  <a:srgbClr val="91612F"/>
                </a:solidFill>
                <a:latin typeface="Linux Biolinum"/>
              </a:rPr>
              <a:t>•Kötü amaçlarla kullanıldığında bir suç aleti internet</a:t>
            </a:r>
          </a:p>
          <a:p>
            <a:pPr>
              <a:lnSpc>
                <a:spcPts val="2500"/>
              </a:lnSpc>
            </a:pPr>
          </a:p>
        </p:txBody>
      </p:sp>
      <p:sp>
        <p:nvSpPr>
          <p:cNvPr name="TextBox 7" id="7"/>
          <p:cNvSpPr txBox="true"/>
          <p:nvPr/>
        </p:nvSpPr>
        <p:spPr>
          <a:xfrm rot="0">
            <a:off x="16333176" y="1354492"/>
            <a:ext cx="499062" cy="569829"/>
          </a:xfrm>
          <a:prstGeom prst="rect">
            <a:avLst/>
          </a:prstGeom>
        </p:spPr>
        <p:txBody>
          <a:bodyPr anchor="t" rtlCol="false" tIns="0" lIns="0" bIns="0" rIns="0">
            <a:spAutoFit/>
          </a:bodyPr>
          <a:lstStyle/>
          <a:p>
            <a:pPr algn="ctr">
              <a:lnSpc>
                <a:spcPts val="4200"/>
              </a:lnSpc>
              <a:spcBef>
                <a:spcPct val="0"/>
              </a:spcBef>
            </a:pPr>
            <a:r>
              <a:rPr lang="en-US" sz="4200">
                <a:solidFill>
                  <a:srgbClr val="FFFCF7"/>
                </a:solidFill>
                <a:latin typeface="Linux Biolinum Bold Italics"/>
              </a:rPr>
              <a:t>ef</a:t>
            </a:r>
          </a:p>
        </p:txBody>
      </p:sp>
      <p:sp>
        <p:nvSpPr>
          <p:cNvPr name="Freeform 8" id="8"/>
          <p:cNvSpPr/>
          <p:nvPr/>
        </p:nvSpPr>
        <p:spPr>
          <a:xfrm flipH="false" flipV="false" rot="0">
            <a:off x="16723297" y="8773609"/>
            <a:ext cx="1513391" cy="1513391"/>
          </a:xfrm>
          <a:custGeom>
            <a:avLst/>
            <a:gdLst/>
            <a:ahLst/>
            <a:cxnLst/>
            <a:rect r="r" b="b" t="t" l="l"/>
            <a:pathLst>
              <a:path h="1513391" w="1513391">
                <a:moveTo>
                  <a:pt x="0" y="0"/>
                </a:moveTo>
                <a:lnTo>
                  <a:pt x="1513391" y="0"/>
                </a:lnTo>
                <a:lnTo>
                  <a:pt x="1513391" y="1513391"/>
                </a:lnTo>
                <a:lnTo>
                  <a:pt x="0" y="1513391"/>
                </a:lnTo>
                <a:lnTo>
                  <a:pt x="0" y="0"/>
                </a:lnTo>
                <a:close/>
              </a:path>
            </a:pathLst>
          </a:custGeom>
          <a:blipFill>
            <a:blip r:embed="rId7"/>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FCF7"/>
        </a:solidFill>
      </p:bgPr>
    </p:bg>
    <p:spTree>
      <p:nvGrpSpPr>
        <p:cNvPr id="1" name=""/>
        <p:cNvGrpSpPr/>
        <p:nvPr/>
      </p:nvGrpSpPr>
      <p:grpSpPr>
        <a:xfrm>
          <a:off x="0" y="0"/>
          <a:ext cx="0" cy="0"/>
          <a:chOff x="0" y="0"/>
          <a:chExt cx="0" cy="0"/>
        </a:xfrm>
      </p:grpSpPr>
      <p:sp>
        <p:nvSpPr>
          <p:cNvPr name="TextBox 2" id="2"/>
          <p:cNvSpPr txBox="true"/>
          <p:nvPr/>
        </p:nvSpPr>
        <p:spPr>
          <a:xfrm rot="0">
            <a:off x="9470116" y="3616565"/>
            <a:ext cx="7789184" cy="3739009"/>
          </a:xfrm>
          <a:prstGeom prst="rect">
            <a:avLst/>
          </a:prstGeom>
        </p:spPr>
        <p:txBody>
          <a:bodyPr anchor="t" rtlCol="false" tIns="0" lIns="0" bIns="0" rIns="0">
            <a:spAutoFit/>
          </a:bodyPr>
          <a:lstStyle/>
          <a:p>
            <a:pPr>
              <a:lnSpc>
                <a:spcPts val="3130"/>
              </a:lnSpc>
            </a:pPr>
          </a:p>
          <a:p>
            <a:pPr>
              <a:lnSpc>
                <a:spcPts val="3130"/>
              </a:lnSpc>
            </a:pPr>
            <a:r>
              <a:rPr lang="en-US" sz="3130">
                <a:solidFill>
                  <a:srgbClr val="91612F"/>
                </a:solidFill>
                <a:latin typeface="Linux Biolinum"/>
              </a:rPr>
              <a:t>Bir yandan doğru ve yerinde kullanımıyla neredeyse sayısız bilgi kaynağını, mekan ve zaman sınırlamasından kurtararak karşımıza getiren internet, diğer yandan da bir çok yanlış ve tehlikeyi beraberinde getirmiştir.</a:t>
            </a:r>
          </a:p>
          <a:p>
            <a:pPr algn="just">
              <a:lnSpc>
                <a:spcPts val="10029"/>
              </a:lnSpc>
            </a:pPr>
          </a:p>
        </p:txBody>
      </p:sp>
      <p:sp>
        <p:nvSpPr>
          <p:cNvPr name="Freeform 3" id="3"/>
          <p:cNvSpPr/>
          <p:nvPr/>
        </p:nvSpPr>
        <p:spPr>
          <a:xfrm flipH="false" flipV="false" rot="-3518030">
            <a:off x="7704445" y="-4449083"/>
            <a:ext cx="7256937" cy="6987210"/>
          </a:xfrm>
          <a:custGeom>
            <a:avLst/>
            <a:gdLst/>
            <a:ahLst/>
            <a:cxnLst/>
            <a:rect r="r" b="b" t="t" l="l"/>
            <a:pathLst>
              <a:path h="6987210" w="7256937">
                <a:moveTo>
                  <a:pt x="0" y="0"/>
                </a:moveTo>
                <a:lnTo>
                  <a:pt x="7256936" y="0"/>
                </a:lnTo>
                <a:lnTo>
                  <a:pt x="7256936" y="6987210"/>
                </a:lnTo>
                <a:lnTo>
                  <a:pt x="0" y="69872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true" flipV="false" rot="-10800000">
            <a:off x="-222130" y="-248092"/>
            <a:ext cx="1691219" cy="4627715"/>
          </a:xfrm>
          <a:custGeom>
            <a:avLst/>
            <a:gdLst/>
            <a:ahLst/>
            <a:cxnLst/>
            <a:rect r="r" b="b" t="t" l="l"/>
            <a:pathLst>
              <a:path h="4627715" w="1691219">
                <a:moveTo>
                  <a:pt x="1691219" y="0"/>
                </a:moveTo>
                <a:lnTo>
                  <a:pt x="0" y="0"/>
                </a:lnTo>
                <a:lnTo>
                  <a:pt x="0" y="4627715"/>
                </a:lnTo>
                <a:lnTo>
                  <a:pt x="1691219" y="4627715"/>
                </a:lnTo>
                <a:lnTo>
                  <a:pt x="1691219"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623479" y="-1169548"/>
            <a:ext cx="3583276" cy="3531156"/>
          </a:xfrm>
          <a:custGeom>
            <a:avLst/>
            <a:gdLst/>
            <a:ahLst/>
            <a:cxnLst/>
            <a:rect r="r" b="b" t="t" l="l"/>
            <a:pathLst>
              <a:path h="3531156" w="3583276">
                <a:moveTo>
                  <a:pt x="0" y="0"/>
                </a:moveTo>
                <a:lnTo>
                  <a:pt x="3583277" y="0"/>
                </a:lnTo>
                <a:lnTo>
                  <a:pt x="3583277" y="3531156"/>
                </a:lnTo>
                <a:lnTo>
                  <a:pt x="0" y="353115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873501" y="2858368"/>
            <a:ext cx="7072186" cy="4799535"/>
          </a:xfrm>
          <a:custGeom>
            <a:avLst/>
            <a:gdLst/>
            <a:ahLst/>
            <a:cxnLst/>
            <a:rect r="r" b="b" t="t" l="l"/>
            <a:pathLst>
              <a:path h="4799535" w="7072186">
                <a:moveTo>
                  <a:pt x="0" y="0"/>
                </a:moveTo>
                <a:lnTo>
                  <a:pt x="7072186" y="0"/>
                </a:lnTo>
                <a:lnTo>
                  <a:pt x="7072186" y="4799534"/>
                </a:lnTo>
                <a:lnTo>
                  <a:pt x="0" y="4799534"/>
                </a:lnTo>
                <a:lnTo>
                  <a:pt x="0" y="0"/>
                </a:lnTo>
                <a:close/>
              </a:path>
            </a:pathLst>
          </a:custGeom>
          <a:blipFill>
            <a:blip r:embed="rId8"/>
            <a:stretch>
              <a:fillRect l="-7002" t="0" r="-13610" b="0"/>
            </a:stretch>
          </a:blipFill>
        </p:spPr>
      </p:sp>
      <p:sp>
        <p:nvSpPr>
          <p:cNvPr name="Freeform 7" id="7"/>
          <p:cNvSpPr/>
          <p:nvPr/>
        </p:nvSpPr>
        <p:spPr>
          <a:xfrm flipH="false" flipV="false" rot="0">
            <a:off x="16723297" y="8773609"/>
            <a:ext cx="1513391" cy="1513391"/>
          </a:xfrm>
          <a:custGeom>
            <a:avLst/>
            <a:gdLst/>
            <a:ahLst/>
            <a:cxnLst/>
            <a:rect r="r" b="b" t="t" l="l"/>
            <a:pathLst>
              <a:path h="1513391" w="1513391">
                <a:moveTo>
                  <a:pt x="0" y="0"/>
                </a:moveTo>
                <a:lnTo>
                  <a:pt x="1513391" y="0"/>
                </a:lnTo>
                <a:lnTo>
                  <a:pt x="1513391" y="1513391"/>
                </a:lnTo>
                <a:lnTo>
                  <a:pt x="0" y="1513391"/>
                </a:lnTo>
                <a:lnTo>
                  <a:pt x="0" y="0"/>
                </a:lnTo>
                <a:close/>
              </a:path>
            </a:pathLst>
          </a:custGeom>
          <a:blipFill>
            <a:blip r:embed="rId9"/>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FCF7"/>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13630832" y="5924992"/>
            <a:ext cx="7256937" cy="6987210"/>
          </a:xfrm>
          <a:custGeom>
            <a:avLst/>
            <a:gdLst/>
            <a:ahLst/>
            <a:cxnLst/>
            <a:rect r="r" b="b" t="t" l="l"/>
            <a:pathLst>
              <a:path h="6987210" w="7256937">
                <a:moveTo>
                  <a:pt x="0" y="0"/>
                </a:moveTo>
                <a:lnTo>
                  <a:pt x="7256936" y="0"/>
                </a:lnTo>
                <a:lnTo>
                  <a:pt x="7256936" y="6987210"/>
                </a:lnTo>
                <a:lnTo>
                  <a:pt x="0" y="69872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358725" y="1731422"/>
            <a:ext cx="14237450" cy="585968"/>
          </a:xfrm>
          <a:prstGeom prst="rect">
            <a:avLst/>
          </a:prstGeom>
        </p:spPr>
        <p:txBody>
          <a:bodyPr anchor="t" rtlCol="false" tIns="0" lIns="0" bIns="0" rIns="0">
            <a:spAutoFit/>
          </a:bodyPr>
          <a:lstStyle/>
          <a:p>
            <a:pPr>
              <a:lnSpc>
                <a:spcPts val="4319"/>
              </a:lnSpc>
            </a:pPr>
            <a:r>
              <a:rPr lang="en-US" sz="4319">
                <a:solidFill>
                  <a:srgbClr val="91612F"/>
                </a:solidFill>
                <a:latin typeface="Linux Biolinum"/>
              </a:rPr>
              <a:t>YOUNG'A GÖRE INTERNET BAĞIMLILIĞI TANI KRITERLERI</a:t>
            </a:r>
          </a:p>
        </p:txBody>
      </p:sp>
      <p:sp>
        <p:nvSpPr>
          <p:cNvPr name="TextBox 4" id="4"/>
          <p:cNvSpPr txBox="true"/>
          <p:nvPr/>
        </p:nvSpPr>
        <p:spPr>
          <a:xfrm rot="0">
            <a:off x="1358725" y="2802198"/>
            <a:ext cx="11127864" cy="6904587"/>
          </a:xfrm>
          <a:prstGeom prst="rect">
            <a:avLst/>
          </a:prstGeom>
        </p:spPr>
        <p:txBody>
          <a:bodyPr anchor="t" rtlCol="false" tIns="0" lIns="0" bIns="0" rIns="0">
            <a:spAutoFit/>
          </a:bodyPr>
          <a:lstStyle/>
          <a:p>
            <a:pPr>
              <a:lnSpc>
                <a:spcPts val="2484"/>
              </a:lnSpc>
            </a:pPr>
            <a:r>
              <a:rPr lang="en-US" sz="2484" spc="124">
                <a:solidFill>
                  <a:srgbClr val="91612F"/>
                </a:solidFill>
                <a:latin typeface="Linux Biolinum"/>
              </a:rPr>
              <a:t>1.</a:t>
            </a:r>
            <a:r>
              <a:rPr lang="en-US" sz="2484" spc="124">
                <a:solidFill>
                  <a:srgbClr val="91612F"/>
                </a:solidFill>
                <a:latin typeface="Linux Biolinum Bold"/>
              </a:rPr>
              <a:t>İnternet ile ilgili aşırı zihinsel uğraş</a:t>
            </a:r>
          </a:p>
          <a:p>
            <a:pPr>
              <a:lnSpc>
                <a:spcPts val="2484"/>
              </a:lnSpc>
            </a:pPr>
          </a:p>
          <a:p>
            <a:pPr>
              <a:lnSpc>
                <a:spcPts val="2484"/>
              </a:lnSpc>
            </a:pPr>
            <a:r>
              <a:rPr lang="en-US" sz="2484" spc="124">
                <a:solidFill>
                  <a:srgbClr val="91612F"/>
                </a:solidFill>
                <a:latin typeface="Linux Biolinum"/>
              </a:rPr>
              <a:t>2.</a:t>
            </a:r>
            <a:r>
              <a:rPr lang="en-US" sz="2484" spc="124">
                <a:solidFill>
                  <a:srgbClr val="91612F"/>
                </a:solidFill>
                <a:latin typeface="Linux Biolinum Bold"/>
              </a:rPr>
              <a:t>İnternete bağlı kalma süresinde artışa ihtiyaç duyma</a:t>
            </a:r>
          </a:p>
          <a:p>
            <a:pPr>
              <a:lnSpc>
                <a:spcPts val="2484"/>
              </a:lnSpc>
            </a:pPr>
          </a:p>
          <a:p>
            <a:pPr>
              <a:lnSpc>
                <a:spcPts val="2484"/>
              </a:lnSpc>
            </a:pPr>
            <a:r>
              <a:rPr lang="en-US" sz="2484" spc="124">
                <a:solidFill>
                  <a:srgbClr val="91612F"/>
                </a:solidFill>
                <a:latin typeface="Linux Biolinum"/>
              </a:rPr>
              <a:t>3.</a:t>
            </a:r>
            <a:r>
              <a:rPr lang="en-US" sz="2484" spc="124">
                <a:solidFill>
                  <a:srgbClr val="91612F"/>
                </a:solidFill>
                <a:latin typeface="Linux Biolinum Bold"/>
              </a:rPr>
              <a:t>İnternet kullanımını azaltmaya yönelik başarısız</a:t>
            </a:r>
          </a:p>
          <a:p>
            <a:pPr>
              <a:lnSpc>
                <a:spcPts val="2484"/>
              </a:lnSpc>
            </a:pPr>
            <a:r>
              <a:rPr lang="en-US" sz="2484" spc="124">
                <a:solidFill>
                  <a:srgbClr val="91612F"/>
                </a:solidFill>
                <a:latin typeface="Linux Biolinum Bold"/>
              </a:rPr>
              <a:t>girişimlerde bulunma</a:t>
            </a:r>
          </a:p>
          <a:p>
            <a:pPr>
              <a:lnSpc>
                <a:spcPts val="2484"/>
              </a:lnSpc>
            </a:pPr>
          </a:p>
          <a:p>
            <a:pPr>
              <a:lnSpc>
                <a:spcPts val="2484"/>
              </a:lnSpc>
            </a:pPr>
            <a:r>
              <a:rPr lang="en-US" sz="2484" spc="124">
                <a:solidFill>
                  <a:srgbClr val="91612F"/>
                </a:solidFill>
                <a:latin typeface="Linux Biolinum"/>
              </a:rPr>
              <a:t>4.</a:t>
            </a:r>
            <a:r>
              <a:rPr lang="en-US" sz="2484" spc="124">
                <a:solidFill>
                  <a:srgbClr val="91612F"/>
                </a:solidFill>
                <a:latin typeface="Linux Biolinum Bold"/>
              </a:rPr>
              <a:t>İnternet kullanımının azaltılması durumunda yoksunluk belirtileri</a:t>
            </a:r>
          </a:p>
          <a:p>
            <a:pPr>
              <a:lnSpc>
                <a:spcPts val="2484"/>
              </a:lnSpc>
            </a:pPr>
          </a:p>
          <a:p>
            <a:pPr>
              <a:lnSpc>
                <a:spcPts val="2484"/>
              </a:lnSpc>
            </a:pPr>
            <a:r>
              <a:rPr lang="en-US" sz="2484" spc="124">
                <a:solidFill>
                  <a:srgbClr val="91612F"/>
                </a:solidFill>
                <a:latin typeface="Linux Biolinum Bold"/>
              </a:rPr>
              <a:t>5.BAŞLANGIÇTA OLDUĞUNDAN DAHA UZUN SÜRE INTERNETE BAĞLI KALMA</a:t>
            </a:r>
          </a:p>
          <a:p>
            <a:pPr>
              <a:lnSpc>
                <a:spcPts val="2484"/>
              </a:lnSpc>
            </a:pPr>
          </a:p>
          <a:p>
            <a:pPr>
              <a:lnSpc>
                <a:spcPts val="2484"/>
              </a:lnSpc>
            </a:pPr>
            <a:r>
              <a:rPr lang="en-US" sz="2484" spc="124">
                <a:solidFill>
                  <a:srgbClr val="91612F"/>
                </a:solidFill>
                <a:latin typeface="Linux Biolinum Bold"/>
              </a:rPr>
              <a:t>6.İNTERNETIN AŞIRI KULLANILMASI YÜZÜNDEN ILIŞKILER, OKUL YA DA IŞLE ILGILI SORUNLAR YAŞAMA</a:t>
            </a:r>
          </a:p>
          <a:p>
            <a:pPr>
              <a:lnSpc>
                <a:spcPts val="2484"/>
              </a:lnSpc>
            </a:pPr>
          </a:p>
          <a:p>
            <a:pPr>
              <a:lnSpc>
                <a:spcPts val="2484"/>
              </a:lnSpc>
            </a:pPr>
            <a:r>
              <a:rPr lang="en-US" sz="2484" spc="124">
                <a:solidFill>
                  <a:srgbClr val="91612F"/>
                </a:solidFill>
                <a:latin typeface="Linux Biolinum Bold"/>
              </a:rPr>
              <a:t>7.İNTERNETE BAĞLI KALABILMEK IÇIN AILE ÜYELERINE, TERAPISTE YA DA BAŞKALARINA YALAN SÖYLEME</a:t>
            </a:r>
          </a:p>
          <a:p>
            <a:pPr>
              <a:lnSpc>
                <a:spcPts val="2484"/>
              </a:lnSpc>
            </a:pPr>
          </a:p>
          <a:p>
            <a:pPr>
              <a:lnSpc>
                <a:spcPts val="2484"/>
              </a:lnSpc>
            </a:pPr>
          </a:p>
          <a:p>
            <a:pPr>
              <a:lnSpc>
                <a:spcPts val="2484"/>
              </a:lnSpc>
            </a:pPr>
          </a:p>
          <a:p>
            <a:pPr>
              <a:lnSpc>
                <a:spcPts val="2484"/>
              </a:lnSpc>
            </a:pPr>
          </a:p>
        </p:txBody>
      </p:sp>
      <p:sp>
        <p:nvSpPr>
          <p:cNvPr name="Freeform 5" id="5"/>
          <p:cNvSpPr/>
          <p:nvPr/>
        </p:nvSpPr>
        <p:spPr>
          <a:xfrm flipH="false" flipV="false" rot="-10800000">
            <a:off x="16592095" y="3981336"/>
            <a:ext cx="4565087" cy="4498686"/>
          </a:xfrm>
          <a:custGeom>
            <a:avLst/>
            <a:gdLst/>
            <a:ahLst/>
            <a:cxnLst/>
            <a:rect r="r" b="b" t="t" l="l"/>
            <a:pathLst>
              <a:path h="4498686" w="4565087">
                <a:moveTo>
                  <a:pt x="0" y="0"/>
                </a:moveTo>
                <a:lnTo>
                  <a:pt x="4565087" y="0"/>
                </a:lnTo>
                <a:lnTo>
                  <a:pt x="4565087" y="4498686"/>
                </a:lnTo>
                <a:lnTo>
                  <a:pt x="0" y="44986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true" flipV="false" rot="-5400000">
            <a:off x="15715172" y="-2130767"/>
            <a:ext cx="1691219" cy="4627715"/>
          </a:xfrm>
          <a:custGeom>
            <a:avLst/>
            <a:gdLst/>
            <a:ahLst/>
            <a:cxnLst/>
            <a:rect r="r" b="b" t="t" l="l"/>
            <a:pathLst>
              <a:path h="4627715" w="1691219">
                <a:moveTo>
                  <a:pt x="1691219" y="0"/>
                </a:moveTo>
                <a:lnTo>
                  <a:pt x="0" y="0"/>
                </a:lnTo>
                <a:lnTo>
                  <a:pt x="0" y="4627715"/>
                </a:lnTo>
                <a:lnTo>
                  <a:pt x="1691219" y="4627715"/>
                </a:lnTo>
                <a:lnTo>
                  <a:pt x="1691219"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16723297" y="8773609"/>
            <a:ext cx="1513391" cy="1513391"/>
          </a:xfrm>
          <a:custGeom>
            <a:avLst/>
            <a:gdLst/>
            <a:ahLst/>
            <a:cxnLst/>
            <a:rect r="r" b="b" t="t" l="l"/>
            <a:pathLst>
              <a:path h="1513391" w="1513391">
                <a:moveTo>
                  <a:pt x="0" y="0"/>
                </a:moveTo>
                <a:lnTo>
                  <a:pt x="1513391" y="0"/>
                </a:lnTo>
                <a:lnTo>
                  <a:pt x="1513391" y="1513391"/>
                </a:lnTo>
                <a:lnTo>
                  <a:pt x="0" y="1513391"/>
                </a:lnTo>
                <a:lnTo>
                  <a:pt x="0" y="0"/>
                </a:lnTo>
                <a:close/>
              </a:path>
            </a:pathLst>
          </a:custGeom>
          <a:blipFill>
            <a:blip r:embed="rId8"/>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FCF7"/>
        </a:solidFill>
      </p:bgPr>
    </p:bg>
    <p:spTree>
      <p:nvGrpSpPr>
        <p:cNvPr id="1" name=""/>
        <p:cNvGrpSpPr/>
        <p:nvPr/>
      </p:nvGrpSpPr>
      <p:grpSpPr>
        <a:xfrm>
          <a:off x="0" y="0"/>
          <a:ext cx="0" cy="0"/>
          <a:chOff x="0" y="0"/>
          <a:chExt cx="0" cy="0"/>
        </a:xfrm>
      </p:grpSpPr>
      <p:sp>
        <p:nvSpPr>
          <p:cNvPr name="TextBox 2" id="2"/>
          <p:cNvSpPr txBox="true"/>
          <p:nvPr/>
        </p:nvSpPr>
        <p:spPr>
          <a:xfrm rot="0">
            <a:off x="3220544" y="1055673"/>
            <a:ext cx="11732612" cy="2421895"/>
          </a:xfrm>
          <a:prstGeom prst="rect">
            <a:avLst/>
          </a:prstGeom>
        </p:spPr>
        <p:txBody>
          <a:bodyPr anchor="t" rtlCol="false" tIns="0" lIns="0" bIns="0" rIns="0">
            <a:spAutoFit/>
          </a:bodyPr>
          <a:lstStyle/>
          <a:p>
            <a:pPr algn="ctr">
              <a:lnSpc>
                <a:spcPts val="4700"/>
              </a:lnSpc>
            </a:pPr>
            <a:r>
              <a:rPr lang="en-US" sz="4700">
                <a:solidFill>
                  <a:srgbClr val="91612F"/>
                </a:solidFill>
                <a:latin typeface="Linux Biolinum Bold"/>
              </a:rPr>
              <a:t>İnternet Bağımlılığında Ortaya Çıkan Davranışlar</a:t>
            </a:r>
          </a:p>
          <a:p>
            <a:pPr algn="ctr">
              <a:lnSpc>
                <a:spcPts val="9000"/>
              </a:lnSpc>
            </a:pPr>
          </a:p>
        </p:txBody>
      </p:sp>
      <p:sp>
        <p:nvSpPr>
          <p:cNvPr name="TextBox 3" id="3"/>
          <p:cNvSpPr txBox="true"/>
          <p:nvPr/>
        </p:nvSpPr>
        <p:spPr>
          <a:xfrm rot="0">
            <a:off x="2914328" y="2620046"/>
            <a:ext cx="13183305" cy="7254875"/>
          </a:xfrm>
          <a:prstGeom prst="rect">
            <a:avLst/>
          </a:prstGeom>
        </p:spPr>
        <p:txBody>
          <a:bodyPr anchor="t" rtlCol="false" tIns="0" lIns="0" bIns="0" rIns="0">
            <a:spAutoFit/>
          </a:bodyPr>
          <a:lstStyle/>
          <a:p>
            <a:pPr marL="539751" indent="-269876" lvl="1">
              <a:lnSpc>
                <a:spcPts val="2500"/>
              </a:lnSpc>
              <a:buFont typeface="Arial"/>
              <a:buChar char="•"/>
            </a:pPr>
            <a:r>
              <a:rPr lang="en-US" sz="2500" spc="125">
                <a:solidFill>
                  <a:srgbClr val="91612F"/>
                </a:solidFill>
                <a:latin typeface="Linux Biolinum Bold"/>
              </a:rPr>
              <a:t>Daha az dışarıya çıkmak</a:t>
            </a:r>
          </a:p>
          <a:p>
            <a:pPr>
              <a:lnSpc>
                <a:spcPts val="2500"/>
              </a:lnSpc>
            </a:pPr>
          </a:p>
          <a:p>
            <a:pPr marL="539751" indent="-269876" lvl="1">
              <a:lnSpc>
                <a:spcPts val="2500"/>
              </a:lnSpc>
              <a:buFont typeface="Arial"/>
              <a:buChar char="•"/>
            </a:pPr>
            <a:r>
              <a:rPr lang="en-US" sz="2500" spc="125">
                <a:solidFill>
                  <a:srgbClr val="91612F"/>
                </a:solidFill>
                <a:latin typeface="Linux Biolinum Bold"/>
              </a:rPr>
              <a:t>İnternet kullanımı haricinde daha az zaman geçirme</a:t>
            </a:r>
          </a:p>
          <a:p>
            <a:pPr>
              <a:lnSpc>
                <a:spcPts val="2500"/>
              </a:lnSpc>
            </a:pPr>
          </a:p>
          <a:p>
            <a:pPr marL="539751" indent="-269876" lvl="1">
              <a:lnSpc>
                <a:spcPts val="2500"/>
              </a:lnSpc>
              <a:buFont typeface="Arial"/>
              <a:buChar char="•"/>
            </a:pPr>
            <a:r>
              <a:rPr lang="en-US" sz="2500" spc="125">
                <a:solidFill>
                  <a:srgbClr val="91612F"/>
                </a:solidFill>
                <a:latin typeface="Linux Biolinum Bold"/>
              </a:rPr>
              <a:t>Ev ya da iş ortamında yemek yemeye daha az zaman harcama</a:t>
            </a:r>
          </a:p>
          <a:p>
            <a:pPr>
              <a:lnSpc>
                <a:spcPts val="2500"/>
              </a:lnSpc>
            </a:pPr>
          </a:p>
          <a:p>
            <a:pPr marL="539751" indent="-269876" lvl="1">
              <a:lnSpc>
                <a:spcPts val="2500"/>
              </a:lnSpc>
              <a:buFont typeface="Arial"/>
              <a:buChar char="•"/>
            </a:pPr>
            <a:r>
              <a:rPr lang="en-US" sz="2500" spc="125">
                <a:solidFill>
                  <a:srgbClr val="91612F"/>
                </a:solidFill>
                <a:latin typeface="Linux Biolinum Bold"/>
              </a:rPr>
              <a:t>İnterneti her defasında daha fazla kullanmayı isteme</a:t>
            </a:r>
          </a:p>
          <a:p>
            <a:pPr>
              <a:lnSpc>
                <a:spcPts val="2500"/>
              </a:lnSpc>
            </a:pPr>
          </a:p>
          <a:p>
            <a:pPr marL="539751" indent="-269876" lvl="1">
              <a:lnSpc>
                <a:spcPts val="2500"/>
              </a:lnSpc>
              <a:buFont typeface="Arial"/>
              <a:buChar char="•"/>
            </a:pPr>
            <a:r>
              <a:rPr lang="en-US" sz="2500" spc="125">
                <a:solidFill>
                  <a:srgbClr val="91612F"/>
                </a:solidFill>
                <a:latin typeface="Linux Biolinum Bold"/>
              </a:rPr>
              <a:t>Genellikle bilgisayar başında yemek yeme alışkanlığı kazanma</a:t>
            </a:r>
          </a:p>
          <a:p>
            <a:pPr>
              <a:lnSpc>
                <a:spcPts val="2500"/>
              </a:lnSpc>
            </a:pPr>
          </a:p>
          <a:p>
            <a:pPr marL="539751" indent="-269876" lvl="1">
              <a:lnSpc>
                <a:spcPts val="2500"/>
              </a:lnSpc>
              <a:buFont typeface="Arial"/>
              <a:buChar char="•"/>
            </a:pPr>
            <a:r>
              <a:rPr lang="en-US" sz="2500" spc="125">
                <a:solidFill>
                  <a:srgbClr val="91612F"/>
                </a:solidFill>
                <a:latin typeface="Linux Biolinum Bold"/>
              </a:rPr>
              <a:t>İNTERNETIN BAŞINDA GEÇIRILEN ZAMANI KONTROL ETMEKTE GÜÇLÜK ÇEKME</a:t>
            </a:r>
          </a:p>
          <a:p>
            <a:pPr>
              <a:lnSpc>
                <a:spcPts val="2500"/>
              </a:lnSpc>
            </a:pPr>
          </a:p>
          <a:p>
            <a:pPr marL="539751" indent="-269876" lvl="1">
              <a:lnSpc>
                <a:spcPts val="2500"/>
              </a:lnSpc>
              <a:buFont typeface="Arial"/>
              <a:buChar char="•"/>
            </a:pPr>
            <a:r>
              <a:rPr lang="en-US" sz="2500" spc="125">
                <a:solidFill>
                  <a:srgbClr val="91612F"/>
                </a:solidFill>
                <a:latin typeface="Linux Biolinum Bold"/>
              </a:rPr>
              <a:t>SÜREKLI UYKUSUZ VE YORGUN GÖRÜNME</a:t>
            </a:r>
          </a:p>
          <a:p>
            <a:pPr>
              <a:lnSpc>
                <a:spcPts val="2500"/>
              </a:lnSpc>
            </a:pPr>
          </a:p>
          <a:p>
            <a:pPr marL="539751" indent="-269876" lvl="1">
              <a:lnSpc>
                <a:spcPts val="2500"/>
              </a:lnSpc>
              <a:buFont typeface="Arial"/>
              <a:buChar char="•"/>
            </a:pPr>
            <a:r>
              <a:rPr lang="en-US" sz="2500" spc="125">
                <a:solidFill>
                  <a:srgbClr val="91612F"/>
                </a:solidFill>
                <a:latin typeface="Linux Biolinum Bold"/>
              </a:rPr>
              <a:t>İNTERNETIN BAŞINDA PLANLADIĞI SÜREDEN DAHA ÇOK KALMA</a:t>
            </a:r>
          </a:p>
          <a:p>
            <a:pPr>
              <a:lnSpc>
                <a:spcPts val="2500"/>
              </a:lnSpc>
            </a:pPr>
          </a:p>
          <a:p>
            <a:pPr marL="539751" indent="-269876" lvl="1">
              <a:lnSpc>
                <a:spcPts val="2500"/>
              </a:lnSpc>
              <a:buFont typeface="Arial"/>
              <a:buChar char="•"/>
            </a:pPr>
            <a:r>
              <a:rPr lang="en-US" sz="2500" spc="125">
                <a:solidFill>
                  <a:srgbClr val="91612F"/>
                </a:solidFill>
                <a:latin typeface="Linux Biolinum Bold"/>
              </a:rPr>
              <a:t>ÇEVREYLE ARASINDAKI ILIŞKININ ZAYIFLAMASI YA DA KOPMASI</a:t>
            </a:r>
          </a:p>
          <a:p>
            <a:pPr>
              <a:lnSpc>
                <a:spcPts val="2500"/>
              </a:lnSpc>
            </a:pPr>
          </a:p>
          <a:p>
            <a:pPr marL="539751" indent="-269876" lvl="1">
              <a:lnSpc>
                <a:spcPts val="2500"/>
              </a:lnSpc>
              <a:buFont typeface="Arial"/>
              <a:buChar char="•"/>
            </a:pPr>
            <a:r>
              <a:rPr lang="en-US" sz="2500" spc="125">
                <a:solidFill>
                  <a:srgbClr val="91612F"/>
                </a:solidFill>
                <a:latin typeface="Linux Biolinum Bold"/>
              </a:rPr>
              <a:t>İNTERNET BAŞINDA HARCANAN UZUN ZAMANI INKÂR ETME</a:t>
            </a:r>
          </a:p>
          <a:p>
            <a:pPr>
              <a:lnSpc>
                <a:spcPts val="2500"/>
              </a:lnSpc>
            </a:pPr>
          </a:p>
          <a:p>
            <a:pPr marL="539751" indent="-269876" lvl="1">
              <a:lnSpc>
                <a:spcPts val="2500"/>
              </a:lnSpc>
              <a:buFont typeface="Arial"/>
              <a:buChar char="•"/>
            </a:pPr>
            <a:r>
              <a:rPr lang="en-US" sz="2500" spc="125">
                <a:solidFill>
                  <a:srgbClr val="91612F"/>
                </a:solidFill>
                <a:latin typeface="Linux Biolinum Bold"/>
              </a:rPr>
              <a:t>BIREYIN DURUMUNDAN BAŞKALARININ ŞIKÂYET EDER OLMASI</a:t>
            </a:r>
          </a:p>
          <a:p>
            <a:pPr>
              <a:lnSpc>
                <a:spcPts val="2499"/>
              </a:lnSpc>
            </a:pPr>
          </a:p>
        </p:txBody>
      </p:sp>
      <p:sp>
        <p:nvSpPr>
          <p:cNvPr name="Freeform 4" id="4"/>
          <p:cNvSpPr/>
          <p:nvPr/>
        </p:nvSpPr>
        <p:spPr>
          <a:xfrm flipH="false" flipV="false" rot="5400000">
            <a:off x="-2043424" y="-4540127"/>
            <a:ext cx="7256937" cy="6987210"/>
          </a:xfrm>
          <a:custGeom>
            <a:avLst/>
            <a:gdLst/>
            <a:ahLst/>
            <a:cxnLst/>
            <a:rect r="r" b="b" t="t" l="l"/>
            <a:pathLst>
              <a:path h="6987210" w="7256937">
                <a:moveTo>
                  <a:pt x="0" y="0"/>
                </a:moveTo>
                <a:lnTo>
                  <a:pt x="7256937" y="0"/>
                </a:lnTo>
                <a:lnTo>
                  <a:pt x="7256937" y="6987209"/>
                </a:lnTo>
                <a:lnTo>
                  <a:pt x="0" y="69872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true" flipV="false" rot="-5400000">
            <a:off x="15572615" y="-1736148"/>
            <a:ext cx="1691219" cy="4627715"/>
          </a:xfrm>
          <a:custGeom>
            <a:avLst/>
            <a:gdLst/>
            <a:ahLst/>
            <a:cxnLst/>
            <a:rect r="r" b="b" t="t" l="l"/>
            <a:pathLst>
              <a:path h="4627715" w="1691219">
                <a:moveTo>
                  <a:pt x="1691219" y="0"/>
                </a:moveTo>
                <a:lnTo>
                  <a:pt x="0" y="0"/>
                </a:lnTo>
                <a:lnTo>
                  <a:pt x="0" y="4627714"/>
                </a:lnTo>
                <a:lnTo>
                  <a:pt x="1691219" y="4627714"/>
                </a:lnTo>
                <a:lnTo>
                  <a:pt x="1691219"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6418225" y="-267901"/>
            <a:ext cx="3583276" cy="3531156"/>
          </a:xfrm>
          <a:custGeom>
            <a:avLst/>
            <a:gdLst/>
            <a:ahLst/>
            <a:cxnLst/>
            <a:rect r="r" b="b" t="t" l="l"/>
            <a:pathLst>
              <a:path h="3531156" w="3583276">
                <a:moveTo>
                  <a:pt x="0" y="0"/>
                </a:moveTo>
                <a:lnTo>
                  <a:pt x="3583276" y="0"/>
                </a:lnTo>
                <a:lnTo>
                  <a:pt x="3583276" y="3531156"/>
                </a:lnTo>
                <a:lnTo>
                  <a:pt x="0" y="353115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7" id="7"/>
          <p:cNvSpPr txBox="true"/>
          <p:nvPr/>
        </p:nvSpPr>
        <p:spPr>
          <a:xfrm rot="0">
            <a:off x="8837319" y="2907738"/>
            <a:ext cx="499062" cy="569829"/>
          </a:xfrm>
          <a:prstGeom prst="rect">
            <a:avLst/>
          </a:prstGeom>
        </p:spPr>
        <p:txBody>
          <a:bodyPr anchor="t" rtlCol="false" tIns="0" lIns="0" bIns="0" rIns="0">
            <a:spAutoFit/>
          </a:bodyPr>
          <a:lstStyle/>
          <a:p>
            <a:pPr algn="ctr">
              <a:lnSpc>
                <a:spcPts val="4200"/>
              </a:lnSpc>
              <a:spcBef>
                <a:spcPct val="0"/>
              </a:spcBef>
            </a:pPr>
            <a:r>
              <a:rPr lang="en-US" sz="4200">
                <a:solidFill>
                  <a:srgbClr val="FFFCF7"/>
                </a:solidFill>
                <a:latin typeface="Linux Biolinum Bold Italics"/>
              </a:rPr>
              <a:t>ef</a:t>
            </a:r>
          </a:p>
        </p:txBody>
      </p:sp>
      <p:sp>
        <p:nvSpPr>
          <p:cNvPr name="Freeform 8" id="8"/>
          <p:cNvSpPr/>
          <p:nvPr/>
        </p:nvSpPr>
        <p:spPr>
          <a:xfrm flipH="false" flipV="false" rot="1925445">
            <a:off x="-369802" y="8950855"/>
            <a:ext cx="3583276" cy="3531156"/>
          </a:xfrm>
          <a:custGeom>
            <a:avLst/>
            <a:gdLst/>
            <a:ahLst/>
            <a:cxnLst/>
            <a:rect r="r" b="b" t="t" l="l"/>
            <a:pathLst>
              <a:path h="3531156" w="3583276">
                <a:moveTo>
                  <a:pt x="0" y="0"/>
                </a:moveTo>
                <a:lnTo>
                  <a:pt x="3583276" y="0"/>
                </a:lnTo>
                <a:lnTo>
                  <a:pt x="3583276" y="3531155"/>
                </a:lnTo>
                <a:lnTo>
                  <a:pt x="0" y="353115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16723297" y="8773609"/>
            <a:ext cx="1513391" cy="1513391"/>
          </a:xfrm>
          <a:custGeom>
            <a:avLst/>
            <a:gdLst/>
            <a:ahLst/>
            <a:cxnLst/>
            <a:rect r="r" b="b" t="t" l="l"/>
            <a:pathLst>
              <a:path h="1513391" w="1513391">
                <a:moveTo>
                  <a:pt x="0" y="0"/>
                </a:moveTo>
                <a:lnTo>
                  <a:pt x="1513391" y="0"/>
                </a:lnTo>
                <a:lnTo>
                  <a:pt x="1513391" y="1513391"/>
                </a:lnTo>
                <a:lnTo>
                  <a:pt x="0" y="1513391"/>
                </a:lnTo>
                <a:lnTo>
                  <a:pt x="0" y="0"/>
                </a:lnTo>
                <a:close/>
              </a:path>
            </a:pathLst>
          </a:custGeom>
          <a:blipFill>
            <a:blip r:embed="rId8"/>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FCF7"/>
        </a:solidFill>
      </p:bgPr>
    </p:bg>
    <p:spTree>
      <p:nvGrpSpPr>
        <p:cNvPr id="1" name=""/>
        <p:cNvGrpSpPr/>
        <p:nvPr/>
      </p:nvGrpSpPr>
      <p:grpSpPr>
        <a:xfrm>
          <a:off x="0" y="0"/>
          <a:ext cx="0" cy="0"/>
          <a:chOff x="0" y="0"/>
          <a:chExt cx="0" cy="0"/>
        </a:xfrm>
      </p:grpSpPr>
      <p:sp>
        <p:nvSpPr>
          <p:cNvPr name="TextBox 2" id="2"/>
          <p:cNvSpPr txBox="true"/>
          <p:nvPr/>
        </p:nvSpPr>
        <p:spPr>
          <a:xfrm rot="0">
            <a:off x="3220544" y="1055673"/>
            <a:ext cx="11732612" cy="2421895"/>
          </a:xfrm>
          <a:prstGeom prst="rect">
            <a:avLst/>
          </a:prstGeom>
        </p:spPr>
        <p:txBody>
          <a:bodyPr anchor="t" rtlCol="false" tIns="0" lIns="0" bIns="0" rIns="0">
            <a:spAutoFit/>
          </a:bodyPr>
          <a:lstStyle/>
          <a:p>
            <a:pPr algn="ctr">
              <a:lnSpc>
                <a:spcPts val="4700"/>
              </a:lnSpc>
            </a:pPr>
            <a:r>
              <a:rPr lang="en-US" sz="4700">
                <a:solidFill>
                  <a:srgbClr val="91612F"/>
                </a:solidFill>
                <a:latin typeface="Linux Biolinum Bold"/>
              </a:rPr>
              <a:t>İnternet Bağımlılığında Ortaya Çıkan Davranışlar</a:t>
            </a:r>
          </a:p>
          <a:p>
            <a:pPr algn="ctr">
              <a:lnSpc>
                <a:spcPts val="9000"/>
              </a:lnSpc>
            </a:pPr>
          </a:p>
        </p:txBody>
      </p:sp>
      <p:sp>
        <p:nvSpPr>
          <p:cNvPr name="TextBox 3" id="3"/>
          <p:cNvSpPr txBox="true"/>
          <p:nvPr/>
        </p:nvSpPr>
        <p:spPr>
          <a:xfrm rot="0">
            <a:off x="2914328" y="2620046"/>
            <a:ext cx="13183305" cy="5683250"/>
          </a:xfrm>
          <a:prstGeom prst="rect">
            <a:avLst/>
          </a:prstGeom>
        </p:spPr>
        <p:txBody>
          <a:bodyPr anchor="t" rtlCol="false" tIns="0" lIns="0" bIns="0" rIns="0">
            <a:spAutoFit/>
          </a:bodyPr>
          <a:lstStyle/>
          <a:p>
            <a:pPr marL="539751" indent="-269876" lvl="1">
              <a:lnSpc>
                <a:spcPts val="2500"/>
              </a:lnSpc>
              <a:buFont typeface="Arial"/>
              <a:buChar char="•"/>
            </a:pPr>
            <a:r>
              <a:rPr lang="en-US" sz="2500" spc="125">
                <a:solidFill>
                  <a:srgbClr val="91612F"/>
                </a:solidFill>
                <a:latin typeface="Linux Biolinum Bold"/>
              </a:rPr>
              <a:t>İNTERNETI KULLANDIĞINDA KENDINI DAHA IYI VE MUTLU HISSETME</a:t>
            </a:r>
          </a:p>
          <a:p>
            <a:pPr>
              <a:lnSpc>
                <a:spcPts val="2500"/>
              </a:lnSpc>
            </a:pPr>
          </a:p>
          <a:p>
            <a:pPr marL="539751" indent="-269876" lvl="1">
              <a:lnSpc>
                <a:spcPts val="2500"/>
              </a:lnSpc>
              <a:buFont typeface="Arial"/>
              <a:buChar char="•"/>
            </a:pPr>
            <a:r>
              <a:rPr lang="en-US" sz="2500" spc="125">
                <a:solidFill>
                  <a:srgbClr val="91612F"/>
                </a:solidFill>
                <a:latin typeface="Linux Biolinum Bold"/>
              </a:rPr>
              <a:t>YAPILMASI GEREKEN GÖREV VE SORUMLULUKLAR OLDUĞU HÂLDE INTERNET BAŞINDAN AYRILAMAMA</a:t>
            </a:r>
          </a:p>
          <a:p>
            <a:pPr>
              <a:lnSpc>
                <a:spcPts val="2500"/>
              </a:lnSpc>
            </a:pPr>
          </a:p>
          <a:p>
            <a:pPr marL="539751" indent="-269876" lvl="1">
              <a:lnSpc>
                <a:spcPts val="2500"/>
              </a:lnSpc>
              <a:buFont typeface="Arial"/>
              <a:buChar char="•"/>
            </a:pPr>
            <a:r>
              <a:rPr lang="en-US" sz="2500" spc="125">
                <a:solidFill>
                  <a:srgbClr val="91612F"/>
                </a:solidFill>
                <a:latin typeface="Linux Biolinum Bold"/>
              </a:rPr>
              <a:t>İNTERNETI “IYI HISSEDILEN” TEK YER OLARAK GÖRME</a:t>
            </a:r>
          </a:p>
          <a:p>
            <a:pPr>
              <a:lnSpc>
                <a:spcPts val="2500"/>
              </a:lnSpc>
            </a:pPr>
          </a:p>
          <a:p>
            <a:pPr marL="539751" indent="-269876" lvl="1">
              <a:lnSpc>
                <a:spcPts val="2500"/>
              </a:lnSpc>
              <a:buFont typeface="Arial"/>
              <a:buChar char="•"/>
            </a:pPr>
            <a:r>
              <a:rPr lang="en-US" sz="2500" spc="125">
                <a:solidFill>
                  <a:srgbClr val="91612F"/>
                </a:solidFill>
                <a:latin typeface="Linux Biolinum Bold"/>
              </a:rPr>
              <a:t>İNTERNETI KULLANDIĞINDA KENDINI DAHA IYI VE MUTLU HISSETME</a:t>
            </a:r>
          </a:p>
          <a:p>
            <a:pPr>
              <a:lnSpc>
                <a:spcPts val="2500"/>
              </a:lnSpc>
            </a:pPr>
          </a:p>
          <a:p>
            <a:pPr marL="539751" indent="-269876" lvl="1">
              <a:lnSpc>
                <a:spcPts val="2500"/>
              </a:lnSpc>
              <a:buFont typeface="Arial"/>
              <a:buChar char="•"/>
            </a:pPr>
            <a:r>
              <a:rPr lang="en-US" sz="2500" spc="125">
                <a:solidFill>
                  <a:srgbClr val="91612F"/>
                </a:solidFill>
                <a:latin typeface="Linux Biolinum Bold"/>
              </a:rPr>
              <a:t>YAPILMASI GEREKEN GÖREV VE SORUMLULUKLAR OLDUĞU HÂLDE INTERNET BAŞINDAN AYRILAMAMA</a:t>
            </a:r>
          </a:p>
          <a:p>
            <a:pPr>
              <a:lnSpc>
                <a:spcPts val="2500"/>
              </a:lnSpc>
            </a:pPr>
          </a:p>
          <a:p>
            <a:pPr marL="539751" indent="-269876" lvl="1">
              <a:lnSpc>
                <a:spcPts val="2500"/>
              </a:lnSpc>
              <a:buFont typeface="Arial"/>
              <a:buChar char="•"/>
            </a:pPr>
            <a:r>
              <a:rPr lang="en-US" sz="2500" spc="125">
                <a:solidFill>
                  <a:srgbClr val="91612F"/>
                </a:solidFill>
                <a:latin typeface="Linux Biolinum Bold"/>
              </a:rPr>
              <a:t>AILE ÜYELERI EVDE YOKKEN BUNU BIR RAHATLAMA VE KURTULUŞ GÖRÜP INTERNETE GIRME</a:t>
            </a:r>
          </a:p>
          <a:p>
            <a:pPr>
              <a:lnSpc>
                <a:spcPts val="2500"/>
              </a:lnSpc>
            </a:pPr>
          </a:p>
          <a:p>
            <a:pPr marL="539751" indent="-269876" lvl="1">
              <a:lnSpc>
                <a:spcPts val="2500"/>
              </a:lnSpc>
              <a:buFont typeface="Arial"/>
              <a:buChar char="•"/>
            </a:pPr>
            <a:r>
              <a:rPr lang="en-US" sz="2500" spc="125">
                <a:solidFill>
                  <a:srgbClr val="91612F"/>
                </a:solidFill>
                <a:latin typeface="Linux Biolinum Bold"/>
              </a:rPr>
              <a:t>İNTERNETI “IYI HISSEDILEN” TEK YER OLARAK GÖRME</a:t>
            </a:r>
          </a:p>
          <a:p>
            <a:pPr>
              <a:lnSpc>
                <a:spcPts val="2500"/>
              </a:lnSpc>
            </a:pPr>
          </a:p>
          <a:p>
            <a:pPr>
              <a:lnSpc>
                <a:spcPts val="2499"/>
              </a:lnSpc>
            </a:pPr>
          </a:p>
        </p:txBody>
      </p:sp>
      <p:sp>
        <p:nvSpPr>
          <p:cNvPr name="Freeform 4" id="4"/>
          <p:cNvSpPr/>
          <p:nvPr/>
        </p:nvSpPr>
        <p:spPr>
          <a:xfrm flipH="false" flipV="false" rot="5400000">
            <a:off x="-2043424" y="-4540127"/>
            <a:ext cx="7256937" cy="6987210"/>
          </a:xfrm>
          <a:custGeom>
            <a:avLst/>
            <a:gdLst/>
            <a:ahLst/>
            <a:cxnLst/>
            <a:rect r="r" b="b" t="t" l="l"/>
            <a:pathLst>
              <a:path h="6987210" w="7256937">
                <a:moveTo>
                  <a:pt x="0" y="0"/>
                </a:moveTo>
                <a:lnTo>
                  <a:pt x="7256937" y="0"/>
                </a:lnTo>
                <a:lnTo>
                  <a:pt x="7256937" y="6987209"/>
                </a:lnTo>
                <a:lnTo>
                  <a:pt x="0" y="69872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true" flipV="false" rot="-5400000">
            <a:off x="15572615" y="-1736148"/>
            <a:ext cx="1691219" cy="4627715"/>
          </a:xfrm>
          <a:custGeom>
            <a:avLst/>
            <a:gdLst/>
            <a:ahLst/>
            <a:cxnLst/>
            <a:rect r="r" b="b" t="t" l="l"/>
            <a:pathLst>
              <a:path h="4627715" w="1691219">
                <a:moveTo>
                  <a:pt x="1691219" y="0"/>
                </a:moveTo>
                <a:lnTo>
                  <a:pt x="0" y="0"/>
                </a:lnTo>
                <a:lnTo>
                  <a:pt x="0" y="4627714"/>
                </a:lnTo>
                <a:lnTo>
                  <a:pt x="1691219" y="4627714"/>
                </a:lnTo>
                <a:lnTo>
                  <a:pt x="1691219"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6418225" y="-267901"/>
            <a:ext cx="3583276" cy="3531156"/>
          </a:xfrm>
          <a:custGeom>
            <a:avLst/>
            <a:gdLst/>
            <a:ahLst/>
            <a:cxnLst/>
            <a:rect r="r" b="b" t="t" l="l"/>
            <a:pathLst>
              <a:path h="3531156" w="3583276">
                <a:moveTo>
                  <a:pt x="0" y="0"/>
                </a:moveTo>
                <a:lnTo>
                  <a:pt x="3583276" y="0"/>
                </a:lnTo>
                <a:lnTo>
                  <a:pt x="3583276" y="3531156"/>
                </a:lnTo>
                <a:lnTo>
                  <a:pt x="0" y="353115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7" id="7"/>
          <p:cNvSpPr txBox="true"/>
          <p:nvPr/>
        </p:nvSpPr>
        <p:spPr>
          <a:xfrm rot="0">
            <a:off x="8837319" y="2907738"/>
            <a:ext cx="499062" cy="569829"/>
          </a:xfrm>
          <a:prstGeom prst="rect">
            <a:avLst/>
          </a:prstGeom>
        </p:spPr>
        <p:txBody>
          <a:bodyPr anchor="t" rtlCol="false" tIns="0" lIns="0" bIns="0" rIns="0">
            <a:spAutoFit/>
          </a:bodyPr>
          <a:lstStyle/>
          <a:p>
            <a:pPr algn="ctr">
              <a:lnSpc>
                <a:spcPts val="4200"/>
              </a:lnSpc>
              <a:spcBef>
                <a:spcPct val="0"/>
              </a:spcBef>
            </a:pPr>
            <a:r>
              <a:rPr lang="en-US" sz="4200">
                <a:solidFill>
                  <a:srgbClr val="FFFCF7"/>
                </a:solidFill>
                <a:latin typeface="Linux Biolinum Bold Italics"/>
              </a:rPr>
              <a:t>ef</a:t>
            </a:r>
          </a:p>
        </p:txBody>
      </p:sp>
      <p:sp>
        <p:nvSpPr>
          <p:cNvPr name="Freeform 8" id="8"/>
          <p:cNvSpPr/>
          <p:nvPr/>
        </p:nvSpPr>
        <p:spPr>
          <a:xfrm flipH="false" flipV="false" rot="1925445">
            <a:off x="-369802" y="8950855"/>
            <a:ext cx="3583276" cy="3531156"/>
          </a:xfrm>
          <a:custGeom>
            <a:avLst/>
            <a:gdLst/>
            <a:ahLst/>
            <a:cxnLst/>
            <a:rect r="r" b="b" t="t" l="l"/>
            <a:pathLst>
              <a:path h="3531156" w="3583276">
                <a:moveTo>
                  <a:pt x="0" y="0"/>
                </a:moveTo>
                <a:lnTo>
                  <a:pt x="3583276" y="0"/>
                </a:lnTo>
                <a:lnTo>
                  <a:pt x="3583276" y="3531155"/>
                </a:lnTo>
                <a:lnTo>
                  <a:pt x="0" y="353115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16723297" y="8773609"/>
            <a:ext cx="1513391" cy="1513391"/>
          </a:xfrm>
          <a:custGeom>
            <a:avLst/>
            <a:gdLst/>
            <a:ahLst/>
            <a:cxnLst/>
            <a:rect r="r" b="b" t="t" l="l"/>
            <a:pathLst>
              <a:path h="1513391" w="1513391">
                <a:moveTo>
                  <a:pt x="0" y="0"/>
                </a:moveTo>
                <a:lnTo>
                  <a:pt x="1513391" y="0"/>
                </a:lnTo>
                <a:lnTo>
                  <a:pt x="1513391" y="1513391"/>
                </a:lnTo>
                <a:lnTo>
                  <a:pt x="0" y="1513391"/>
                </a:lnTo>
                <a:lnTo>
                  <a:pt x="0" y="0"/>
                </a:lnTo>
                <a:close/>
              </a:path>
            </a:pathLst>
          </a:custGeom>
          <a:blipFill>
            <a:blip r:embed="rId8"/>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FFCF7"/>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1552010" y="7389947"/>
            <a:ext cx="5161420" cy="4969580"/>
          </a:xfrm>
          <a:custGeom>
            <a:avLst/>
            <a:gdLst/>
            <a:ahLst/>
            <a:cxnLst/>
            <a:rect r="r" b="b" t="t" l="l"/>
            <a:pathLst>
              <a:path h="4969580" w="5161420">
                <a:moveTo>
                  <a:pt x="0" y="0"/>
                </a:moveTo>
                <a:lnTo>
                  <a:pt x="5161420" y="0"/>
                </a:lnTo>
                <a:lnTo>
                  <a:pt x="5161420" y="4969580"/>
                </a:lnTo>
                <a:lnTo>
                  <a:pt x="0" y="49695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0" y="1840482"/>
            <a:ext cx="6794120" cy="6881705"/>
          </a:xfrm>
          <a:custGeom>
            <a:avLst/>
            <a:gdLst/>
            <a:ahLst/>
            <a:cxnLst/>
            <a:rect r="r" b="b" t="t" l="l"/>
            <a:pathLst>
              <a:path h="6881705" w="6794120">
                <a:moveTo>
                  <a:pt x="0" y="0"/>
                </a:moveTo>
                <a:lnTo>
                  <a:pt x="6794120" y="0"/>
                </a:lnTo>
                <a:lnTo>
                  <a:pt x="6794120" y="6881705"/>
                </a:lnTo>
                <a:lnTo>
                  <a:pt x="0" y="688170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5400000">
            <a:off x="-1486691" y="-1275426"/>
            <a:ext cx="4207694" cy="4146491"/>
          </a:xfrm>
          <a:custGeom>
            <a:avLst/>
            <a:gdLst/>
            <a:ahLst/>
            <a:cxnLst/>
            <a:rect r="r" b="b" t="t" l="l"/>
            <a:pathLst>
              <a:path h="4146491" w="4207694">
                <a:moveTo>
                  <a:pt x="0" y="0"/>
                </a:moveTo>
                <a:lnTo>
                  <a:pt x="4207694" y="0"/>
                </a:lnTo>
                <a:lnTo>
                  <a:pt x="4207694" y="4146491"/>
                </a:lnTo>
                <a:lnTo>
                  <a:pt x="0" y="414649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true" flipV="false" rot="-5400000">
            <a:off x="15472554" y="-1915107"/>
            <a:ext cx="1691219" cy="4627715"/>
          </a:xfrm>
          <a:custGeom>
            <a:avLst/>
            <a:gdLst/>
            <a:ahLst/>
            <a:cxnLst/>
            <a:rect r="r" b="b" t="t" l="l"/>
            <a:pathLst>
              <a:path h="4627715" w="1691219">
                <a:moveTo>
                  <a:pt x="1691219" y="0"/>
                </a:moveTo>
                <a:lnTo>
                  <a:pt x="0" y="0"/>
                </a:lnTo>
                <a:lnTo>
                  <a:pt x="0" y="4627715"/>
                </a:lnTo>
                <a:lnTo>
                  <a:pt x="1691219" y="4627715"/>
                </a:lnTo>
                <a:lnTo>
                  <a:pt x="1691219"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0" y="2488822"/>
            <a:ext cx="7098547" cy="5585025"/>
          </a:xfrm>
          <a:custGeom>
            <a:avLst/>
            <a:gdLst/>
            <a:ahLst/>
            <a:cxnLst/>
            <a:rect r="r" b="b" t="t" l="l"/>
            <a:pathLst>
              <a:path h="5585025" w="7098547">
                <a:moveTo>
                  <a:pt x="0" y="0"/>
                </a:moveTo>
                <a:lnTo>
                  <a:pt x="7098547" y="0"/>
                </a:lnTo>
                <a:lnTo>
                  <a:pt x="7098547" y="5585025"/>
                </a:lnTo>
                <a:lnTo>
                  <a:pt x="0" y="5585025"/>
                </a:lnTo>
                <a:lnTo>
                  <a:pt x="0" y="0"/>
                </a:lnTo>
                <a:close/>
              </a:path>
            </a:pathLst>
          </a:custGeom>
          <a:blipFill>
            <a:blip r:embed="rId10"/>
            <a:stretch>
              <a:fillRect l="0" t="0" r="0" b="-1679"/>
            </a:stretch>
          </a:blipFill>
        </p:spPr>
      </p:sp>
      <p:sp>
        <p:nvSpPr>
          <p:cNvPr name="TextBox 7" id="7"/>
          <p:cNvSpPr txBox="true"/>
          <p:nvPr/>
        </p:nvSpPr>
        <p:spPr>
          <a:xfrm rot="0">
            <a:off x="7098547" y="740669"/>
            <a:ext cx="11375215" cy="9681973"/>
          </a:xfrm>
          <a:prstGeom prst="rect">
            <a:avLst/>
          </a:prstGeom>
        </p:spPr>
        <p:txBody>
          <a:bodyPr anchor="t" rtlCol="false" tIns="0" lIns="0" bIns="0" rIns="0">
            <a:spAutoFit/>
          </a:bodyPr>
          <a:lstStyle/>
          <a:p>
            <a:pPr>
              <a:lnSpc>
                <a:spcPts val="3807"/>
              </a:lnSpc>
            </a:pPr>
            <a:r>
              <a:rPr lang="en-US" sz="2719">
                <a:solidFill>
                  <a:srgbClr val="91612F"/>
                </a:solidFill>
                <a:latin typeface="Clear Sans Regular Bold"/>
              </a:rPr>
              <a:t>İnternet Bağımlılığının Yol Açtığı Fiziksel Sorunlar</a:t>
            </a:r>
          </a:p>
          <a:p>
            <a:pPr>
              <a:lnSpc>
                <a:spcPts val="3807"/>
              </a:lnSpc>
            </a:pPr>
          </a:p>
          <a:p>
            <a:pPr marL="522470" indent="-261235" lvl="1">
              <a:lnSpc>
                <a:spcPts val="3387"/>
              </a:lnSpc>
              <a:buFont typeface="Arial"/>
              <a:buChar char="•"/>
            </a:pPr>
            <a:r>
              <a:rPr lang="en-US" sz="2419">
                <a:solidFill>
                  <a:srgbClr val="91612F"/>
                </a:solidFill>
                <a:latin typeface="Clear Sans Regular Bold"/>
              </a:rPr>
              <a:t>Karpal tünel sendromu (median sinir sıkışması)</a:t>
            </a:r>
          </a:p>
          <a:p>
            <a:pPr marL="522470" indent="-261235" lvl="1">
              <a:lnSpc>
                <a:spcPts val="3387"/>
              </a:lnSpc>
              <a:buFont typeface="Arial"/>
              <a:buChar char="•"/>
            </a:pPr>
            <a:r>
              <a:rPr lang="en-US" sz="2419">
                <a:solidFill>
                  <a:srgbClr val="91612F"/>
                </a:solidFill>
                <a:latin typeface="Clear Sans Regular Bold"/>
              </a:rPr>
              <a:t>Kuru gözler</a:t>
            </a:r>
          </a:p>
          <a:p>
            <a:pPr marL="522470" indent="-261235" lvl="1">
              <a:lnSpc>
                <a:spcPts val="3387"/>
              </a:lnSpc>
              <a:buFont typeface="Arial"/>
              <a:buChar char="•"/>
            </a:pPr>
            <a:r>
              <a:rPr lang="en-US" sz="2419">
                <a:solidFill>
                  <a:srgbClr val="91612F"/>
                </a:solidFill>
                <a:latin typeface="Clear Sans Regular Bold"/>
              </a:rPr>
              <a:t>Baş ağrıları</a:t>
            </a:r>
          </a:p>
          <a:p>
            <a:pPr marL="522470" indent="-261235" lvl="1">
              <a:lnSpc>
                <a:spcPts val="3387"/>
              </a:lnSpc>
              <a:buFont typeface="Arial"/>
              <a:buChar char="•"/>
            </a:pPr>
            <a:r>
              <a:rPr lang="en-US" sz="2419">
                <a:solidFill>
                  <a:srgbClr val="91612F"/>
                </a:solidFill>
                <a:latin typeface="Clear Sans Regular Bold"/>
              </a:rPr>
              <a:t>Sırt ağrıları</a:t>
            </a:r>
          </a:p>
          <a:p>
            <a:pPr marL="522470" indent="-261235" lvl="1">
              <a:lnSpc>
                <a:spcPts val="3387"/>
              </a:lnSpc>
              <a:buFont typeface="Arial"/>
              <a:buChar char="•"/>
            </a:pPr>
            <a:r>
              <a:rPr lang="en-US" sz="2419">
                <a:solidFill>
                  <a:srgbClr val="91612F"/>
                </a:solidFill>
                <a:latin typeface="Clear Sans Regular Bold"/>
              </a:rPr>
              <a:t>Yeme sorunları</a:t>
            </a:r>
          </a:p>
          <a:p>
            <a:pPr marL="522470" indent="-261235" lvl="1">
              <a:lnSpc>
                <a:spcPts val="3387"/>
              </a:lnSpc>
              <a:buFont typeface="Arial"/>
              <a:buChar char="•"/>
            </a:pPr>
            <a:r>
              <a:rPr lang="en-US" sz="2419">
                <a:solidFill>
                  <a:srgbClr val="91612F"/>
                </a:solidFill>
                <a:latin typeface="Clear Sans Regular Bold"/>
              </a:rPr>
              <a:t>Uyku sorunları</a:t>
            </a:r>
          </a:p>
          <a:p>
            <a:pPr marL="522470" indent="-261235" lvl="1">
              <a:lnSpc>
                <a:spcPts val="3387"/>
              </a:lnSpc>
              <a:buFont typeface="Arial"/>
              <a:buChar char="•"/>
            </a:pPr>
            <a:r>
              <a:rPr lang="en-US" sz="2419">
                <a:solidFill>
                  <a:srgbClr val="91612F"/>
                </a:solidFill>
                <a:latin typeface="Clear Sans Regular Bold"/>
              </a:rPr>
              <a:t>Kişisel temizlikte eksiklikler</a:t>
            </a:r>
          </a:p>
          <a:p>
            <a:pPr marL="522470" indent="-261235" lvl="1">
              <a:lnSpc>
                <a:spcPts val="3387"/>
              </a:lnSpc>
              <a:buFont typeface="Arial"/>
              <a:buChar char="•"/>
            </a:pPr>
            <a:r>
              <a:rPr lang="en-US" sz="2419">
                <a:solidFill>
                  <a:srgbClr val="91612F"/>
                </a:solidFill>
                <a:latin typeface="Clear Sans Regular Bold"/>
              </a:rPr>
              <a:t>İçe dönüklük (çekinme-kaçınma hâli)</a:t>
            </a:r>
          </a:p>
          <a:p>
            <a:pPr marL="522470" indent="-261235" lvl="1">
              <a:lnSpc>
                <a:spcPts val="3387"/>
              </a:lnSpc>
              <a:buFont typeface="Arial"/>
              <a:buChar char="•"/>
            </a:pPr>
            <a:r>
              <a:rPr lang="en-US" sz="2419">
                <a:solidFill>
                  <a:srgbClr val="91612F"/>
                </a:solidFill>
                <a:latin typeface="Clear Sans Regular Bold"/>
              </a:rPr>
              <a:t>Düşünce süreçlerinde bozulma</a:t>
            </a:r>
          </a:p>
          <a:p>
            <a:pPr marL="522470" indent="-261235" lvl="1">
              <a:lnSpc>
                <a:spcPts val="3387"/>
              </a:lnSpc>
              <a:buFont typeface="Arial"/>
              <a:buChar char="•"/>
            </a:pPr>
            <a:r>
              <a:rPr lang="en-US" sz="2419">
                <a:solidFill>
                  <a:srgbClr val="91612F"/>
                </a:solidFill>
                <a:latin typeface="Clear Sans Regular Bold"/>
              </a:rPr>
              <a:t>Kişiler arası duyarlılıklarda azalma</a:t>
            </a:r>
          </a:p>
          <a:p>
            <a:pPr marL="522470" indent="-261235" lvl="1">
              <a:lnSpc>
                <a:spcPts val="3387"/>
              </a:lnSpc>
              <a:buFont typeface="Arial"/>
              <a:buChar char="•"/>
            </a:pPr>
            <a:r>
              <a:rPr lang="en-US" sz="2419">
                <a:solidFill>
                  <a:srgbClr val="91612F"/>
                </a:solidFill>
                <a:latin typeface="Clear Sans Regular Bold"/>
              </a:rPr>
              <a:t>Genel sağlık düzeyinde düşüş</a:t>
            </a:r>
          </a:p>
          <a:p>
            <a:pPr marL="522470" indent="-261235" lvl="1">
              <a:lnSpc>
                <a:spcPts val="3387"/>
              </a:lnSpc>
              <a:buFont typeface="Arial"/>
              <a:buChar char="•"/>
            </a:pPr>
            <a:r>
              <a:rPr lang="en-US" sz="2419">
                <a:solidFill>
                  <a:srgbClr val="91612F"/>
                </a:solidFill>
                <a:latin typeface="Clear Sans Regular Bold"/>
              </a:rPr>
              <a:t>Obsesif, depresif, kaygılı, düşmanca, hostil, fobik, paranoid düşüncelerde artma</a:t>
            </a:r>
          </a:p>
          <a:p>
            <a:pPr marL="522470" indent="-261235" lvl="1">
              <a:lnSpc>
                <a:spcPts val="3387"/>
              </a:lnSpc>
              <a:buFont typeface="Arial"/>
              <a:buChar char="•"/>
            </a:pPr>
            <a:r>
              <a:rPr lang="en-US" sz="2419">
                <a:solidFill>
                  <a:srgbClr val="91612F"/>
                </a:solidFill>
                <a:latin typeface="Clear Sans Regular Bold"/>
              </a:rPr>
              <a:t>Sosyal gelişimde önemli ölçüde gerileme</a:t>
            </a:r>
          </a:p>
          <a:p>
            <a:pPr marL="522470" indent="-261235" lvl="1">
              <a:lnSpc>
                <a:spcPts val="3387"/>
              </a:lnSpc>
              <a:buFont typeface="Arial"/>
              <a:buChar char="•"/>
            </a:pPr>
            <a:r>
              <a:rPr lang="en-US" sz="2419">
                <a:solidFill>
                  <a:srgbClr val="91612F"/>
                </a:solidFill>
                <a:latin typeface="Clear Sans Regular Bold"/>
              </a:rPr>
              <a:t>Öz güvende düşüş</a:t>
            </a:r>
          </a:p>
          <a:p>
            <a:pPr marL="522470" indent="-261235" lvl="1">
              <a:lnSpc>
                <a:spcPts val="3387"/>
              </a:lnSpc>
              <a:buFont typeface="Arial"/>
              <a:buChar char="•"/>
            </a:pPr>
            <a:r>
              <a:rPr lang="en-US" sz="2419">
                <a:solidFill>
                  <a:srgbClr val="91612F"/>
                </a:solidFill>
                <a:latin typeface="Clear Sans Regular Bold"/>
              </a:rPr>
              <a:t>Sosyal kaygı düzeyinde ve saldırganlık davranışlarında yükselme</a:t>
            </a:r>
          </a:p>
          <a:p>
            <a:pPr marL="522470" indent="-261235" lvl="1">
              <a:lnSpc>
                <a:spcPts val="3387"/>
              </a:lnSpc>
              <a:buFont typeface="Arial"/>
              <a:buChar char="•"/>
            </a:pPr>
            <a:r>
              <a:rPr lang="en-US" sz="2419">
                <a:solidFill>
                  <a:srgbClr val="91612F"/>
                </a:solidFill>
                <a:latin typeface="Clear Sans Regular Bold"/>
              </a:rPr>
              <a:t>Giderek yalnızlaşma ve yüz yüze ilişki kurmakta güçlük yaşama</a:t>
            </a:r>
          </a:p>
          <a:p>
            <a:pPr marL="522470" indent="-261235" lvl="1">
              <a:lnSpc>
                <a:spcPts val="3387"/>
              </a:lnSpc>
              <a:buFont typeface="Arial"/>
              <a:buChar char="•"/>
            </a:pPr>
            <a:r>
              <a:rPr lang="en-US" sz="2419">
                <a:solidFill>
                  <a:srgbClr val="91612F"/>
                </a:solidFill>
                <a:latin typeface="Clear Sans Regular Bold"/>
              </a:rPr>
              <a:t>Zihinsel fonksiyonlarda bozulmalar</a:t>
            </a:r>
          </a:p>
          <a:p>
            <a:pPr>
              <a:lnSpc>
                <a:spcPts val="4087"/>
              </a:lnSpc>
            </a:pPr>
          </a:p>
          <a:p>
            <a:pPr>
              <a:lnSpc>
                <a:spcPts val="4087"/>
              </a:lnSpc>
            </a:pPr>
          </a:p>
        </p:txBody>
      </p:sp>
      <p:sp>
        <p:nvSpPr>
          <p:cNvPr name="Freeform 8" id="8"/>
          <p:cNvSpPr/>
          <p:nvPr/>
        </p:nvSpPr>
        <p:spPr>
          <a:xfrm flipH="false" flipV="false" rot="0">
            <a:off x="16723297" y="8773609"/>
            <a:ext cx="1513391" cy="1513391"/>
          </a:xfrm>
          <a:custGeom>
            <a:avLst/>
            <a:gdLst/>
            <a:ahLst/>
            <a:cxnLst/>
            <a:rect r="r" b="b" t="t" l="l"/>
            <a:pathLst>
              <a:path h="1513391" w="1513391">
                <a:moveTo>
                  <a:pt x="0" y="0"/>
                </a:moveTo>
                <a:lnTo>
                  <a:pt x="1513391" y="0"/>
                </a:lnTo>
                <a:lnTo>
                  <a:pt x="1513391" y="1513391"/>
                </a:lnTo>
                <a:lnTo>
                  <a:pt x="0" y="1513391"/>
                </a:lnTo>
                <a:lnTo>
                  <a:pt x="0" y="0"/>
                </a:lnTo>
                <a:close/>
              </a:path>
            </a:pathLst>
          </a:custGeom>
          <a:blipFill>
            <a:blip r:embed="rId11"/>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FFCF7"/>
        </a:solidFill>
      </p:bgPr>
    </p:bg>
    <p:spTree>
      <p:nvGrpSpPr>
        <p:cNvPr id="1" name=""/>
        <p:cNvGrpSpPr/>
        <p:nvPr/>
      </p:nvGrpSpPr>
      <p:grpSpPr>
        <a:xfrm>
          <a:off x="0" y="0"/>
          <a:ext cx="0" cy="0"/>
          <a:chOff x="0" y="0"/>
          <a:chExt cx="0" cy="0"/>
        </a:xfrm>
      </p:grpSpPr>
      <p:sp>
        <p:nvSpPr>
          <p:cNvPr name="Freeform 2" id="2"/>
          <p:cNvSpPr/>
          <p:nvPr/>
        </p:nvSpPr>
        <p:spPr>
          <a:xfrm flipH="false" flipV="false" rot="0">
            <a:off x="766583" y="805920"/>
            <a:ext cx="8042209" cy="8675161"/>
          </a:xfrm>
          <a:custGeom>
            <a:avLst/>
            <a:gdLst/>
            <a:ahLst/>
            <a:cxnLst/>
            <a:rect r="r" b="b" t="t" l="l"/>
            <a:pathLst>
              <a:path h="8675161" w="8042209">
                <a:moveTo>
                  <a:pt x="0" y="0"/>
                </a:moveTo>
                <a:lnTo>
                  <a:pt x="8042209" y="0"/>
                </a:lnTo>
                <a:lnTo>
                  <a:pt x="8042209" y="8675160"/>
                </a:lnTo>
                <a:lnTo>
                  <a:pt x="0" y="8675160"/>
                </a:lnTo>
                <a:lnTo>
                  <a:pt x="0" y="0"/>
                </a:lnTo>
                <a:close/>
              </a:path>
            </a:pathLst>
          </a:custGeom>
          <a:blipFill>
            <a:blip r:embed="rId2"/>
            <a:stretch>
              <a:fillRect l="0" t="0" r="0" b="0"/>
            </a:stretch>
          </a:blipFill>
        </p:spPr>
      </p:sp>
      <p:sp>
        <p:nvSpPr>
          <p:cNvPr name="Freeform 3" id="3"/>
          <p:cNvSpPr/>
          <p:nvPr/>
        </p:nvSpPr>
        <p:spPr>
          <a:xfrm flipH="false" flipV="false" rot="0">
            <a:off x="8716169" y="805920"/>
            <a:ext cx="8675161" cy="8675161"/>
          </a:xfrm>
          <a:custGeom>
            <a:avLst/>
            <a:gdLst/>
            <a:ahLst/>
            <a:cxnLst/>
            <a:rect r="r" b="b" t="t" l="l"/>
            <a:pathLst>
              <a:path h="8675161" w="8675161">
                <a:moveTo>
                  <a:pt x="0" y="0"/>
                </a:moveTo>
                <a:lnTo>
                  <a:pt x="8675161" y="0"/>
                </a:lnTo>
                <a:lnTo>
                  <a:pt x="8675161" y="8675160"/>
                </a:lnTo>
                <a:lnTo>
                  <a:pt x="0" y="8675160"/>
                </a:lnTo>
                <a:lnTo>
                  <a:pt x="0" y="0"/>
                </a:lnTo>
                <a:close/>
              </a:path>
            </a:pathLst>
          </a:custGeom>
          <a:blipFill>
            <a:blip r:embed="rId3"/>
            <a:stretch>
              <a:fillRect l="0" t="0" r="0" b="0"/>
            </a:stretch>
          </a:blipFill>
        </p:spPr>
      </p:sp>
      <p:sp>
        <p:nvSpPr>
          <p:cNvPr name="Freeform 4" id="4"/>
          <p:cNvSpPr/>
          <p:nvPr/>
        </p:nvSpPr>
        <p:spPr>
          <a:xfrm flipH="false" flipV="false" rot="0">
            <a:off x="16723297" y="8773609"/>
            <a:ext cx="1513391" cy="1513391"/>
          </a:xfrm>
          <a:custGeom>
            <a:avLst/>
            <a:gdLst/>
            <a:ahLst/>
            <a:cxnLst/>
            <a:rect r="r" b="b" t="t" l="l"/>
            <a:pathLst>
              <a:path h="1513391" w="1513391">
                <a:moveTo>
                  <a:pt x="0" y="0"/>
                </a:moveTo>
                <a:lnTo>
                  <a:pt x="1513391" y="0"/>
                </a:lnTo>
                <a:lnTo>
                  <a:pt x="1513391" y="1513391"/>
                </a:lnTo>
                <a:lnTo>
                  <a:pt x="0" y="1513391"/>
                </a:lnTo>
                <a:lnTo>
                  <a:pt x="0" y="0"/>
                </a:lnTo>
                <a:close/>
              </a:path>
            </a:pathLst>
          </a:custGeom>
          <a:blipFill>
            <a:blip r:embed="rId4"/>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DAFh84zgCso</dc:identifier>
  <dcterms:modified xsi:type="dcterms:W3CDTF">2011-08-01T06:04:30Z</dcterms:modified>
  <cp:revision>1</cp:revision>
  <dc:title>Kahverengi ve Krem Rengi Narin Organik Freelance Yazar Pazarlama Sunum</dc:title>
</cp:coreProperties>
</file>