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slide+xml" PartName="/ppt/slides/slide35.xml"/>
  <Override ContentType="application/vnd.openxmlformats-officedocument.presentationml.slide+xml" PartName="/ppt/slides/slide36.xml"/>
  <Override ContentType="application/vnd.openxmlformats-officedocument.presentationml.slide+xml" PartName="/ppt/slides/slide37.xml"/>
  <Override ContentType="application/vnd.openxmlformats-officedocument.presentationml.slide+xml" PartName="/ppt/slides/slide38.xml"/>
  <Override ContentType="application/vnd.openxmlformats-officedocument.presentationml.slide+xml" PartName="/ppt/slides/slide39.xml"/>
  <Override ContentType="application/vnd.openxmlformats-officedocument.presentationml.slide+xml" PartName="/ppt/slides/slide40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18"/>
    <p:sldId id="257" r:id="rId19"/>
    <p:sldId id="258" r:id="rId20"/>
    <p:sldId id="259" r:id="rId21"/>
    <p:sldId id="260" r:id="rId22"/>
    <p:sldId id="261" r:id="rId23"/>
    <p:sldId id="262" r:id="rId24"/>
    <p:sldId id="263" r:id="rId25"/>
    <p:sldId id="264" r:id="rId26"/>
    <p:sldId id="265" r:id="rId27"/>
    <p:sldId id="266" r:id="rId28"/>
    <p:sldId id="267" r:id="rId29"/>
    <p:sldId id="268" r:id="rId30"/>
    <p:sldId id="269" r:id="rId31"/>
    <p:sldId id="270" r:id="rId32"/>
    <p:sldId id="271" r:id="rId33"/>
    <p:sldId id="272" r:id="rId34"/>
    <p:sldId id="273" r:id="rId35"/>
    <p:sldId id="274" r:id="rId36"/>
    <p:sldId id="275" r:id="rId37"/>
    <p:sldId id="276" r:id="rId38"/>
    <p:sldId id="277" r:id="rId39"/>
    <p:sldId id="278" r:id="rId40"/>
    <p:sldId id="279" r:id="rId41"/>
    <p:sldId id="280" r:id="rId42"/>
    <p:sldId id="281" r:id="rId43"/>
    <p:sldId id="282" r:id="rId44"/>
    <p:sldId id="283" r:id="rId45"/>
    <p:sldId id="284" r:id="rId46"/>
    <p:sldId id="285" r:id="rId47"/>
    <p:sldId id="286" r:id="rId48"/>
    <p:sldId id="287" r:id="rId49"/>
    <p:sldId id="288" r:id="rId50"/>
    <p:sldId id="289" r:id="rId51"/>
    <p:sldId id="290" r:id="rId52"/>
    <p:sldId id="291" r:id="rId53"/>
    <p:sldId id="292" r:id="rId54"/>
    <p:sldId id="293" r:id="rId55"/>
    <p:sldId id="294" r:id="rId56"/>
    <p:sldId id="295" r:id="rId57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Amsterdam Four" charset="1" panose="02000500000000000000"/>
      <p:regular r:id="rId10"/>
    </p:embeddedFont>
    <p:embeddedFont>
      <p:font typeface="Amsterdam Four Italics" charset="1" panose="02000500000000000000"/>
      <p:regular r:id="rId11"/>
    </p:embeddedFont>
    <p:embeddedFont>
      <p:font typeface="Now" charset="1" panose="00000500000000000000"/>
      <p:regular r:id="rId12"/>
    </p:embeddedFont>
    <p:embeddedFont>
      <p:font typeface="Now Bold" charset="1" panose="00000800000000000000"/>
      <p:regular r:id="rId13"/>
    </p:embeddedFont>
    <p:embeddedFont>
      <p:font typeface="Now Thin" charset="1" panose="00000300000000000000"/>
      <p:regular r:id="rId14"/>
    </p:embeddedFont>
    <p:embeddedFont>
      <p:font typeface="Now Light" charset="1" panose="00000400000000000000"/>
      <p:regular r:id="rId15"/>
    </p:embeddedFont>
    <p:embeddedFont>
      <p:font typeface="Now Medium" charset="1" panose="00000600000000000000"/>
      <p:regular r:id="rId16"/>
    </p:embeddedFont>
    <p:embeddedFont>
      <p:font typeface="Now Heavy" charset="1" panose="00000A00000000000000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slides/slide1.xml" Type="http://schemas.openxmlformats.org/officeDocument/2006/relationships/slide"/><Relationship Id="rId19" Target="slides/slide2.xml" Type="http://schemas.openxmlformats.org/officeDocument/2006/relationships/slide"/><Relationship Id="rId2" Target="presProps.xml" Type="http://schemas.openxmlformats.org/officeDocument/2006/relationships/presProps"/><Relationship Id="rId20" Target="slides/slide3.xml" Type="http://schemas.openxmlformats.org/officeDocument/2006/relationships/slide"/><Relationship Id="rId21" Target="slides/slide4.xml" Type="http://schemas.openxmlformats.org/officeDocument/2006/relationships/slide"/><Relationship Id="rId22" Target="slides/slide5.xml" Type="http://schemas.openxmlformats.org/officeDocument/2006/relationships/slide"/><Relationship Id="rId23" Target="slides/slide6.xml" Type="http://schemas.openxmlformats.org/officeDocument/2006/relationships/slide"/><Relationship Id="rId24" Target="slides/slide7.xml" Type="http://schemas.openxmlformats.org/officeDocument/2006/relationships/slide"/><Relationship Id="rId25" Target="slides/slide8.xml" Type="http://schemas.openxmlformats.org/officeDocument/2006/relationships/slide"/><Relationship Id="rId26" Target="slides/slide9.xml" Type="http://schemas.openxmlformats.org/officeDocument/2006/relationships/slide"/><Relationship Id="rId27" Target="slides/slide10.xml" Type="http://schemas.openxmlformats.org/officeDocument/2006/relationships/slide"/><Relationship Id="rId28" Target="slides/slide11.xml" Type="http://schemas.openxmlformats.org/officeDocument/2006/relationships/slide"/><Relationship Id="rId29" Target="slides/slide12.xml" Type="http://schemas.openxmlformats.org/officeDocument/2006/relationships/slide"/><Relationship Id="rId3" Target="viewProps.xml" Type="http://schemas.openxmlformats.org/officeDocument/2006/relationships/viewProps"/><Relationship Id="rId30" Target="slides/slide13.xml" Type="http://schemas.openxmlformats.org/officeDocument/2006/relationships/slide"/><Relationship Id="rId31" Target="slides/slide14.xml" Type="http://schemas.openxmlformats.org/officeDocument/2006/relationships/slide"/><Relationship Id="rId32" Target="slides/slide15.xml" Type="http://schemas.openxmlformats.org/officeDocument/2006/relationships/slide"/><Relationship Id="rId33" Target="slides/slide16.xml" Type="http://schemas.openxmlformats.org/officeDocument/2006/relationships/slide"/><Relationship Id="rId34" Target="slides/slide17.xml" Type="http://schemas.openxmlformats.org/officeDocument/2006/relationships/slide"/><Relationship Id="rId35" Target="slides/slide18.xml" Type="http://schemas.openxmlformats.org/officeDocument/2006/relationships/slide"/><Relationship Id="rId36" Target="slides/slide19.xml" Type="http://schemas.openxmlformats.org/officeDocument/2006/relationships/slide"/><Relationship Id="rId37" Target="slides/slide20.xml" Type="http://schemas.openxmlformats.org/officeDocument/2006/relationships/slide"/><Relationship Id="rId38" Target="slides/slide21.xml" Type="http://schemas.openxmlformats.org/officeDocument/2006/relationships/slide"/><Relationship Id="rId39" Target="slides/slide22.xml" Type="http://schemas.openxmlformats.org/officeDocument/2006/relationships/slide"/><Relationship Id="rId4" Target="theme/theme1.xml" Type="http://schemas.openxmlformats.org/officeDocument/2006/relationships/theme"/><Relationship Id="rId40" Target="slides/slide23.xml" Type="http://schemas.openxmlformats.org/officeDocument/2006/relationships/slide"/><Relationship Id="rId41" Target="slides/slide24.xml" Type="http://schemas.openxmlformats.org/officeDocument/2006/relationships/slide"/><Relationship Id="rId42" Target="slides/slide25.xml" Type="http://schemas.openxmlformats.org/officeDocument/2006/relationships/slide"/><Relationship Id="rId43" Target="slides/slide26.xml" Type="http://schemas.openxmlformats.org/officeDocument/2006/relationships/slide"/><Relationship Id="rId44" Target="slides/slide27.xml" Type="http://schemas.openxmlformats.org/officeDocument/2006/relationships/slide"/><Relationship Id="rId45" Target="slides/slide28.xml" Type="http://schemas.openxmlformats.org/officeDocument/2006/relationships/slide"/><Relationship Id="rId46" Target="slides/slide29.xml" Type="http://schemas.openxmlformats.org/officeDocument/2006/relationships/slide"/><Relationship Id="rId47" Target="slides/slide30.xml" Type="http://schemas.openxmlformats.org/officeDocument/2006/relationships/slide"/><Relationship Id="rId48" Target="slides/slide31.xml" Type="http://schemas.openxmlformats.org/officeDocument/2006/relationships/slide"/><Relationship Id="rId49" Target="slides/slide32.xml" Type="http://schemas.openxmlformats.org/officeDocument/2006/relationships/slide"/><Relationship Id="rId5" Target="tableStyles.xml" Type="http://schemas.openxmlformats.org/officeDocument/2006/relationships/tableStyles"/><Relationship Id="rId50" Target="slides/slide33.xml" Type="http://schemas.openxmlformats.org/officeDocument/2006/relationships/slide"/><Relationship Id="rId51" Target="slides/slide34.xml" Type="http://schemas.openxmlformats.org/officeDocument/2006/relationships/slide"/><Relationship Id="rId52" Target="slides/slide35.xml" Type="http://schemas.openxmlformats.org/officeDocument/2006/relationships/slide"/><Relationship Id="rId53" Target="slides/slide36.xml" Type="http://schemas.openxmlformats.org/officeDocument/2006/relationships/slide"/><Relationship Id="rId54" Target="slides/slide37.xml" Type="http://schemas.openxmlformats.org/officeDocument/2006/relationships/slide"/><Relationship Id="rId55" Target="slides/slide38.xml" Type="http://schemas.openxmlformats.org/officeDocument/2006/relationships/slide"/><Relationship Id="rId56" Target="slides/slide39.xml" Type="http://schemas.openxmlformats.org/officeDocument/2006/relationships/slide"/><Relationship Id="rId57" Target="slides/slide40.xml" Type="http://schemas.openxmlformats.org/officeDocument/2006/relationships/slide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1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12.png" Type="http://schemas.openxmlformats.org/officeDocument/2006/relationships/image"/><Relationship Id="rId4" Target="../media/image3.png" Type="http://schemas.openxmlformats.org/officeDocument/2006/relationships/image"/></Relationships>
</file>

<file path=ppt/slides/_rels/slide1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png" Type="http://schemas.openxmlformats.org/officeDocument/2006/relationships/image"/><Relationship Id="rId3" Target="../media/image3.png" Type="http://schemas.openxmlformats.org/officeDocument/2006/relationships/image"/></Relationships>
</file>

<file path=ppt/slides/_rels/slide1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png" Type="http://schemas.openxmlformats.org/officeDocument/2006/relationships/image"/><Relationship Id="rId3" Target="../media/image3.png" Type="http://schemas.openxmlformats.org/officeDocument/2006/relationships/image"/></Relationships>
</file>

<file path=ppt/slides/_rels/slide1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png" Type="http://schemas.openxmlformats.org/officeDocument/2006/relationships/image"/><Relationship Id="rId3" Target="../media/image3.png" Type="http://schemas.openxmlformats.org/officeDocument/2006/relationships/image"/></Relationships>
</file>

<file path=ppt/slides/_rels/slide1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png" Type="http://schemas.openxmlformats.org/officeDocument/2006/relationships/image"/><Relationship Id="rId3" Target="../media/image3.png" Type="http://schemas.openxmlformats.org/officeDocument/2006/relationships/image"/></Relationships>
</file>

<file path=ppt/slides/_rels/slide1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png" Type="http://schemas.openxmlformats.org/officeDocument/2006/relationships/image"/><Relationship Id="rId3" Target="../media/image3.png" Type="http://schemas.openxmlformats.org/officeDocument/2006/relationships/image"/></Relationships>
</file>

<file path=ppt/slides/_rels/slide1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png" Type="http://schemas.openxmlformats.org/officeDocument/2006/relationships/image"/><Relationship Id="rId3" Target="../media/image3.png" Type="http://schemas.openxmlformats.org/officeDocument/2006/relationships/image"/></Relationships>
</file>

<file path=ppt/slides/_rels/slide1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/Relationships>
</file>

<file path=ppt/slides/_rels/slide1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19.png" Type="http://schemas.openxmlformats.org/officeDocument/2006/relationships/image"/><Relationship Id="rId4" Target="../media/image3.png" Type="http://schemas.openxmlformats.org/officeDocument/2006/relationships/image"/></Relationships>
</file>

<file path=ppt/slides/_rels/slide1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0.png" Type="http://schemas.openxmlformats.org/officeDocument/2006/relationships/image"/><Relationship Id="rId3" Target="../media/image3.pn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.png" Type="http://schemas.openxmlformats.org/officeDocument/2006/relationships/image"/></Relationships>
</file>

<file path=ppt/slides/_rels/slide2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21.png" Type="http://schemas.openxmlformats.org/officeDocument/2006/relationships/image"/><Relationship Id="rId4" Target="../media/image3.png" Type="http://schemas.openxmlformats.org/officeDocument/2006/relationships/image"/></Relationships>
</file>

<file path=ppt/slides/_rels/slide2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/Relationships>
</file>

<file path=ppt/slides/_rels/slide2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png" Type="http://schemas.openxmlformats.org/officeDocument/2006/relationships/image"/><Relationship Id="rId3" Target="../media/image3.png" Type="http://schemas.openxmlformats.org/officeDocument/2006/relationships/image"/></Relationships>
</file>

<file path=ppt/slides/_rels/slide2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3.png" Type="http://schemas.openxmlformats.org/officeDocument/2006/relationships/image"/><Relationship Id="rId3" Target="../media/image3.png" Type="http://schemas.openxmlformats.org/officeDocument/2006/relationships/image"/></Relationships>
</file>

<file path=ppt/slides/_rels/slide2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png" Type="http://schemas.openxmlformats.org/officeDocument/2006/relationships/image"/><Relationship Id="rId3" Target="../media/image3.png" Type="http://schemas.openxmlformats.org/officeDocument/2006/relationships/image"/></Relationships>
</file>

<file path=ppt/slides/_rels/slide2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.png" Type="http://schemas.openxmlformats.org/officeDocument/2006/relationships/image"/><Relationship Id="rId3" Target="../media/image3.png" Type="http://schemas.openxmlformats.org/officeDocument/2006/relationships/image"/></Relationships>
</file>

<file path=ppt/slides/_rels/slide2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6.png" Type="http://schemas.openxmlformats.org/officeDocument/2006/relationships/image"/><Relationship Id="rId3" Target="../media/image3.png" Type="http://schemas.openxmlformats.org/officeDocument/2006/relationships/image"/></Relationships>
</file>

<file path=ppt/slides/_rels/slide2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7.png" Type="http://schemas.openxmlformats.org/officeDocument/2006/relationships/image"/><Relationship Id="rId3" Target="../media/image28.png" Type="http://schemas.openxmlformats.org/officeDocument/2006/relationships/image"/><Relationship Id="rId4" Target="../media/image29.png" Type="http://schemas.openxmlformats.org/officeDocument/2006/relationships/image"/><Relationship Id="rId5" Target="../media/image3.png" Type="http://schemas.openxmlformats.org/officeDocument/2006/relationships/image"/></Relationships>
</file>

<file path=ppt/slides/_rels/slide2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0.png" Type="http://schemas.openxmlformats.org/officeDocument/2006/relationships/image"/><Relationship Id="rId3" Target="../media/image31.png" Type="http://schemas.openxmlformats.org/officeDocument/2006/relationships/image"/><Relationship Id="rId4" Target="../media/image32.png" Type="http://schemas.openxmlformats.org/officeDocument/2006/relationships/image"/><Relationship Id="rId5" Target="../media/image3.png" Type="http://schemas.openxmlformats.org/officeDocument/2006/relationships/image"/></Relationships>
</file>

<file path=ppt/slides/_rels/slide2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0.png" Type="http://schemas.openxmlformats.org/officeDocument/2006/relationships/image"/><Relationship Id="rId3" Target="../media/image33.png" Type="http://schemas.openxmlformats.org/officeDocument/2006/relationships/image"/><Relationship Id="rId4" Target="../media/image34.png" Type="http://schemas.openxmlformats.org/officeDocument/2006/relationships/image"/><Relationship Id="rId5" Target="../media/image3.pn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3.png" Type="http://schemas.openxmlformats.org/officeDocument/2006/relationships/image"/></Relationships>
</file>

<file path=ppt/slides/_rels/slide3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0.png" Type="http://schemas.openxmlformats.org/officeDocument/2006/relationships/image"/><Relationship Id="rId3" Target="../media/image35.png" Type="http://schemas.openxmlformats.org/officeDocument/2006/relationships/image"/><Relationship Id="rId4" Target="../media/image36.png" Type="http://schemas.openxmlformats.org/officeDocument/2006/relationships/image"/><Relationship Id="rId5" Target="../media/image37.png" Type="http://schemas.openxmlformats.org/officeDocument/2006/relationships/image"/><Relationship Id="rId6" Target="../media/image3.png" Type="http://schemas.openxmlformats.org/officeDocument/2006/relationships/image"/></Relationships>
</file>

<file path=ppt/slides/_rels/slide3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0.png" Type="http://schemas.openxmlformats.org/officeDocument/2006/relationships/image"/><Relationship Id="rId3" Target="../media/image38.png" Type="http://schemas.openxmlformats.org/officeDocument/2006/relationships/image"/><Relationship Id="rId4" Target="../media/image39.png" Type="http://schemas.openxmlformats.org/officeDocument/2006/relationships/image"/><Relationship Id="rId5" Target="../media/image40.png" Type="http://schemas.openxmlformats.org/officeDocument/2006/relationships/image"/><Relationship Id="rId6" Target="../media/image41.png" Type="http://schemas.openxmlformats.org/officeDocument/2006/relationships/image"/><Relationship Id="rId7" Target="../media/image42.png" Type="http://schemas.openxmlformats.org/officeDocument/2006/relationships/image"/><Relationship Id="rId8" Target="../media/image3.png" Type="http://schemas.openxmlformats.org/officeDocument/2006/relationships/image"/></Relationships>
</file>

<file path=ppt/slides/_rels/slide3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3.png" Type="http://schemas.openxmlformats.org/officeDocument/2006/relationships/image"/><Relationship Id="rId3" Target="../media/image3.png" Type="http://schemas.openxmlformats.org/officeDocument/2006/relationships/image"/></Relationships>
</file>

<file path=ppt/slides/_rels/slide3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44.png" Type="http://schemas.openxmlformats.org/officeDocument/2006/relationships/image"/><Relationship Id="rId4" Target="../media/image3.png" Type="http://schemas.openxmlformats.org/officeDocument/2006/relationships/image"/></Relationships>
</file>

<file path=ppt/slides/_rels/slide3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5.png" Type="http://schemas.openxmlformats.org/officeDocument/2006/relationships/image"/><Relationship Id="rId3" Target="../media/image46.png" Type="http://schemas.openxmlformats.org/officeDocument/2006/relationships/image"/><Relationship Id="rId4" Target="../media/image47.png" Type="http://schemas.openxmlformats.org/officeDocument/2006/relationships/image"/><Relationship Id="rId5" Target="../media/image3.png" Type="http://schemas.openxmlformats.org/officeDocument/2006/relationships/image"/></Relationships>
</file>

<file path=ppt/slides/_rels/slide3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8.png" Type="http://schemas.openxmlformats.org/officeDocument/2006/relationships/image"/><Relationship Id="rId3" Target="../media/image49.png" Type="http://schemas.openxmlformats.org/officeDocument/2006/relationships/image"/><Relationship Id="rId4" Target="../media/image50.png" Type="http://schemas.openxmlformats.org/officeDocument/2006/relationships/image"/><Relationship Id="rId5" Target="../media/image51.png" Type="http://schemas.openxmlformats.org/officeDocument/2006/relationships/image"/><Relationship Id="rId6" Target="../media/image52.png" Type="http://schemas.openxmlformats.org/officeDocument/2006/relationships/image"/><Relationship Id="rId7" Target="../media/image3.png" Type="http://schemas.openxmlformats.org/officeDocument/2006/relationships/image"/></Relationships>
</file>

<file path=ppt/slides/_rels/slide3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3.png" Type="http://schemas.openxmlformats.org/officeDocument/2006/relationships/image"/><Relationship Id="rId3" Target="../media/image54.png" Type="http://schemas.openxmlformats.org/officeDocument/2006/relationships/image"/><Relationship Id="rId4" Target="../media/image55.png" Type="http://schemas.openxmlformats.org/officeDocument/2006/relationships/image"/><Relationship Id="rId5" Target="../media/image56.png" Type="http://schemas.openxmlformats.org/officeDocument/2006/relationships/image"/><Relationship Id="rId6" Target="../media/image57.png" Type="http://schemas.openxmlformats.org/officeDocument/2006/relationships/image"/><Relationship Id="rId7" Target="../media/image3.png" Type="http://schemas.openxmlformats.org/officeDocument/2006/relationships/image"/></Relationships>
</file>

<file path=ppt/slides/_rels/slide3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8.png" Type="http://schemas.openxmlformats.org/officeDocument/2006/relationships/image"/><Relationship Id="rId3" Target="../media/image59.png" Type="http://schemas.openxmlformats.org/officeDocument/2006/relationships/image"/><Relationship Id="rId4" Target="../media/image60.png" Type="http://schemas.openxmlformats.org/officeDocument/2006/relationships/image"/><Relationship Id="rId5" Target="../media/image61.png" Type="http://schemas.openxmlformats.org/officeDocument/2006/relationships/image"/><Relationship Id="rId6" Target="../media/image62.png" Type="http://schemas.openxmlformats.org/officeDocument/2006/relationships/image"/><Relationship Id="rId7" Target="../media/image3.png" Type="http://schemas.openxmlformats.org/officeDocument/2006/relationships/image"/></Relationships>
</file>

<file path=ppt/slides/_rels/slide3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3.png" Type="http://schemas.openxmlformats.org/officeDocument/2006/relationships/image"/><Relationship Id="rId3" Target="../media/image3.png" Type="http://schemas.openxmlformats.org/officeDocument/2006/relationships/image"/></Relationships>
</file>

<file path=ppt/slides/_rels/slide3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4.png" Type="http://schemas.openxmlformats.org/officeDocument/2006/relationships/image"/><Relationship Id="rId3" Target="../media/image3.pn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3.png" Type="http://schemas.openxmlformats.org/officeDocument/2006/relationships/image"/></Relationships>
</file>

<file path=ppt/slides/_rels/slide4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5.png" Type="http://schemas.openxmlformats.org/officeDocument/2006/relationships/image"/><Relationship Id="rId3" Target="../media/image3.png" Type="http://schemas.openxmlformats.org/officeDocument/2006/relationships/imag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3.pn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8.png" Type="http://schemas.openxmlformats.org/officeDocument/2006/relationships/image"/><Relationship Id="rId4" Target="../media/image3.png" Type="http://schemas.openxmlformats.org/officeDocument/2006/relationships/image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3.png" Type="http://schemas.openxmlformats.org/officeDocument/2006/relationships/image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Relationship Id="rId3" Target="../media/image3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5143500"/>
            <a:chOff x="0" y="0"/>
            <a:chExt cx="4816593" cy="135466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816592" cy="1354667"/>
            </a:xfrm>
            <a:custGeom>
              <a:avLst/>
              <a:gdLst/>
              <a:ahLst/>
              <a:cxnLst/>
              <a:rect r="r" b="b" t="t" l="l"/>
              <a:pathLst>
                <a:path h="1354667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354667"/>
                  </a:lnTo>
                  <a:lnTo>
                    <a:pt x="0" y="1354667"/>
                  </a:lnTo>
                  <a:lnTo>
                    <a:pt x="0" y="0"/>
                  </a:lnTo>
                </a:path>
              </a:pathLst>
            </a:custGeom>
            <a:solidFill>
              <a:srgbClr val="FFDE59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659419" y="3838173"/>
            <a:ext cx="14969163" cy="3600826"/>
            <a:chOff x="0" y="0"/>
            <a:chExt cx="3942496" cy="94836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3942496" cy="948366"/>
            </a:xfrm>
            <a:custGeom>
              <a:avLst/>
              <a:gdLst/>
              <a:ahLst/>
              <a:cxnLst/>
              <a:rect r="r" b="b" t="t" l="l"/>
              <a:pathLst>
                <a:path h="948366" w="3942496">
                  <a:moveTo>
                    <a:pt x="0" y="0"/>
                  </a:moveTo>
                  <a:lnTo>
                    <a:pt x="3942496" y="0"/>
                  </a:lnTo>
                  <a:lnTo>
                    <a:pt x="3942496" y="948366"/>
                  </a:lnTo>
                  <a:lnTo>
                    <a:pt x="0" y="948366"/>
                  </a:lnTo>
                  <a:lnTo>
                    <a:pt x="0" y="0"/>
                  </a:lnTo>
                </a:path>
              </a:pathLst>
            </a:custGeom>
            <a:solidFill>
              <a:srgbClr val="000000">
                <a:alpha val="0"/>
              </a:srgbClr>
            </a:solidFill>
            <a:ln w="85725">
              <a:solidFill>
                <a:srgbClr val="000000"/>
              </a:solidFill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114300"/>
              <a:ext cx="812800" cy="9271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8120"/>
                </a:lnSpc>
              </a:pPr>
              <a:r>
                <a:rPr lang="en-US" sz="5800">
                  <a:solidFill>
                    <a:srgbClr val="000000"/>
                  </a:solidFill>
                  <a:latin typeface="Now Bold"/>
                </a:rPr>
                <a:t>ARTUKLU CEMİL TUTAŞI REHBERLİK </a:t>
              </a:r>
            </a:p>
            <a:p>
              <a:pPr algn="ctr">
                <a:lnSpc>
                  <a:spcPts val="8120"/>
                </a:lnSpc>
              </a:pPr>
              <a:r>
                <a:rPr lang="en-US" sz="5800">
                  <a:solidFill>
                    <a:srgbClr val="000000"/>
                  </a:solidFill>
                  <a:latin typeface="Now Bold"/>
                </a:rPr>
                <a:t>VE ARAŞTIRMA MERKEZİ </a:t>
              </a:r>
            </a:p>
            <a:p>
              <a:pPr algn="ctr">
                <a:lnSpc>
                  <a:spcPts val="8120"/>
                </a:lnSpc>
              </a:pPr>
              <a:r>
                <a:rPr lang="en-US" sz="5800">
                  <a:solidFill>
                    <a:srgbClr val="000000"/>
                  </a:solidFill>
                  <a:latin typeface="Now Bold"/>
                </a:rPr>
                <a:t>İHMAL VE İSTİSMAR VELİ SUNUMU</a:t>
              </a: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7204756" y="264554"/>
            <a:ext cx="3377447" cy="3377447"/>
          </a:xfrm>
          <a:custGeom>
            <a:avLst/>
            <a:gdLst/>
            <a:ahLst/>
            <a:cxnLst/>
            <a:rect r="r" b="b" t="t" l="l"/>
            <a:pathLst>
              <a:path h="3377447" w="3377447">
                <a:moveTo>
                  <a:pt x="0" y="0"/>
                </a:moveTo>
                <a:lnTo>
                  <a:pt x="3377447" y="0"/>
                </a:lnTo>
                <a:lnTo>
                  <a:pt x="3377447" y="3377447"/>
                </a:lnTo>
                <a:lnTo>
                  <a:pt x="0" y="337744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4771811" y="9191625"/>
            <a:ext cx="8932268" cy="5064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12"/>
              </a:lnSpc>
              <a:spcBef>
                <a:spcPct val="0"/>
              </a:spcBef>
            </a:pPr>
            <a:r>
              <a:rPr lang="en-US" sz="2937">
                <a:solidFill>
                  <a:srgbClr val="000000"/>
                </a:solidFill>
                <a:latin typeface="Now Light"/>
              </a:rPr>
              <a:t>Hazırlayan: Psikolojik Danışman Zeynep EKİNCİ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6305835" cy="10287000"/>
            <a:chOff x="0" y="0"/>
            <a:chExt cx="1660796" cy="27093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660796" cy="2709333"/>
            </a:xfrm>
            <a:custGeom>
              <a:avLst/>
              <a:gdLst/>
              <a:ahLst/>
              <a:cxnLst/>
              <a:rect r="r" b="b" t="t" l="l"/>
              <a:pathLst>
                <a:path h="2709333" w="1660796">
                  <a:moveTo>
                    <a:pt x="0" y="0"/>
                  </a:moveTo>
                  <a:lnTo>
                    <a:pt x="1660796" y="0"/>
                  </a:lnTo>
                  <a:lnTo>
                    <a:pt x="1660796" y="2709333"/>
                  </a:lnTo>
                  <a:lnTo>
                    <a:pt x="0" y="2709333"/>
                  </a:lnTo>
                  <a:lnTo>
                    <a:pt x="0" y="0"/>
                  </a:lnTo>
                </a:path>
              </a:pathLst>
            </a:custGeom>
            <a:solidFill>
              <a:srgbClr val="FFDE59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20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7042786" y="2139147"/>
            <a:ext cx="9314520" cy="1462685"/>
          </a:xfrm>
          <a:custGeom>
            <a:avLst/>
            <a:gdLst/>
            <a:ahLst/>
            <a:cxnLst/>
            <a:rect r="r" b="b" t="t" l="l"/>
            <a:pathLst>
              <a:path h="1462685" w="9314520">
                <a:moveTo>
                  <a:pt x="0" y="0"/>
                </a:moveTo>
                <a:lnTo>
                  <a:pt x="9314519" y="0"/>
                </a:lnTo>
                <a:lnTo>
                  <a:pt x="9314519" y="1462685"/>
                </a:lnTo>
                <a:lnTo>
                  <a:pt x="0" y="14626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543193" y="2464108"/>
            <a:ext cx="5219450" cy="5014319"/>
          </a:xfrm>
          <a:custGeom>
            <a:avLst/>
            <a:gdLst/>
            <a:ahLst/>
            <a:cxnLst/>
            <a:rect r="r" b="b" t="t" l="l"/>
            <a:pathLst>
              <a:path h="5014319" w="5219450">
                <a:moveTo>
                  <a:pt x="0" y="0"/>
                </a:moveTo>
                <a:lnTo>
                  <a:pt x="5219450" y="0"/>
                </a:lnTo>
                <a:lnTo>
                  <a:pt x="5219450" y="5014319"/>
                </a:lnTo>
                <a:lnTo>
                  <a:pt x="0" y="50143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9540121" y="2864358"/>
            <a:ext cx="7719179" cy="5673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968"/>
              </a:lnSpc>
            </a:pPr>
          </a:p>
        </p:txBody>
      </p:sp>
      <p:sp>
        <p:nvSpPr>
          <p:cNvPr name="TextBox 8" id="8"/>
          <p:cNvSpPr txBox="true"/>
          <p:nvPr/>
        </p:nvSpPr>
        <p:spPr>
          <a:xfrm rot="0">
            <a:off x="7282485" y="4044067"/>
            <a:ext cx="6455175" cy="40696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760"/>
              </a:lnSpc>
            </a:pPr>
            <a:r>
              <a:rPr lang="en-US" sz="3400">
                <a:solidFill>
                  <a:srgbClr val="000000"/>
                </a:solidFill>
                <a:latin typeface="Now Bold"/>
              </a:rPr>
              <a:t>•FİZİKSEL İSTİSMAR</a:t>
            </a:r>
          </a:p>
          <a:p>
            <a:pPr>
              <a:lnSpc>
                <a:spcPts val="4760"/>
              </a:lnSpc>
            </a:pPr>
            <a:r>
              <a:rPr lang="en-US" sz="3400">
                <a:solidFill>
                  <a:srgbClr val="000000"/>
                </a:solidFill>
                <a:latin typeface="Now Bold"/>
              </a:rPr>
              <a:t>•CİNSEL İSTİSMAR</a:t>
            </a:r>
          </a:p>
          <a:p>
            <a:pPr>
              <a:lnSpc>
                <a:spcPts val="4760"/>
              </a:lnSpc>
            </a:pPr>
            <a:r>
              <a:rPr lang="en-US" sz="3400">
                <a:solidFill>
                  <a:srgbClr val="000000"/>
                </a:solidFill>
                <a:latin typeface="Now Bold"/>
              </a:rPr>
              <a:t>•DUYGUSAL İSTİSMAR</a:t>
            </a:r>
          </a:p>
          <a:p>
            <a:pPr>
              <a:lnSpc>
                <a:spcPts val="4760"/>
              </a:lnSpc>
            </a:pPr>
            <a:r>
              <a:rPr lang="en-US" sz="3400">
                <a:solidFill>
                  <a:srgbClr val="000000"/>
                </a:solidFill>
                <a:latin typeface="Now Bold"/>
              </a:rPr>
              <a:t>•İHMAL</a:t>
            </a:r>
          </a:p>
          <a:p>
            <a:pPr algn="ctr">
              <a:lnSpc>
                <a:spcPts val="4760"/>
              </a:lnSpc>
            </a:pPr>
          </a:p>
          <a:p>
            <a:pPr algn="ctr">
              <a:lnSpc>
                <a:spcPts val="5180"/>
              </a:lnSpc>
            </a:pPr>
          </a:p>
          <a:p>
            <a:pPr algn="ctr">
              <a:lnSpc>
                <a:spcPts val="3361"/>
              </a:lnSpc>
              <a:spcBef>
                <a:spcPct val="0"/>
              </a:spcBef>
            </a:pP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16944117" y="8943117"/>
            <a:ext cx="1343883" cy="1343883"/>
          </a:xfrm>
          <a:custGeom>
            <a:avLst/>
            <a:gdLst/>
            <a:ahLst/>
            <a:cxnLst/>
            <a:rect r="r" b="b" t="t" l="l"/>
            <a:pathLst>
              <a:path h="1343883" w="1343883">
                <a:moveTo>
                  <a:pt x="0" y="0"/>
                </a:moveTo>
                <a:lnTo>
                  <a:pt x="1343883" y="0"/>
                </a:lnTo>
                <a:lnTo>
                  <a:pt x="1343883" y="1343883"/>
                </a:lnTo>
                <a:lnTo>
                  <a:pt x="0" y="13438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6305835" cy="10287000"/>
            <a:chOff x="0" y="0"/>
            <a:chExt cx="1660796" cy="27093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660796" cy="2709333"/>
            </a:xfrm>
            <a:custGeom>
              <a:avLst/>
              <a:gdLst/>
              <a:ahLst/>
              <a:cxnLst/>
              <a:rect r="r" b="b" t="t" l="l"/>
              <a:pathLst>
                <a:path h="2709333" w="1660796">
                  <a:moveTo>
                    <a:pt x="0" y="0"/>
                  </a:moveTo>
                  <a:lnTo>
                    <a:pt x="1660796" y="0"/>
                  </a:lnTo>
                  <a:lnTo>
                    <a:pt x="1660796" y="2709333"/>
                  </a:lnTo>
                  <a:lnTo>
                    <a:pt x="0" y="2709333"/>
                  </a:lnTo>
                  <a:lnTo>
                    <a:pt x="0" y="0"/>
                  </a:lnTo>
                </a:path>
              </a:pathLst>
            </a:custGeom>
            <a:solidFill>
              <a:srgbClr val="FFDE59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20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195209" y="3215127"/>
            <a:ext cx="3915418" cy="3199130"/>
            <a:chOff x="0" y="0"/>
            <a:chExt cx="1031221" cy="842569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031221" cy="842569"/>
            </a:xfrm>
            <a:custGeom>
              <a:avLst/>
              <a:gdLst/>
              <a:ahLst/>
              <a:cxnLst/>
              <a:rect r="r" b="b" t="t" l="l"/>
              <a:pathLst>
                <a:path h="842569" w="1031221">
                  <a:moveTo>
                    <a:pt x="0" y="0"/>
                  </a:moveTo>
                  <a:lnTo>
                    <a:pt x="1031221" y="0"/>
                  </a:lnTo>
                  <a:lnTo>
                    <a:pt x="1031221" y="842569"/>
                  </a:lnTo>
                  <a:lnTo>
                    <a:pt x="0" y="842569"/>
                  </a:lnTo>
                  <a:lnTo>
                    <a:pt x="0" y="0"/>
                  </a:lnTo>
                </a:path>
              </a:pathLst>
            </a:custGeom>
            <a:solidFill>
              <a:srgbClr val="000000">
                <a:alpha val="0"/>
              </a:srgbClr>
            </a:solidFill>
            <a:ln w="85725">
              <a:solidFill>
                <a:srgbClr val="000000"/>
              </a:solidFill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5599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7383646" y="284434"/>
            <a:ext cx="8343513" cy="4661399"/>
          </a:xfrm>
          <a:custGeom>
            <a:avLst/>
            <a:gdLst/>
            <a:ahLst/>
            <a:cxnLst/>
            <a:rect r="r" b="b" t="t" l="l"/>
            <a:pathLst>
              <a:path h="4661399" w="8343513">
                <a:moveTo>
                  <a:pt x="0" y="0"/>
                </a:moveTo>
                <a:lnTo>
                  <a:pt x="8343513" y="0"/>
                </a:lnTo>
                <a:lnTo>
                  <a:pt x="8343513" y="4661400"/>
                </a:lnTo>
                <a:lnTo>
                  <a:pt x="0" y="46614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9540121" y="2864358"/>
            <a:ext cx="7719179" cy="5673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968"/>
              </a:lnSpc>
            </a:pPr>
          </a:p>
        </p:txBody>
      </p:sp>
      <p:sp>
        <p:nvSpPr>
          <p:cNvPr name="TextBox 10" id="10"/>
          <p:cNvSpPr txBox="true"/>
          <p:nvPr/>
        </p:nvSpPr>
        <p:spPr>
          <a:xfrm rot="0">
            <a:off x="6830005" y="5550343"/>
            <a:ext cx="10901915" cy="52698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760"/>
              </a:lnSpc>
            </a:pPr>
            <a:r>
              <a:rPr lang="en-US" sz="3400">
                <a:solidFill>
                  <a:srgbClr val="000000"/>
                </a:solidFill>
                <a:latin typeface="Now Bold"/>
              </a:rPr>
              <a:t>•ÇOCUĞUN KAZA DIŞI SEBEPLE BIR YETIŞKIN TARAFINDAN YARALANMASI VE ÖRSELENMESIDIR.</a:t>
            </a:r>
          </a:p>
          <a:p>
            <a:pPr>
              <a:lnSpc>
                <a:spcPts val="4760"/>
              </a:lnSpc>
            </a:pPr>
          </a:p>
          <a:p>
            <a:pPr>
              <a:lnSpc>
                <a:spcPts val="4760"/>
              </a:lnSpc>
            </a:pPr>
            <a:r>
              <a:rPr lang="en-US" sz="3400">
                <a:solidFill>
                  <a:srgbClr val="000000"/>
                </a:solidFill>
                <a:latin typeface="Now Bold"/>
              </a:rPr>
              <a:t>•En yaygın rastlanılan ve belirlenmesi en kolay olan istismar tipidir.</a:t>
            </a:r>
          </a:p>
          <a:p>
            <a:pPr algn="ctr">
              <a:lnSpc>
                <a:spcPts val="4760"/>
              </a:lnSpc>
            </a:pPr>
          </a:p>
          <a:p>
            <a:pPr algn="ctr">
              <a:lnSpc>
                <a:spcPts val="5180"/>
              </a:lnSpc>
            </a:pPr>
          </a:p>
          <a:p>
            <a:pPr algn="ctr">
              <a:lnSpc>
                <a:spcPts val="3361"/>
              </a:lnSpc>
              <a:spcBef>
                <a:spcPct val="0"/>
              </a:spcBef>
            </a:pPr>
          </a:p>
        </p:txBody>
      </p:sp>
      <p:sp>
        <p:nvSpPr>
          <p:cNvPr name="TextBox 11" id="11"/>
          <p:cNvSpPr txBox="true"/>
          <p:nvPr/>
        </p:nvSpPr>
        <p:spPr>
          <a:xfrm rot="0">
            <a:off x="1347210" y="2167988"/>
            <a:ext cx="3611415" cy="78123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07"/>
              </a:lnSpc>
            </a:pPr>
          </a:p>
          <a:p>
            <a:pPr algn="ctr">
              <a:lnSpc>
                <a:spcPts val="7490"/>
              </a:lnSpc>
            </a:pPr>
          </a:p>
          <a:p>
            <a:pPr algn="ctr">
              <a:lnSpc>
                <a:spcPts val="6650"/>
              </a:lnSpc>
            </a:pPr>
            <a:r>
              <a:rPr lang="en-US" sz="4750">
                <a:solidFill>
                  <a:srgbClr val="000000"/>
                </a:solidFill>
                <a:latin typeface="Now"/>
              </a:rPr>
              <a:t> </a:t>
            </a:r>
            <a:r>
              <a:rPr lang="en-US" sz="4750">
                <a:solidFill>
                  <a:srgbClr val="000000"/>
                </a:solidFill>
                <a:latin typeface="Now Bold"/>
              </a:rPr>
              <a:t>FİZİKSEL İSTİSMAR</a:t>
            </a:r>
          </a:p>
          <a:p>
            <a:pPr algn="ctr">
              <a:lnSpc>
                <a:spcPts val="6650"/>
              </a:lnSpc>
            </a:pPr>
          </a:p>
          <a:p>
            <a:pPr algn="ctr">
              <a:lnSpc>
                <a:spcPts val="7490"/>
              </a:lnSpc>
            </a:pPr>
          </a:p>
          <a:p>
            <a:pPr algn="ctr">
              <a:lnSpc>
                <a:spcPts val="7490"/>
              </a:lnSpc>
            </a:pPr>
          </a:p>
          <a:p>
            <a:pPr algn="ctr">
              <a:lnSpc>
                <a:spcPts val="7490"/>
              </a:lnSpc>
            </a:pPr>
          </a:p>
          <a:p>
            <a:pPr algn="ctr">
              <a:lnSpc>
                <a:spcPts val="7490"/>
              </a:lnSpc>
              <a:spcBef>
                <a:spcPct val="0"/>
              </a:spcBef>
            </a:pP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16944117" y="8943117"/>
            <a:ext cx="1343883" cy="1343883"/>
          </a:xfrm>
          <a:custGeom>
            <a:avLst/>
            <a:gdLst/>
            <a:ahLst/>
            <a:cxnLst/>
            <a:rect r="r" b="b" t="t" l="l"/>
            <a:pathLst>
              <a:path h="1343883" w="1343883">
                <a:moveTo>
                  <a:pt x="0" y="0"/>
                </a:moveTo>
                <a:lnTo>
                  <a:pt x="1343883" y="0"/>
                </a:lnTo>
                <a:lnTo>
                  <a:pt x="1343883" y="1343883"/>
                </a:lnTo>
                <a:lnTo>
                  <a:pt x="0" y="13438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6305835" cy="10287000"/>
            <a:chOff x="0" y="0"/>
            <a:chExt cx="1660796" cy="27093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660796" cy="2709333"/>
            </a:xfrm>
            <a:custGeom>
              <a:avLst/>
              <a:gdLst/>
              <a:ahLst/>
              <a:cxnLst/>
              <a:rect r="r" b="b" t="t" l="l"/>
              <a:pathLst>
                <a:path h="2709333" w="1660796">
                  <a:moveTo>
                    <a:pt x="0" y="0"/>
                  </a:moveTo>
                  <a:lnTo>
                    <a:pt x="1660796" y="0"/>
                  </a:lnTo>
                  <a:lnTo>
                    <a:pt x="1660796" y="2709333"/>
                  </a:lnTo>
                  <a:lnTo>
                    <a:pt x="0" y="2709333"/>
                  </a:lnTo>
                  <a:lnTo>
                    <a:pt x="0" y="0"/>
                  </a:lnTo>
                </a:path>
              </a:pathLst>
            </a:custGeom>
            <a:solidFill>
              <a:srgbClr val="FFDE59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20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195209" y="3215127"/>
            <a:ext cx="3915418" cy="3199130"/>
            <a:chOff x="0" y="0"/>
            <a:chExt cx="1031221" cy="842569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031221" cy="842569"/>
            </a:xfrm>
            <a:custGeom>
              <a:avLst/>
              <a:gdLst/>
              <a:ahLst/>
              <a:cxnLst/>
              <a:rect r="r" b="b" t="t" l="l"/>
              <a:pathLst>
                <a:path h="842569" w="1031221">
                  <a:moveTo>
                    <a:pt x="0" y="0"/>
                  </a:moveTo>
                  <a:lnTo>
                    <a:pt x="1031221" y="0"/>
                  </a:lnTo>
                  <a:lnTo>
                    <a:pt x="1031221" y="842569"/>
                  </a:lnTo>
                  <a:lnTo>
                    <a:pt x="0" y="842569"/>
                  </a:lnTo>
                  <a:lnTo>
                    <a:pt x="0" y="0"/>
                  </a:lnTo>
                </a:path>
              </a:pathLst>
            </a:custGeom>
            <a:solidFill>
              <a:srgbClr val="000000">
                <a:alpha val="0"/>
              </a:srgbClr>
            </a:solidFill>
            <a:ln w="85725">
              <a:solidFill>
                <a:srgbClr val="000000"/>
              </a:solidFill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5599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8790297" y="974247"/>
            <a:ext cx="6253879" cy="4169253"/>
          </a:xfrm>
          <a:custGeom>
            <a:avLst/>
            <a:gdLst/>
            <a:ahLst/>
            <a:cxnLst/>
            <a:rect r="r" b="b" t="t" l="l"/>
            <a:pathLst>
              <a:path h="4169253" w="6253879">
                <a:moveTo>
                  <a:pt x="0" y="0"/>
                </a:moveTo>
                <a:lnTo>
                  <a:pt x="6253878" y="0"/>
                </a:lnTo>
                <a:lnTo>
                  <a:pt x="6253878" y="4169253"/>
                </a:lnTo>
                <a:lnTo>
                  <a:pt x="0" y="416925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9540121" y="2864358"/>
            <a:ext cx="7719179" cy="5673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968"/>
              </a:lnSpc>
            </a:pPr>
          </a:p>
        </p:txBody>
      </p:sp>
      <p:sp>
        <p:nvSpPr>
          <p:cNvPr name="TextBox 10" id="10"/>
          <p:cNvSpPr txBox="true"/>
          <p:nvPr/>
        </p:nvSpPr>
        <p:spPr>
          <a:xfrm rot="0">
            <a:off x="6876978" y="5799502"/>
            <a:ext cx="11233755" cy="59238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061"/>
              </a:lnSpc>
            </a:pPr>
            <a:r>
              <a:rPr lang="en-US" sz="2900">
                <a:solidFill>
                  <a:srgbClr val="000000"/>
                </a:solidFill>
                <a:latin typeface="Now"/>
              </a:rPr>
              <a:t>•</a:t>
            </a:r>
            <a:r>
              <a:rPr lang="en-US" sz="2900">
                <a:solidFill>
                  <a:srgbClr val="000000"/>
                </a:solidFill>
                <a:latin typeface="Now Bold"/>
              </a:rPr>
              <a:t>ÇOCUĞUN DUYGUSAL IHTIYAÇLARINI KARŞILAYAN EBEVEYN VE/VEYA BAKIM VERENLER TARAFINDAN ÇOCUĞA SÜREKLI OLARAK, TEKRARLAYICI VE UYGUNSUZ BIR BIÇIMDE KARŞILIK VERME VE TEPKI GÖSTERMEDIR.</a:t>
            </a:r>
          </a:p>
          <a:p>
            <a:pPr>
              <a:lnSpc>
                <a:spcPts val="4061"/>
              </a:lnSpc>
            </a:pPr>
            <a:r>
              <a:rPr lang="en-US" sz="2900">
                <a:solidFill>
                  <a:srgbClr val="000000"/>
                </a:solidFill>
                <a:latin typeface="Now Bold"/>
              </a:rPr>
              <a:t>•ÇOCUĞUN KIŞILIĞINI ZEDELEYICI,DUYGUSAL GELIŞIMINI ENGELLEYICI EYLEMLERDIR.</a:t>
            </a:r>
          </a:p>
          <a:p>
            <a:pPr>
              <a:lnSpc>
                <a:spcPts val="4061"/>
              </a:lnSpc>
            </a:pPr>
          </a:p>
          <a:p>
            <a:pPr>
              <a:lnSpc>
                <a:spcPts val="4760"/>
              </a:lnSpc>
            </a:pPr>
          </a:p>
          <a:p>
            <a:pPr algn="ctr">
              <a:lnSpc>
                <a:spcPts val="4760"/>
              </a:lnSpc>
            </a:pPr>
          </a:p>
          <a:p>
            <a:pPr algn="ctr">
              <a:lnSpc>
                <a:spcPts val="5180"/>
              </a:lnSpc>
            </a:pPr>
          </a:p>
          <a:p>
            <a:pPr algn="ctr">
              <a:lnSpc>
                <a:spcPts val="3361"/>
              </a:lnSpc>
              <a:spcBef>
                <a:spcPct val="0"/>
              </a:spcBef>
            </a:pPr>
          </a:p>
        </p:txBody>
      </p:sp>
      <p:sp>
        <p:nvSpPr>
          <p:cNvPr name="TextBox 11" id="11"/>
          <p:cNvSpPr txBox="true"/>
          <p:nvPr/>
        </p:nvSpPr>
        <p:spPr>
          <a:xfrm rot="0">
            <a:off x="1347210" y="2293248"/>
            <a:ext cx="3611415" cy="86505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07"/>
              </a:lnSpc>
            </a:pPr>
          </a:p>
          <a:p>
            <a:pPr algn="ctr">
              <a:lnSpc>
                <a:spcPts val="7490"/>
              </a:lnSpc>
            </a:pPr>
          </a:p>
          <a:p>
            <a:pPr algn="ctr">
              <a:lnSpc>
                <a:spcPts val="6650"/>
              </a:lnSpc>
            </a:pPr>
            <a:r>
              <a:rPr lang="en-US" sz="4750">
                <a:solidFill>
                  <a:srgbClr val="000000"/>
                </a:solidFill>
                <a:latin typeface="Now Bold"/>
              </a:rPr>
              <a:t>DUYGUSAL İSTİSMAR</a:t>
            </a:r>
          </a:p>
          <a:p>
            <a:pPr algn="ctr">
              <a:lnSpc>
                <a:spcPts val="6650"/>
              </a:lnSpc>
            </a:pPr>
          </a:p>
          <a:p>
            <a:pPr algn="ctr">
              <a:lnSpc>
                <a:spcPts val="6650"/>
              </a:lnSpc>
            </a:pPr>
          </a:p>
          <a:p>
            <a:pPr algn="ctr">
              <a:lnSpc>
                <a:spcPts val="7490"/>
              </a:lnSpc>
            </a:pPr>
          </a:p>
          <a:p>
            <a:pPr algn="ctr">
              <a:lnSpc>
                <a:spcPts val="7490"/>
              </a:lnSpc>
            </a:pPr>
          </a:p>
          <a:p>
            <a:pPr algn="ctr">
              <a:lnSpc>
                <a:spcPts val="7490"/>
              </a:lnSpc>
            </a:pPr>
          </a:p>
          <a:p>
            <a:pPr algn="ctr">
              <a:lnSpc>
                <a:spcPts val="7490"/>
              </a:lnSpc>
              <a:spcBef>
                <a:spcPct val="0"/>
              </a:spcBef>
            </a:pP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16944117" y="8943117"/>
            <a:ext cx="1343883" cy="1343883"/>
          </a:xfrm>
          <a:custGeom>
            <a:avLst/>
            <a:gdLst/>
            <a:ahLst/>
            <a:cxnLst/>
            <a:rect r="r" b="b" t="t" l="l"/>
            <a:pathLst>
              <a:path h="1343883" w="1343883">
                <a:moveTo>
                  <a:pt x="0" y="0"/>
                </a:moveTo>
                <a:lnTo>
                  <a:pt x="1343883" y="0"/>
                </a:lnTo>
                <a:lnTo>
                  <a:pt x="1343883" y="1343883"/>
                </a:lnTo>
                <a:lnTo>
                  <a:pt x="0" y="13438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6305835" cy="10287000"/>
            <a:chOff x="0" y="0"/>
            <a:chExt cx="1660796" cy="27093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660796" cy="2709333"/>
            </a:xfrm>
            <a:custGeom>
              <a:avLst/>
              <a:gdLst/>
              <a:ahLst/>
              <a:cxnLst/>
              <a:rect r="r" b="b" t="t" l="l"/>
              <a:pathLst>
                <a:path h="2709333" w="1660796">
                  <a:moveTo>
                    <a:pt x="0" y="0"/>
                  </a:moveTo>
                  <a:lnTo>
                    <a:pt x="1660796" y="0"/>
                  </a:lnTo>
                  <a:lnTo>
                    <a:pt x="1660796" y="2709333"/>
                  </a:lnTo>
                  <a:lnTo>
                    <a:pt x="0" y="2709333"/>
                  </a:lnTo>
                  <a:lnTo>
                    <a:pt x="0" y="0"/>
                  </a:lnTo>
                </a:path>
              </a:pathLst>
            </a:custGeom>
            <a:solidFill>
              <a:srgbClr val="FFDE59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20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195209" y="3215127"/>
            <a:ext cx="3915418" cy="3199130"/>
            <a:chOff x="0" y="0"/>
            <a:chExt cx="1031221" cy="842569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031221" cy="842569"/>
            </a:xfrm>
            <a:custGeom>
              <a:avLst/>
              <a:gdLst/>
              <a:ahLst/>
              <a:cxnLst/>
              <a:rect r="r" b="b" t="t" l="l"/>
              <a:pathLst>
                <a:path h="842569" w="1031221">
                  <a:moveTo>
                    <a:pt x="0" y="0"/>
                  </a:moveTo>
                  <a:lnTo>
                    <a:pt x="1031221" y="0"/>
                  </a:lnTo>
                  <a:lnTo>
                    <a:pt x="1031221" y="842569"/>
                  </a:lnTo>
                  <a:lnTo>
                    <a:pt x="0" y="842569"/>
                  </a:lnTo>
                  <a:lnTo>
                    <a:pt x="0" y="0"/>
                  </a:lnTo>
                </a:path>
              </a:pathLst>
            </a:custGeom>
            <a:solidFill>
              <a:srgbClr val="000000">
                <a:alpha val="0"/>
              </a:srgbClr>
            </a:solidFill>
            <a:ln w="85725">
              <a:solidFill>
                <a:srgbClr val="000000"/>
              </a:solidFill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5599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7349335" y="572765"/>
            <a:ext cx="9407788" cy="5284723"/>
          </a:xfrm>
          <a:custGeom>
            <a:avLst/>
            <a:gdLst/>
            <a:ahLst/>
            <a:cxnLst/>
            <a:rect r="r" b="b" t="t" l="l"/>
            <a:pathLst>
              <a:path h="5284723" w="9407788">
                <a:moveTo>
                  <a:pt x="0" y="0"/>
                </a:moveTo>
                <a:lnTo>
                  <a:pt x="9407788" y="0"/>
                </a:lnTo>
                <a:lnTo>
                  <a:pt x="9407788" y="5284723"/>
                </a:lnTo>
                <a:lnTo>
                  <a:pt x="0" y="52847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9540121" y="2996052"/>
            <a:ext cx="7719179" cy="5673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968"/>
              </a:lnSpc>
            </a:pPr>
          </a:p>
        </p:txBody>
      </p:sp>
      <p:sp>
        <p:nvSpPr>
          <p:cNvPr name="TextBox 10" id="10"/>
          <p:cNvSpPr txBox="true"/>
          <p:nvPr/>
        </p:nvSpPr>
        <p:spPr>
          <a:xfrm rot="0">
            <a:off x="6876978" y="6357107"/>
            <a:ext cx="10901915" cy="57727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921"/>
              </a:lnSpc>
            </a:pPr>
            <a:r>
              <a:rPr lang="en-US" sz="2800">
                <a:solidFill>
                  <a:srgbClr val="000000"/>
                </a:solidFill>
                <a:latin typeface="Now Bold"/>
              </a:rPr>
              <a:t>•BIR YETIŞKININ BIR ÇOCUĞA,CINSEL DOYUM SAĞLAMAK AMACIYLA YAKLAŞMASI VE ONU KULLANMASIDIR.</a:t>
            </a:r>
          </a:p>
          <a:p>
            <a:pPr>
              <a:lnSpc>
                <a:spcPts val="3921"/>
              </a:lnSpc>
            </a:pPr>
            <a:r>
              <a:rPr lang="en-US" sz="2800">
                <a:solidFill>
                  <a:srgbClr val="000000"/>
                </a:solidFill>
                <a:latin typeface="Now Bold"/>
              </a:rPr>
              <a:t>•BIR ÇOCUĞUN BAŞKA BIR ÇOCUĞA GÜÇ KULLANARAK KENDI ZEVKI IÇIN CINSEL AKTIVITEDE BULUNMASIDIR.</a:t>
            </a:r>
          </a:p>
          <a:p>
            <a:pPr>
              <a:lnSpc>
                <a:spcPts val="3921"/>
              </a:lnSpc>
            </a:pPr>
            <a:r>
              <a:rPr lang="en-US" sz="2800">
                <a:solidFill>
                  <a:srgbClr val="000000"/>
                </a:solidFill>
                <a:latin typeface="Now Bold"/>
              </a:rPr>
              <a:t> </a:t>
            </a:r>
          </a:p>
          <a:p>
            <a:pPr>
              <a:lnSpc>
                <a:spcPts val="4061"/>
              </a:lnSpc>
            </a:pPr>
          </a:p>
          <a:p>
            <a:pPr>
              <a:lnSpc>
                <a:spcPts val="4061"/>
              </a:lnSpc>
            </a:pPr>
          </a:p>
          <a:p>
            <a:pPr>
              <a:lnSpc>
                <a:spcPts val="4760"/>
              </a:lnSpc>
            </a:pPr>
          </a:p>
          <a:p>
            <a:pPr algn="ctr">
              <a:lnSpc>
                <a:spcPts val="4760"/>
              </a:lnSpc>
            </a:pPr>
          </a:p>
          <a:p>
            <a:pPr algn="ctr">
              <a:lnSpc>
                <a:spcPts val="5180"/>
              </a:lnSpc>
            </a:pPr>
          </a:p>
          <a:p>
            <a:pPr algn="ctr">
              <a:lnSpc>
                <a:spcPts val="3361"/>
              </a:lnSpc>
              <a:spcBef>
                <a:spcPct val="0"/>
              </a:spcBef>
            </a:pPr>
          </a:p>
        </p:txBody>
      </p:sp>
      <p:sp>
        <p:nvSpPr>
          <p:cNvPr name="TextBox 11" id="11"/>
          <p:cNvSpPr txBox="true"/>
          <p:nvPr/>
        </p:nvSpPr>
        <p:spPr>
          <a:xfrm rot="0">
            <a:off x="1347210" y="2293248"/>
            <a:ext cx="3611415" cy="86505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07"/>
              </a:lnSpc>
            </a:pPr>
          </a:p>
          <a:p>
            <a:pPr algn="ctr">
              <a:lnSpc>
                <a:spcPts val="7490"/>
              </a:lnSpc>
            </a:pPr>
          </a:p>
          <a:p>
            <a:pPr algn="ctr">
              <a:lnSpc>
                <a:spcPts val="6650"/>
              </a:lnSpc>
            </a:pPr>
            <a:r>
              <a:rPr lang="en-US" sz="4750">
                <a:solidFill>
                  <a:srgbClr val="000000"/>
                </a:solidFill>
                <a:latin typeface="Now Bold"/>
              </a:rPr>
              <a:t>CİNSEL İSTİSMAR</a:t>
            </a:r>
          </a:p>
          <a:p>
            <a:pPr algn="ctr">
              <a:lnSpc>
                <a:spcPts val="6650"/>
              </a:lnSpc>
            </a:pPr>
          </a:p>
          <a:p>
            <a:pPr algn="ctr">
              <a:lnSpc>
                <a:spcPts val="6650"/>
              </a:lnSpc>
            </a:pPr>
          </a:p>
          <a:p>
            <a:pPr algn="ctr">
              <a:lnSpc>
                <a:spcPts val="7490"/>
              </a:lnSpc>
            </a:pPr>
          </a:p>
          <a:p>
            <a:pPr algn="ctr">
              <a:lnSpc>
                <a:spcPts val="7490"/>
              </a:lnSpc>
            </a:pPr>
          </a:p>
          <a:p>
            <a:pPr algn="ctr">
              <a:lnSpc>
                <a:spcPts val="7490"/>
              </a:lnSpc>
            </a:pPr>
          </a:p>
          <a:p>
            <a:pPr algn="ctr">
              <a:lnSpc>
                <a:spcPts val="7490"/>
              </a:lnSpc>
              <a:spcBef>
                <a:spcPct val="0"/>
              </a:spcBef>
            </a:pP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16944117" y="8943117"/>
            <a:ext cx="1343883" cy="1343883"/>
          </a:xfrm>
          <a:custGeom>
            <a:avLst/>
            <a:gdLst/>
            <a:ahLst/>
            <a:cxnLst/>
            <a:rect r="r" b="b" t="t" l="l"/>
            <a:pathLst>
              <a:path h="1343883" w="1343883">
                <a:moveTo>
                  <a:pt x="0" y="0"/>
                </a:moveTo>
                <a:lnTo>
                  <a:pt x="1343883" y="0"/>
                </a:lnTo>
                <a:lnTo>
                  <a:pt x="1343883" y="1343883"/>
                </a:lnTo>
                <a:lnTo>
                  <a:pt x="0" y="13438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6305835" cy="10287000"/>
            <a:chOff x="0" y="0"/>
            <a:chExt cx="1660796" cy="27093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660796" cy="2709333"/>
            </a:xfrm>
            <a:custGeom>
              <a:avLst/>
              <a:gdLst/>
              <a:ahLst/>
              <a:cxnLst/>
              <a:rect r="r" b="b" t="t" l="l"/>
              <a:pathLst>
                <a:path h="2709333" w="1660796">
                  <a:moveTo>
                    <a:pt x="0" y="0"/>
                  </a:moveTo>
                  <a:lnTo>
                    <a:pt x="1660796" y="0"/>
                  </a:lnTo>
                  <a:lnTo>
                    <a:pt x="1660796" y="2709333"/>
                  </a:lnTo>
                  <a:lnTo>
                    <a:pt x="0" y="2709333"/>
                  </a:lnTo>
                  <a:lnTo>
                    <a:pt x="0" y="0"/>
                  </a:lnTo>
                </a:path>
              </a:pathLst>
            </a:custGeom>
            <a:solidFill>
              <a:srgbClr val="FFDE59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20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871270" y="2398210"/>
            <a:ext cx="4515890" cy="6050915"/>
            <a:chOff x="0" y="0"/>
            <a:chExt cx="1189370" cy="159365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189370" cy="1593657"/>
            </a:xfrm>
            <a:custGeom>
              <a:avLst/>
              <a:gdLst/>
              <a:ahLst/>
              <a:cxnLst/>
              <a:rect r="r" b="b" t="t" l="l"/>
              <a:pathLst>
                <a:path h="1593657" w="1189370">
                  <a:moveTo>
                    <a:pt x="0" y="0"/>
                  </a:moveTo>
                  <a:lnTo>
                    <a:pt x="1189370" y="0"/>
                  </a:lnTo>
                  <a:lnTo>
                    <a:pt x="1189370" y="1593657"/>
                  </a:lnTo>
                  <a:lnTo>
                    <a:pt x="0" y="1593657"/>
                  </a:lnTo>
                  <a:lnTo>
                    <a:pt x="0" y="0"/>
                  </a:lnTo>
                </a:path>
              </a:pathLst>
            </a:custGeom>
            <a:solidFill>
              <a:srgbClr val="000000">
                <a:alpha val="0"/>
              </a:srgbClr>
            </a:solidFill>
            <a:ln w="85725">
              <a:solidFill>
                <a:srgbClr val="000000"/>
              </a:solidFill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5599"/>
                </a:lnSpc>
              </a:pPr>
            </a:p>
            <a:p>
              <a:pPr>
                <a:lnSpc>
                  <a:spcPts val="5599"/>
                </a:lnSpc>
              </a:pPr>
              <a:r>
                <a:rPr lang="en-US" sz="3999">
                  <a:solidFill>
                    <a:srgbClr val="000000"/>
                  </a:solidFill>
                  <a:latin typeface="Now Bold"/>
                </a:rPr>
                <a:t>CINSEL İSTISMARDA MUTLAKA VÜCUT TEMASI GEREKLI DEĞILDIR! </a:t>
              </a:r>
            </a:p>
            <a:p>
              <a:pPr algn="ctr">
                <a:lnSpc>
                  <a:spcPts val="5599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7193016" y="318946"/>
            <a:ext cx="9084336" cy="4663292"/>
          </a:xfrm>
          <a:custGeom>
            <a:avLst/>
            <a:gdLst/>
            <a:ahLst/>
            <a:cxnLst/>
            <a:rect r="r" b="b" t="t" l="l"/>
            <a:pathLst>
              <a:path h="4663292" w="9084336">
                <a:moveTo>
                  <a:pt x="0" y="0"/>
                </a:moveTo>
                <a:lnTo>
                  <a:pt x="9084335" y="0"/>
                </a:lnTo>
                <a:lnTo>
                  <a:pt x="9084335" y="4663292"/>
                </a:lnTo>
                <a:lnTo>
                  <a:pt x="0" y="46632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9540121" y="2864358"/>
            <a:ext cx="7719179" cy="5673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968"/>
              </a:lnSpc>
            </a:pPr>
          </a:p>
        </p:txBody>
      </p:sp>
      <p:sp>
        <p:nvSpPr>
          <p:cNvPr name="TextBox 10" id="10"/>
          <p:cNvSpPr txBox="true"/>
          <p:nvPr/>
        </p:nvSpPr>
        <p:spPr>
          <a:xfrm rot="0">
            <a:off x="6813770" y="5352742"/>
            <a:ext cx="11312765" cy="77539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921"/>
              </a:lnSpc>
            </a:pPr>
          </a:p>
          <a:p>
            <a:pPr>
              <a:lnSpc>
                <a:spcPts val="3921"/>
              </a:lnSpc>
            </a:pPr>
            <a:r>
              <a:rPr lang="en-US" sz="2800">
                <a:solidFill>
                  <a:srgbClr val="000000"/>
                </a:solidFill>
                <a:latin typeface="Now Bold"/>
              </a:rPr>
              <a:t>•TEŞHIRCILIK</a:t>
            </a:r>
          </a:p>
          <a:p>
            <a:pPr>
              <a:lnSpc>
                <a:spcPts val="3921"/>
              </a:lnSpc>
            </a:pPr>
            <a:r>
              <a:rPr lang="en-US" sz="2800">
                <a:solidFill>
                  <a:srgbClr val="000000"/>
                </a:solidFill>
                <a:latin typeface="Now Bold"/>
              </a:rPr>
              <a:t>•İZLENMESI</a:t>
            </a:r>
          </a:p>
          <a:p>
            <a:pPr>
              <a:lnSpc>
                <a:spcPts val="3921"/>
              </a:lnSpc>
            </a:pPr>
            <a:r>
              <a:rPr lang="en-US" sz="2800">
                <a:solidFill>
                  <a:srgbClr val="000000"/>
                </a:solidFill>
                <a:latin typeface="Now Bold"/>
              </a:rPr>
              <a:t>•VÜCUDUNU GÖSTERMESI IÇIN ZORLAMA</a:t>
            </a:r>
          </a:p>
          <a:p>
            <a:pPr>
              <a:lnSpc>
                <a:spcPts val="3921"/>
              </a:lnSpc>
            </a:pPr>
            <a:r>
              <a:rPr lang="en-US" sz="2800">
                <a:solidFill>
                  <a:srgbClr val="000000"/>
                </a:solidFill>
                <a:latin typeface="Now Bold"/>
              </a:rPr>
              <a:t>•İSTISMARCININ KENDISINE DOKUNULMASI IÇIN ZORLAMASI</a:t>
            </a:r>
          </a:p>
          <a:p>
            <a:pPr>
              <a:lnSpc>
                <a:spcPts val="3921"/>
              </a:lnSpc>
            </a:pPr>
            <a:r>
              <a:rPr lang="en-US" sz="2800">
                <a:solidFill>
                  <a:srgbClr val="000000"/>
                </a:solidFill>
                <a:latin typeface="Now Bold"/>
              </a:rPr>
              <a:t>•PORNO IZLETME</a:t>
            </a:r>
          </a:p>
          <a:p>
            <a:pPr>
              <a:lnSpc>
                <a:spcPts val="3921"/>
              </a:lnSpc>
            </a:pPr>
            <a:r>
              <a:rPr lang="en-US" sz="2800">
                <a:solidFill>
                  <a:srgbClr val="000000"/>
                </a:solidFill>
                <a:latin typeface="Now Bold"/>
              </a:rPr>
              <a:t>•CINSEL IÇERIKLI KONUŞMALAR</a:t>
            </a:r>
          </a:p>
          <a:p>
            <a:pPr>
              <a:lnSpc>
                <a:spcPts val="3921"/>
              </a:lnSpc>
            </a:pPr>
            <a:r>
              <a:rPr lang="en-US" sz="2800">
                <a:solidFill>
                  <a:srgbClr val="000000"/>
                </a:solidFill>
                <a:latin typeface="Now Bold"/>
              </a:rPr>
              <a:t>•ÇIPLAK KADIN YA DA ERKEK FOTOĞRAFI GÖSTERME</a:t>
            </a:r>
          </a:p>
          <a:p>
            <a:pPr>
              <a:lnSpc>
                <a:spcPts val="3921"/>
              </a:lnSpc>
            </a:pPr>
          </a:p>
          <a:p>
            <a:pPr>
              <a:lnSpc>
                <a:spcPts val="4061"/>
              </a:lnSpc>
            </a:pPr>
          </a:p>
          <a:p>
            <a:pPr>
              <a:lnSpc>
                <a:spcPts val="4061"/>
              </a:lnSpc>
            </a:pPr>
          </a:p>
          <a:p>
            <a:pPr>
              <a:lnSpc>
                <a:spcPts val="4760"/>
              </a:lnSpc>
            </a:pPr>
          </a:p>
          <a:p>
            <a:pPr algn="ctr">
              <a:lnSpc>
                <a:spcPts val="4760"/>
              </a:lnSpc>
            </a:pPr>
          </a:p>
          <a:p>
            <a:pPr algn="ctr">
              <a:lnSpc>
                <a:spcPts val="5180"/>
              </a:lnSpc>
            </a:pPr>
          </a:p>
          <a:p>
            <a:pPr algn="ctr">
              <a:lnSpc>
                <a:spcPts val="3361"/>
              </a:lnSpc>
              <a:spcBef>
                <a:spcPct val="0"/>
              </a:spcBef>
            </a:pP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16944117" y="8943117"/>
            <a:ext cx="1343883" cy="1343883"/>
          </a:xfrm>
          <a:custGeom>
            <a:avLst/>
            <a:gdLst/>
            <a:ahLst/>
            <a:cxnLst/>
            <a:rect r="r" b="b" t="t" l="l"/>
            <a:pathLst>
              <a:path h="1343883" w="1343883">
                <a:moveTo>
                  <a:pt x="0" y="0"/>
                </a:moveTo>
                <a:lnTo>
                  <a:pt x="1343883" y="0"/>
                </a:lnTo>
                <a:lnTo>
                  <a:pt x="1343883" y="1343883"/>
                </a:lnTo>
                <a:lnTo>
                  <a:pt x="0" y="13438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6305835" cy="10287000"/>
            <a:chOff x="0" y="0"/>
            <a:chExt cx="1660796" cy="27093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660796" cy="2709333"/>
            </a:xfrm>
            <a:custGeom>
              <a:avLst/>
              <a:gdLst/>
              <a:ahLst/>
              <a:cxnLst/>
              <a:rect r="r" b="b" t="t" l="l"/>
              <a:pathLst>
                <a:path h="2709333" w="1660796">
                  <a:moveTo>
                    <a:pt x="0" y="0"/>
                  </a:moveTo>
                  <a:lnTo>
                    <a:pt x="1660796" y="0"/>
                  </a:lnTo>
                  <a:lnTo>
                    <a:pt x="1660796" y="2709333"/>
                  </a:lnTo>
                  <a:lnTo>
                    <a:pt x="0" y="2709333"/>
                  </a:lnTo>
                  <a:lnTo>
                    <a:pt x="0" y="0"/>
                  </a:lnTo>
                </a:path>
              </a:pathLst>
            </a:custGeom>
            <a:solidFill>
              <a:srgbClr val="FFDE59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20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195209" y="3215127"/>
            <a:ext cx="3915418" cy="3199130"/>
            <a:chOff x="0" y="0"/>
            <a:chExt cx="1031221" cy="842569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031221" cy="842569"/>
            </a:xfrm>
            <a:custGeom>
              <a:avLst/>
              <a:gdLst/>
              <a:ahLst/>
              <a:cxnLst/>
              <a:rect r="r" b="b" t="t" l="l"/>
              <a:pathLst>
                <a:path h="842569" w="1031221">
                  <a:moveTo>
                    <a:pt x="0" y="0"/>
                  </a:moveTo>
                  <a:lnTo>
                    <a:pt x="1031221" y="0"/>
                  </a:lnTo>
                  <a:lnTo>
                    <a:pt x="1031221" y="842569"/>
                  </a:lnTo>
                  <a:lnTo>
                    <a:pt x="0" y="842569"/>
                  </a:lnTo>
                  <a:lnTo>
                    <a:pt x="0" y="0"/>
                  </a:lnTo>
                </a:path>
              </a:pathLst>
            </a:custGeom>
            <a:solidFill>
              <a:srgbClr val="000000">
                <a:alpha val="0"/>
              </a:srgbClr>
            </a:solidFill>
            <a:ln w="85725">
              <a:solidFill>
                <a:srgbClr val="000000"/>
              </a:solidFill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5599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441677" y="2706268"/>
            <a:ext cx="5422481" cy="4874465"/>
          </a:xfrm>
          <a:custGeom>
            <a:avLst/>
            <a:gdLst/>
            <a:ahLst/>
            <a:cxnLst/>
            <a:rect r="r" b="b" t="t" l="l"/>
            <a:pathLst>
              <a:path h="4874465" w="5422481">
                <a:moveTo>
                  <a:pt x="0" y="0"/>
                </a:moveTo>
                <a:lnTo>
                  <a:pt x="5422481" y="0"/>
                </a:lnTo>
                <a:lnTo>
                  <a:pt x="5422481" y="4874464"/>
                </a:lnTo>
                <a:lnTo>
                  <a:pt x="0" y="48744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9540121" y="2864358"/>
            <a:ext cx="7719179" cy="5673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968"/>
              </a:lnSpc>
            </a:pPr>
          </a:p>
        </p:txBody>
      </p:sp>
      <p:sp>
        <p:nvSpPr>
          <p:cNvPr name="TextBox 10" id="10"/>
          <p:cNvSpPr txBox="true"/>
          <p:nvPr/>
        </p:nvSpPr>
        <p:spPr>
          <a:xfrm rot="0">
            <a:off x="6687355" y="3485533"/>
            <a:ext cx="10901915" cy="72586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921"/>
              </a:lnSpc>
            </a:pPr>
            <a:r>
              <a:rPr lang="en-US" sz="2800">
                <a:solidFill>
                  <a:srgbClr val="000000"/>
                </a:solidFill>
                <a:ea typeface="Now Bold"/>
              </a:rPr>
              <a:t>❑CINSEL ISTISMAR KONUSUNDA HIKAYE UYDURAN ÇOCUK SAYISI ÇOK AZDIR.</a:t>
            </a:r>
          </a:p>
          <a:p>
            <a:pPr>
              <a:lnSpc>
                <a:spcPts val="3921"/>
              </a:lnSpc>
            </a:pPr>
          </a:p>
          <a:p>
            <a:pPr>
              <a:lnSpc>
                <a:spcPts val="3921"/>
              </a:lnSpc>
            </a:pPr>
            <a:r>
              <a:rPr lang="en-US" sz="2800">
                <a:solidFill>
                  <a:srgbClr val="000000"/>
                </a:solidFill>
                <a:ea typeface="Now Bold"/>
              </a:rPr>
              <a:t>❑Eğer bir çocuk cinsel olarak istismar edildiğine ilişkin bilgi veriyorsa temel yaklaşım çocuğa inanmak olmalıdır.</a:t>
            </a:r>
          </a:p>
          <a:p>
            <a:pPr>
              <a:lnSpc>
                <a:spcPts val="3921"/>
              </a:lnSpc>
            </a:pPr>
          </a:p>
          <a:p>
            <a:pPr>
              <a:lnSpc>
                <a:spcPts val="3921"/>
              </a:lnSpc>
            </a:pPr>
            <a:r>
              <a:rPr lang="en-US" sz="2800">
                <a:solidFill>
                  <a:srgbClr val="000000"/>
                </a:solidFill>
                <a:latin typeface="Now Bold"/>
              </a:rPr>
              <a:t> </a:t>
            </a:r>
          </a:p>
          <a:p>
            <a:pPr>
              <a:lnSpc>
                <a:spcPts val="4061"/>
              </a:lnSpc>
            </a:pPr>
          </a:p>
          <a:p>
            <a:pPr>
              <a:lnSpc>
                <a:spcPts val="4061"/>
              </a:lnSpc>
            </a:pPr>
          </a:p>
          <a:p>
            <a:pPr>
              <a:lnSpc>
                <a:spcPts val="4760"/>
              </a:lnSpc>
            </a:pPr>
          </a:p>
          <a:p>
            <a:pPr algn="ctr">
              <a:lnSpc>
                <a:spcPts val="4760"/>
              </a:lnSpc>
            </a:pPr>
          </a:p>
          <a:p>
            <a:pPr algn="ctr">
              <a:lnSpc>
                <a:spcPts val="5180"/>
              </a:lnSpc>
            </a:pPr>
          </a:p>
          <a:p>
            <a:pPr algn="ctr">
              <a:lnSpc>
                <a:spcPts val="3361"/>
              </a:lnSpc>
              <a:spcBef>
                <a:spcPct val="0"/>
              </a:spcBef>
            </a:pP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16944117" y="8943117"/>
            <a:ext cx="1343883" cy="1343883"/>
          </a:xfrm>
          <a:custGeom>
            <a:avLst/>
            <a:gdLst/>
            <a:ahLst/>
            <a:cxnLst/>
            <a:rect r="r" b="b" t="t" l="l"/>
            <a:pathLst>
              <a:path h="1343883" w="1343883">
                <a:moveTo>
                  <a:pt x="0" y="0"/>
                </a:moveTo>
                <a:lnTo>
                  <a:pt x="1343883" y="0"/>
                </a:lnTo>
                <a:lnTo>
                  <a:pt x="1343883" y="1343883"/>
                </a:lnTo>
                <a:lnTo>
                  <a:pt x="0" y="13438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6305835" cy="10287000"/>
            <a:chOff x="0" y="0"/>
            <a:chExt cx="1660796" cy="27093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660796" cy="2709333"/>
            </a:xfrm>
            <a:custGeom>
              <a:avLst/>
              <a:gdLst/>
              <a:ahLst/>
              <a:cxnLst/>
              <a:rect r="r" b="b" t="t" l="l"/>
              <a:pathLst>
                <a:path h="2709333" w="1660796">
                  <a:moveTo>
                    <a:pt x="0" y="0"/>
                  </a:moveTo>
                  <a:lnTo>
                    <a:pt x="1660796" y="0"/>
                  </a:lnTo>
                  <a:lnTo>
                    <a:pt x="1660796" y="2709333"/>
                  </a:lnTo>
                  <a:lnTo>
                    <a:pt x="0" y="2709333"/>
                  </a:lnTo>
                  <a:lnTo>
                    <a:pt x="0" y="0"/>
                  </a:lnTo>
                </a:path>
              </a:pathLst>
            </a:custGeom>
            <a:solidFill>
              <a:srgbClr val="FFDE59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20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195209" y="3215127"/>
            <a:ext cx="3915418" cy="3199130"/>
            <a:chOff x="0" y="0"/>
            <a:chExt cx="1031221" cy="842569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031221" cy="842569"/>
            </a:xfrm>
            <a:custGeom>
              <a:avLst/>
              <a:gdLst/>
              <a:ahLst/>
              <a:cxnLst/>
              <a:rect r="r" b="b" t="t" l="l"/>
              <a:pathLst>
                <a:path h="842569" w="1031221">
                  <a:moveTo>
                    <a:pt x="0" y="0"/>
                  </a:moveTo>
                  <a:lnTo>
                    <a:pt x="1031221" y="0"/>
                  </a:lnTo>
                  <a:lnTo>
                    <a:pt x="1031221" y="842569"/>
                  </a:lnTo>
                  <a:lnTo>
                    <a:pt x="0" y="842569"/>
                  </a:lnTo>
                  <a:lnTo>
                    <a:pt x="0" y="0"/>
                  </a:lnTo>
                </a:path>
              </a:pathLst>
            </a:custGeom>
            <a:solidFill>
              <a:srgbClr val="000000">
                <a:alpha val="0"/>
              </a:srgbClr>
            </a:solidFill>
            <a:ln w="85725">
              <a:solidFill>
                <a:srgbClr val="000000"/>
              </a:solidFill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5599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7665407" y="473657"/>
            <a:ext cx="8323309" cy="4669843"/>
          </a:xfrm>
          <a:custGeom>
            <a:avLst/>
            <a:gdLst/>
            <a:ahLst/>
            <a:cxnLst/>
            <a:rect r="r" b="b" t="t" l="l"/>
            <a:pathLst>
              <a:path h="4669843" w="8323309">
                <a:moveTo>
                  <a:pt x="0" y="0"/>
                </a:moveTo>
                <a:lnTo>
                  <a:pt x="8323309" y="0"/>
                </a:lnTo>
                <a:lnTo>
                  <a:pt x="8323309" y="4669843"/>
                </a:lnTo>
                <a:lnTo>
                  <a:pt x="0" y="46698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9540121" y="2864358"/>
            <a:ext cx="7719179" cy="5673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968"/>
              </a:lnSpc>
            </a:pPr>
          </a:p>
        </p:txBody>
      </p:sp>
      <p:sp>
        <p:nvSpPr>
          <p:cNvPr name="TextBox 10" id="10"/>
          <p:cNvSpPr txBox="true"/>
          <p:nvPr/>
        </p:nvSpPr>
        <p:spPr>
          <a:xfrm rot="0">
            <a:off x="6734760" y="5460370"/>
            <a:ext cx="10712292" cy="82492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921"/>
              </a:lnSpc>
            </a:pPr>
            <a:r>
              <a:rPr lang="en-US" sz="2800">
                <a:solidFill>
                  <a:srgbClr val="FF3131"/>
                </a:solidFill>
                <a:latin typeface="Now Bold"/>
              </a:rPr>
              <a:t>CINSEL ISTISMAR MAĞDURLARININ</a:t>
            </a:r>
          </a:p>
          <a:p>
            <a:pPr>
              <a:lnSpc>
                <a:spcPts val="3921"/>
              </a:lnSpc>
            </a:pPr>
            <a:r>
              <a:rPr lang="en-US" sz="2800">
                <a:solidFill>
                  <a:srgbClr val="FF3131"/>
                </a:solidFill>
                <a:latin typeface="Now Bold"/>
              </a:rPr>
              <a:t>%87,56'</a:t>
            </a:r>
            <a:r>
              <a:rPr lang="en-US" sz="2800">
                <a:solidFill>
                  <a:srgbClr val="FF3131"/>
                </a:solidFill>
                <a:latin typeface="Now"/>
              </a:rPr>
              <a:t>sı kadın,</a:t>
            </a:r>
          </a:p>
          <a:p>
            <a:pPr>
              <a:lnSpc>
                <a:spcPts val="3921"/>
              </a:lnSpc>
            </a:pPr>
            <a:r>
              <a:rPr lang="en-US" sz="2800">
                <a:solidFill>
                  <a:srgbClr val="FF3131"/>
                </a:solidFill>
                <a:latin typeface="Now Bold"/>
              </a:rPr>
              <a:t>%12,44'</a:t>
            </a:r>
            <a:r>
              <a:rPr lang="en-US" sz="2800">
                <a:solidFill>
                  <a:srgbClr val="FF3131"/>
                </a:solidFill>
                <a:latin typeface="Now"/>
              </a:rPr>
              <a:t>ü erkektir</a:t>
            </a:r>
          </a:p>
          <a:p>
            <a:pPr>
              <a:lnSpc>
                <a:spcPts val="3921"/>
              </a:lnSpc>
            </a:pPr>
          </a:p>
          <a:p>
            <a:pPr algn="just">
              <a:lnSpc>
                <a:spcPts val="3921"/>
              </a:lnSpc>
            </a:pPr>
            <a:r>
              <a:rPr lang="en-US" sz="2800">
                <a:solidFill>
                  <a:srgbClr val="000000"/>
                </a:solidFill>
                <a:latin typeface="Now Bold"/>
              </a:rPr>
              <a:t>GÖRÜLDÜĞÜ GIBI; KIZLARIN ORANI DAHA FAZLA OLMAKLA BIRLIKTE HER IKI CINSIYETE YÖNELIK DE CINSEL ISTISMAR VAKALARI TESPIT EDILMEKTEDIR(TÜİK,2017).</a:t>
            </a:r>
          </a:p>
          <a:p>
            <a:pPr>
              <a:lnSpc>
                <a:spcPts val="3921"/>
              </a:lnSpc>
            </a:pPr>
          </a:p>
          <a:p>
            <a:pPr>
              <a:lnSpc>
                <a:spcPts val="3921"/>
              </a:lnSpc>
            </a:pPr>
          </a:p>
          <a:p>
            <a:pPr>
              <a:lnSpc>
                <a:spcPts val="3921"/>
              </a:lnSpc>
            </a:pPr>
            <a:r>
              <a:rPr lang="en-US" sz="2800">
                <a:solidFill>
                  <a:srgbClr val="000000"/>
                </a:solidFill>
                <a:latin typeface="Now Bold"/>
              </a:rPr>
              <a:t> </a:t>
            </a:r>
          </a:p>
          <a:p>
            <a:pPr>
              <a:lnSpc>
                <a:spcPts val="4061"/>
              </a:lnSpc>
            </a:pPr>
          </a:p>
          <a:p>
            <a:pPr>
              <a:lnSpc>
                <a:spcPts val="4061"/>
              </a:lnSpc>
            </a:pPr>
          </a:p>
          <a:p>
            <a:pPr>
              <a:lnSpc>
                <a:spcPts val="4760"/>
              </a:lnSpc>
            </a:pPr>
          </a:p>
          <a:p>
            <a:pPr algn="ctr">
              <a:lnSpc>
                <a:spcPts val="4760"/>
              </a:lnSpc>
            </a:pPr>
          </a:p>
          <a:p>
            <a:pPr algn="ctr">
              <a:lnSpc>
                <a:spcPts val="5180"/>
              </a:lnSpc>
            </a:pPr>
          </a:p>
          <a:p>
            <a:pPr algn="ctr">
              <a:lnSpc>
                <a:spcPts val="3361"/>
              </a:lnSpc>
              <a:spcBef>
                <a:spcPct val="0"/>
              </a:spcBef>
            </a:pPr>
          </a:p>
        </p:txBody>
      </p:sp>
      <p:sp>
        <p:nvSpPr>
          <p:cNvPr name="TextBox 11" id="11"/>
          <p:cNvSpPr txBox="true"/>
          <p:nvPr/>
        </p:nvSpPr>
        <p:spPr>
          <a:xfrm rot="0">
            <a:off x="1442549" y="3737736"/>
            <a:ext cx="3857701" cy="20872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130"/>
              </a:lnSpc>
              <a:spcBef>
                <a:spcPct val="0"/>
              </a:spcBef>
            </a:pPr>
            <a:r>
              <a:rPr lang="en-US" sz="2950">
                <a:solidFill>
                  <a:srgbClr val="000000"/>
                </a:solidFill>
                <a:latin typeface="Now Bold"/>
              </a:rPr>
              <a:t>CİNSEL İSTİSMAR  MAĞDURLARININ  CİNSİYETE GÖRE  DAĞILIMI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16944117" y="8943117"/>
            <a:ext cx="1343883" cy="1343883"/>
          </a:xfrm>
          <a:custGeom>
            <a:avLst/>
            <a:gdLst/>
            <a:ahLst/>
            <a:cxnLst/>
            <a:rect r="r" b="b" t="t" l="l"/>
            <a:pathLst>
              <a:path h="1343883" w="1343883">
                <a:moveTo>
                  <a:pt x="0" y="0"/>
                </a:moveTo>
                <a:lnTo>
                  <a:pt x="1343883" y="0"/>
                </a:lnTo>
                <a:lnTo>
                  <a:pt x="1343883" y="1343883"/>
                </a:lnTo>
                <a:lnTo>
                  <a:pt x="0" y="13438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6305835" cy="10287000"/>
            <a:chOff x="0" y="0"/>
            <a:chExt cx="1660796" cy="27093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660796" cy="2709333"/>
            </a:xfrm>
            <a:custGeom>
              <a:avLst/>
              <a:gdLst/>
              <a:ahLst/>
              <a:cxnLst/>
              <a:rect r="r" b="b" t="t" l="l"/>
              <a:pathLst>
                <a:path h="2709333" w="1660796">
                  <a:moveTo>
                    <a:pt x="0" y="0"/>
                  </a:moveTo>
                  <a:lnTo>
                    <a:pt x="1660796" y="0"/>
                  </a:lnTo>
                  <a:lnTo>
                    <a:pt x="1660796" y="2709333"/>
                  </a:lnTo>
                  <a:lnTo>
                    <a:pt x="0" y="2709333"/>
                  </a:lnTo>
                  <a:lnTo>
                    <a:pt x="0" y="0"/>
                  </a:lnTo>
                </a:path>
              </a:pathLst>
            </a:custGeom>
            <a:solidFill>
              <a:srgbClr val="FFDE59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20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028700" y="2263980"/>
            <a:ext cx="4342069" cy="5759040"/>
            <a:chOff x="0" y="0"/>
            <a:chExt cx="1143590" cy="1516784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143590" cy="1516784"/>
            </a:xfrm>
            <a:custGeom>
              <a:avLst/>
              <a:gdLst/>
              <a:ahLst/>
              <a:cxnLst/>
              <a:rect r="r" b="b" t="t" l="l"/>
              <a:pathLst>
                <a:path h="1516784" w="1143590">
                  <a:moveTo>
                    <a:pt x="0" y="0"/>
                  </a:moveTo>
                  <a:lnTo>
                    <a:pt x="1143590" y="0"/>
                  </a:lnTo>
                  <a:lnTo>
                    <a:pt x="1143590" y="1516784"/>
                  </a:lnTo>
                  <a:lnTo>
                    <a:pt x="0" y="1516784"/>
                  </a:lnTo>
                  <a:lnTo>
                    <a:pt x="0" y="0"/>
                  </a:lnTo>
                </a:path>
              </a:pathLst>
            </a:custGeom>
            <a:solidFill>
              <a:srgbClr val="000000">
                <a:alpha val="0"/>
              </a:srgbClr>
            </a:solidFill>
            <a:ln w="85725">
              <a:solidFill>
                <a:srgbClr val="000000"/>
              </a:solidFill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5599"/>
                </a:lnSpc>
              </a:pP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9540121" y="2864358"/>
            <a:ext cx="7719179" cy="5673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968"/>
              </a:lnSpc>
            </a:pPr>
          </a:p>
        </p:txBody>
      </p:sp>
      <p:sp>
        <p:nvSpPr>
          <p:cNvPr name="TextBox 9" id="9"/>
          <p:cNvSpPr txBox="true"/>
          <p:nvPr/>
        </p:nvSpPr>
        <p:spPr>
          <a:xfrm rot="0">
            <a:off x="6813770" y="2616428"/>
            <a:ext cx="10901915" cy="97351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921"/>
              </a:lnSpc>
            </a:pPr>
            <a:r>
              <a:rPr lang="en-US" sz="2800">
                <a:solidFill>
                  <a:srgbClr val="000000"/>
                </a:solidFill>
                <a:latin typeface="Now"/>
              </a:rPr>
              <a:t>TÜRKIYE’DE CINSEL ISTISMAR VAKALARI INCELENDIĞINDE ISTISMARCILARIN;</a:t>
            </a:r>
          </a:p>
          <a:p>
            <a:pPr marL="604675" indent="-302337" lvl="1">
              <a:lnSpc>
                <a:spcPts val="3921"/>
              </a:lnSpc>
              <a:buFont typeface="Arial"/>
              <a:buChar char="•"/>
            </a:pPr>
            <a:r>
              <a:rPr lang="en-US" sz="2800">
                <a:solidFill>
                  <a:srgbClr val="000000"/>
                </a:solidFill>
                <a:latin typeface="Now"/>
              </a:rPr>
              <a:t>% 12’SI YABANCI; % 88’I ÇOCUĞUN TANIDIĞIKIŞILERDIR.</a:t>
            </a:r>
          </a:p>
          <a:p>
            <a:pPr>
              <a:lnSpc>
                <a:spcPts val="3921"/>
              </a:lnSpc>
            </a:pPr>
          </a:p>
          <a:p>
            <a:pPr>
              <a:lnSpc>
                <a:spcPts val="3921"/>
              </a:lnSpc>
            </a:pPr>
            <a:r>
              <a:rPr lang="en-US" sz="2800">
                <a:solidFill>
                  <a:srgbClr val="000000"/>
                </a:solidFill>
                <a:latin typeface="Now"/>
              </a:rPr>
              <a:t>CINSEL ISTISMAROLAYLARININ;</a:t>
            </a:r>
          </a:p>
          <a:p>
            <a:pPr>
              <a:lnSpc>
                <a:spcPts val="3921"/>
              </a:lnSpc>
            </a:pPr>
          </a:p>
          <a:p>
            <a:pPr marL="604675" indent="-302337" lvl="1">
              <a:lnSpc>
                <a:spcPts val="3921"/>
              </a:lnSpc>
              <a:buFont typeface="Arial"/>
              <a:buChar char="•"/>
            </a:pPr>
            <a:r>
              <a:rPr lang="en-US" sz="2800">
                <a:solidFill>
                  <a:srgbClr val="000000"/>
                </a:solidFill>
                <a:latin typeface="Now Bold"/>
              </a:rPr>
              <a:t>%25’I 1. VE 2. </a:t>
            </a:r>
            <a:r>
              <a:rPr lang="en-US" sz="2800">
                <a:solidFill>
                  <a:srgbClr val="000000"/>
                </a:solidFill>
                <a:latin typeface="Now"/>
              </a:rPr>
              <a:t>DERECE AKRABALARDAN OLUŞAN,ENSEST</a:t>
            </a:r>
          </a:p>
          <a:p>
            <a:pPr>
              <a:lnSpc>
                <a:spcPts val="3921"/>
              </a:lnSpc>
            </a:pPr>
            <a:r>
              <a:rPr lang="en-US" sz="2800">
                <a:solidFill>
                  <a:srgbClr val="000000"/>
                </a:solidFill>
                <a:latin typeface="Now"/>
              </a:rPr>
              <a:t>      </a:t>
            </a:r>
            <a:r>
              <a:rPr lang="en-US" sz="2800">
                <a:solidFill>
                  <a:srgbClr val="000000"/>
                </a:solidFill>
                <a:latin typeface="Now"/>
              </a:rPr>
              <a:t>VAKALARININ OLDUĞU OLAYLARDIR(ANTALYA,</a:t>
            </a:r>
            <a:r>
              <a:rPr lang="en-US" sz="2800">
                <a:solidFill>
                  <a:srgbClr val="000000"/>
                </a:solidFill>
                <a:latin typeface="Now Bold"/>
              </a:rPr>
              <a:t>2015</a:t>
            </a:r>
            <a:r>
              <a:rPr lang="en-US" sz="2800">
                <a:solidFill>
                  <a:srgbClr val="000000"/>
                </a:solidFill>
                <a:latin typeface="Now"/>
              </a:rPr>
              <a:t>).</a:t>
            </a:r>
          </a:p>
          <a:p>
            <a:pPr marL="604675" indent="-302337" lvl="1">
              <a:lnSpc>
                <a:spcPts val="3921"/>
              </a:lnSpc>
              <a:buFont typeface="Arial"/>
              <a:buChar char="•"/>
            </a:pPr>
            <a:r>
              <a:rPr lang="en-US" sz="2800">
                <a:solidFill>
                  <a:srgbClr val="000000"/>
                </a:solidFill>
                <a:latin typeface="Now"/>
              </a:rPr>
              <a:t>YAŞANILANVAKALARIN SADECE % 10 İLE 15’I BİLDİRİLMEKTEDİR.</a:t>
            </a:r>
          </a:p>
          <a:p>
            <a:pPr>
              <a:lnSpc>
                <a:spcPts val="3921"/>
              </a:lnSpc>
            </a:pPr>
          </a:p>
          <a:p>
            <a:pPr>
              <a:lnSpc>
                <a:spcPts val="3921"/>
              </a:lnSpc>
            </a:pPr>
          </a:p>
          <a:p>
            <a:pPr>
              <a:lnSpc>
                <a:spcPts val="3921"/>
              </a:lnSpc>
            </a:pPr>
            <a:r>
              <a:rPr lang="en-US" sz="2800">
                <a:solidFill>
                  <a:srgbClr val="000000"/>
                </a:solidFill>
                <a:latin typeface="Now Bold"/>
              </a:rPr>
              <a:t> </a:t>
            </a:r>
          </a:p>
          <a:p>
            <a:pPr>
              <a:lnSpc>
                <a:spcPts val="4061"/>
              </a:lnSpc>
            </a:pPr>
          </a:p>
          <a:p>
            <a:pPr>
              <a:lnSpc>
                <a:spcPts val="4061"/>
              </a:lnSpc>
            </a:pPr>
          </a:p>
          <a:p>
            <a:pPr>
              <a:lnSpc>
                <a:spcPts val="4760"/>
              </a:lnSpc>
            </a:pPr>
          </a:p>
          <a:p>
            <a:pPr algn="ctr">
              <a:lnSpc>
                <a:spcPts val="4760"/>
              </a:lnSpc>
            </a:pPr>
          </a:p>
          <a:p>
            <a:pPr algn="ctr">
              <a:lnSpc>
                <a:spcPts val="5180"/>
              </a:lnSpc>
            </a:pPr>
          </a:p>
          <a:p>
            <a:pPr algn="ctr">
              <a:lnSpc>
                <a:spcPts val="3361"/>
              </a:lnSpc>
              <a:spcBef>
                <a:spcPct val="0"/>
              </a:spcBef>
            </a:pPr>
          </a:p>
        </p:txBody>
      </p:sp>
      <p:sp>
        <p:nvSpPr>
          <p:cNvPr name="TextBox 10" id="10"/>
          <p:cNvSpPr txBox="true"/>
          <p:nvPr/>
        </p:nvSpPr>
        <p:spPr>
          <a:xfrm rot="0">
            <a:off x="1239280" y="3355467"/>
            <a:ext cx="4131489" cy="31768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970"/>
              </a:lnSpc>
              <a:spcBef>
                <a:spcPct val="0"/>
              </a:spcBef>
            </a:pPr>
            <a:r>
              <a:rPr lang="en-US" sz="3550">
                <a:solidFill>
                  <a:srgbClr val="000000"/>
                </a:solidFill>
                <a:latin typeface="Now Bold"/>
              </a:rPr>
              <a:t>CİNSEL  İSTİSMARCILARIN  YAKINLIK  DERECELERİ VE  BİLDİRİMİ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16944117" y="8943117"/>
            <a:ext cx="1343883" cy="1343883"/>
          </a:xfrm>
          <a:custGeom>
            <a:avLst/>
            <a:gdLst/>
            <a:ahLst/>
            <a:cxnLst/>
            <a:rect r="r" b="b" t="t" l="l"/>
            <a:pathLst>
              <a:path h="1343883" w="1343883">
                <a:moveTo>
                  <a:pt x="0" y="0"/>
                </a:moveTo>
                <a:lnTo>
                  <a:pt x="1343883" y="0"/>
                </a:lnTo>
                <a:lnTo>
                  <a:pt x="1343883" y="1343883"/>
                </a:lnTo>
                <a:lnTo>
                  <a:pt x="0" y="13438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6305835" cy="10287000"/>
            <a:chOff x="0" y="0"/>
            <a:chExt cx="1660796" cy="27093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660796" cy="2709333"/>
            </a:xfrm>
            <a:custGeom>
              <a:avLst/>
              <a:gdLst/>
              <a:ahLst/>
              <a:cxnLst/>
              <a:rect r="r" b="b" t="t" l="l"/>
              <a:pathLst>
                <a:path h="2709333" w="1660796">
                  <a:moveTo>
                    <a:pt x="0" y="0"/>
                  </a:moveTo>
                  <a:lnTo>
                    <a:pt x="1660796" y="0"/>
                  </a:lnTo>
                  <a:lnTo>
                    <a:pt x="1660796" y="2709333"/>
                  </a:lnTo>
                  <a:lnTo>
                    <a:pt x="0" y="2709333"/>
                  </a:lnTo>
                  <a:lnTo>
                    <a:pt x="0" y="0"/>
                  </a:lnTo>
                </a:path>
              </a:pathLst>
            </a:custGeom>
            <a:solidFill>
              <a:srgbClr val="FFDE59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20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195209" y="2310194"/>
            <a:ext cx="4152446" cy="5537813"/>
            <a:chOff x="0" y="0"/>
            <a:chExt cx="1093648" cy="1458519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093648" cy="1458519"/>
            </a:xfrm>
            <a:custGeom>
              <a:avLst/>
              <a:gdLst/>
              <a:ahLst/>
              <a:cxnLst/>
              <a:rect r="r" b="b" t="t" l="l"/>
              <a:pathLst>
                <a:path h="1458519" w="1093648">
                  <a:moveTo>
                    <a:pt x="0" y="0"/>
                  </a:moveTo>
                  <a:lnTo>
                    <a:pt x="1093648" y="0"/>
                  </a:lnTo>
                  <a:lnTo>
                    <a:pt x="1093648" y="1458519"/>
                  </a:lnTo>
                  <a:lnTo>
                    <a:pt x="0" y="1458519"/>
                  </a:lnTo>
                  <a:lnTo>
                    <a:pt x="0" y="0"/>
                  </a:lnTo>
                </a:path>
              </a:pathLst>
            </a:custGeom>
            <a:solidFill>
              <a:srgbClr val="000000">
                <a:alpha val="0"/>
              </a:srgbClr>
            </a:solidFill>
            <a:ln w="85725">
              <a:solidFill>
                <a:srgbClr val="000000"/>
              </a:solidFill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5599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7041193" y="2667820"/>
            <a:ext cx="5216190" cy="1219284"/>
          </a:xfrm>
          <a:custGeom>
            <a:avLst/>
            <a:gdLst/>
            <a:ahLst/>
            <a:cxnLst/>
            <a:rect r="r" b="b" t="t" l="l"/>
            <a:pathLst>
              <a:path h="1219284" w="5216190">
                <a:moveTo>
                  <a:pt x="0" y="0"/>
                </a:moveTo>
                <a:lnTo>
                  <a:pt x="5216190" y="0"/>
                </a:lnTo>
                <a:lnTo>
                  <a:pt x="5216190" y="1219285"/>
                </a:lnTo>
                <a:lnTo>
                  <a:pt x="0" y="12192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7041193" y="4203451"/>
            <a:ext cx="5216190" cy="1219284"/>
          </a:xfrm>
          <a:custGeom>
            <a:avLst/>
            <a:gdLst/>
            <a:ahLst/>
            <a:cxnLst/>
            <a:rect r="r" b="b" t="t" l="l"/>
            <a:pathLst>
              <a:path h="1219284" w="5216190">
                <a:moveTo>
                  <a:pt x="0" y="0"/>
                </a:moveTo>
                <a:lnTo>
                  <a:pt x="5216190" y="0"/>
                </a:lnTo>
                <a:lnTo>
                  <a:pt x="5216190" y="1219285"/>
                </a:lnTo>
                <a:lnTo>
                  <a:pt x="0" y="12192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7041193" y="5737061"/>
            <a:ext cx="5216190" cy="1219284"/>
          </a:xfrm>
          <a:custGeom>
            <a:avLst/>
            <a:gdLst/>
            <a:ahLst/>
            <a:cxnLst/>
            <a:rect r="r" b="b" t="t" l="l"/>
            <a:pathLst>
              <a:path h="1219284" w="5216190">
                <a:moveTo>
                  <a:pt x="0" y="0"/>
                </a:moveTo>
                <a:lnTo>
                  <a:pt x="5216190" y="0"/>
                </a:lnTo>
                <a:lnTo>
                  <a:pt x="5216190" y="1219284"/>
                </a:lnTo>
                <a:lnTo>
                  <a:pt x="0" y="12192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2996647" y="2009957"/>
            <a:ext cx="4754088" cy="5838050"/>
          </a:xfrm>
          <a:custGeom>
            <a:avLst/>
            <a:gdLst/>
            <a:ahLst/>
            <a:cxnLst/>
            <a:rect r="r" b="b" t="t" l="l"/>
            <a:pathLst>
              <a:path h="5838050" w="4754088">
                <a:moveTo>
                  <a:pt x="0" y="0"/>
                </a:moveTo>
                <a:lnTo>
                  <a:pt x="4754088" y="0"/>
                </a:lnTo>
                <a:lnTo>
                  <a:pt x="4754088" y="5838050"/>
                </a:lnTo>
                <a:lnTo>
                  <a:pt x="0" y="58380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4086" t="0" r="-13274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9540121" y="2864358"/>
            <a:ext cx="7719179" cy="5673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968"/>
              </a:lnSpc>
            </a:pPr>
          </a:p>
        </p:txBody>
      </p:sp>
      <p:sp>
        <p:nvSpPr>
          <p:cNvPr name="TextBox 13" id="13"/>
          <p:cNvSpPr txBox="true"/>
          <p:nvPr/>
        </p:nvSpPr>
        <p:spPr>
          <a:xfrm rot="0">
            <a:off x="1310714" y="2591620"/>
            <a:ext cx="3921435" cy="67931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07"/>
              </a:lnSpc>
            </a:pPr>
          </a:p>
          <a:p>
            <a:pPr algn="ctr">
              <a:lnSpc>
                <a:spcPts val="5670"/>
              </a:lnSpc>
            </a:pPr>
            <a:r>
              <a:rPr lang="en-US" sz="4050">
                <a:solidFill>
                  <a:srgbClr val="000000"/>
                </a:solidFill>
                <a:latin typeface="Now Bold"/>
              </a:rPr>
              <a:t>ÇOCUK İHMAL VE İSTİRMARINDA ROL OYNAYAN FAKTÖRLER</a:t>
            </a:r>
          </a:p>
          <a:p>
            <a:pPr algn="ctr">
              <a:lnSpc>
                <a:spcPts val="5950"/>
              </a:lnSpc>
            </a:pPr>
          </a:p>
          <a:p>
            <a:pPr algn="ctr">
              <a:lnSpc>
                <a:spcPts val="7490"/>
              </a:lnSpc>
            </a:pPr>
          </a:p>
          <a:p>
            <a:pPr algn="ctr">
              <a:lnSpc>
                <a:spcPts val="7490"/>
              </a:lnSpc>
              <a:spcBef>
                <a:spcPct val="0"/>
              </a:spcBef>
            </a:pPr>
          </a:p>
        </p:txBody>
      </p:sp>
      <p:sp>
        <p:nvSpPr>
          <p:cNvPr name="TextBox 14" id="14"/>
          <p:cNvSpPr txBox="true"/>
          <p:nvPr/>
        </p:nvSpPr>
        <p:spPr>
          <a:xfrm rot="0">
            <a:off x="7041193" y="3026283"/>
            <a:ext cx="5627040" cy="11709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920"/>
              </a:lnSpc>
            </a:pPr>
            <a:r>
              <a:rPr lang="en-US" sz="2800">
                <a:solidFill>
                  <a:srgbClr val="000000"/>
                </a:solidFill>
                <a:latin typeface="Now Bold"/>
              </a:rPr>
              <a:t>•AILE YAPISI VE ÖZELLIKLERI</a:t>
            </a:r>
          </a:p>
          <a:p>
            <a:pPr algn="ctr">
              <a:lnSpc>
                <a:spcPts val="5599"/>
              </a:lnSpc>
              <a:spcBef>
                <a:spcPct val="0"/>
              </a:spcBef>
            </a:pPr>
          </a:p>
        </p:txBody>
      </p:sp>
      <p:sp>
        <p:nvSpPr>
          <p:cNvPr name="TextBox 15" id="15"/>
          <p:cNvSpPr txBox="true"/>
          <p:nvPr/>
        </p:nvSpPr>
        <p:spPr>
          <a:xfrm rot="0">
            <a:off x="7041193" y="4473310"/>
            <a:ext cx="5216190" cy="1127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800">
                <a:solidFill>
                  <a:srgbClr val="000000"/>
                </a:solidFill>
                <a:latin typeface="Now Bold"/>
              </a:rPr>
              <a:t>•ÇOCUKLARIN ÖZELLIKLERI</a:t>
            </a:r>
          </a:p>
          <a:p>
            <a:pPr algn="ctr">
              <a:lnSpc>
                <a:spcPts val="5180"/>
              </a:lnSpc>
              <a:spcBef>
                <a:spcPct val="0"/>
              </a:spcBef>
            </a:pPr>
          </a:p>
        </p:txBody>
      </p:sp>
      <p:sp>
        <p:nvSpPr>
          <p:cNvPr name="TextBox 16" id="16"/>
          <p:cNvSpPr txBox="true"/>
          <p:nvPr/>
        </p:nvSpPr>
        <p:spPr>
          <a:xfrm rot="0">
            <a:off x="6932026" y="5915057"/>
            <a:ext cx="5216190" cy="10412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800">
                <a:solidFill>
                  <a:srgbClr val="000000"/>
                </a:solidFill>
                <a:latin typeface="Now Bold"/>
              </a:rPr>
              <a:t>•YAŞANILAN ÇEVRENIN ÖZELLIKLERI</a:t>
            </a:r>
          </a:p>
          <a:p>
            <a:pPr algn="ctr">
              <a:lnSpc>
                <a:spcPts val="140"/>
              </a:lnSpc>
              <a:spcBef>
                <a:spcPct val="0"/>
              </a:spcBef>
            </a:pPr>
          </a:p>
        </p:txBody>
      </p:sp>
      <p:sp>
        <p:nvSpPr>
          <p:cNvPr name="Freeform 17" id="17"/>
          <p:cNvSpPr/>
          <p:nvPr/>
        </p:nvSpPr>
        <p:spPr>
          <a:xfrm flipH="false" flipV="false" rot="0">
            <a:off x="16944117" y="8943117"/>
            <a:ext cx="1343883" cy="1343883"/>
          </a:xfrm>
          <a:custGeom>
            <a:avLst/>
            <a:gdLst/>
            <a:ahLst/>
            <a:cxnLst/>
            <a:rect r="r" b="b" t="t" l="l"/>
            <a:pathLst>
              <a:path h="1343883" w="1343883">
                <a:moveTo>
                  <a:pt x="0" y="0"/>
                </a:moveTo>
                <a:lnTo>
                  <a:pt x="1343883" y="0"/>
                </a:lnTo>
                <a:lnTo>
                  <a:pt x="1343883" y="1343883"/>
                </a:lnTo>
                <a:lnTo>
                  <a:pt x="0" y="13438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6305835" cy="10287000"/>
            <a:chOff x="0" y="0"/>
            <a:chExt cx="1660796" cy="27093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660796" cy="2709333"/>
            </a:xfrm>
            <a:custGeom>
              <a:avLst/>
              <a:gdLst/>
              <a:ahLst/>
              <a:cxnLst/>
              <a:rect r="r" b="b" t="t" l="l"/>
              <a:pathLst>
                <a:path h="2709333" w="1660796">
                  <a:moveTo>
                    <a:pt x="0" y="0"/>
                  </a:moveTo>
                  <a:lnTo>
                    <a:pt x="1660796" y="0"/>
                  </a:lnTo>
                  <a:lnTo>
                    <a:pt x="1660796" y="2709333"/>
                  </a:lnTo>
                  <a:lnTo>
                    <a:pt x="0" y="2709333"/>
                  </a:lnTo>
                  <a:lnTo>
                    <a:pt x="0" y="0"/>
                  </a:lnTo>
                </a:path>
              </a:pathLst>
            </a:custGeom>
            <a:solidFill>
              <a:srgbClr val="FFDE59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20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195209" y="3215127"/>
            <a:ext cx="4342069" cy="3301515"/>
            <a:chOff x="0" y="0"/>
            <a:chExt cx="1143590" cy="869535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143590" cy="869535"/>
            </a:xfrm>
            <a:custGeom>
              <a:avLst/>
              <a:gdLst/>
              <a:ahLst/>
              <a:cxnLst/>
              <a:rect r="r" b="b" t="t" l="l"/>
              <a:pathLst>
                <a:path h="869535" w="1143590">
                  <a:moveTo>
                    <a:pt x="0" y="0"/>
                  </a:moveTo>
                  <a:lnTo>
                    <a:pt x="1143590" y="0"/>
                  </a:lnTo>
                  <a:lnTo>
                    <a:pt x="1143590" y="869535"/>
                  </a:lnTo>
                  <a:lnTo>
                    <a:pt x="0" y="869535"/>
                  </a:lnTo>
                  <a:lnTo>
                    <a:pt x="0" y="0"/>
                  </a:lnTo>
                </a:path>
              </a:pathLst>
            </a:custGeom>
            <a:solidFill>
              <a:srgbClr val="000000">
                <a:alpha val="0"/>
              </a:srgbClr>
            </a:solidFill>
            <a:ln w="85725">
              <a:solidFill>
                <a:srgbClr val="000000"/>
              </a:solidFill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5599"/>
                </a:lnSpc>
              </a:pP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9540121" y="2864358"/>
            <a:ext cx="7719179" cy="5673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968"/>
              </a:lnSpc>
            </a:pPr>
          </a:p>
        </p:txBody>
      </p:sp>
      <p:sp>
        <p:nvSpPr>
          <p:cNvPr name="TextBox 9" id="9"/>
          <p:cNvSpPr txBox="true"/>
          <p:nvPr/>
        </p:nvSpPr>
        <p:spPr>
          <a:xfrm rot="0">
            <a:off x="6545137" y="2806051"/>
            <a:ext cx="5734689" cy="107257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921"/>
              </a:lnSpc>
            </a:pPr>
            <a:r>
              <a:rPr lang="en-US" sz="2800">
                <a:solidFill>
                  <a:srgbClr val="000000"/>
                </a:solidFill>
                <a:latin typeface="Now"/>
              </a:rPr>
              <a:t>•KIŞILIK YAPISI</a:t>
            </a:r>
          </a:p>
          <a:p>
            <a:pPr>
              <a:lnSpc>
                <a:spcPts val="3921"/>
              </a:lnSpc>
            </a:pPr>
            <a:r>
              <a:rPr lang="en-US" sz="2800">
                <a:solidFill>
                  <a:srgbClr val="000000"/>
                </a:solidFill>
                <a:latin typeface="Now"/>
              </a:rPr>
              <a:t>•Madde bağımlılığı</a:t>
            </a:r>
          </a:p>
          <a:p>
            <a:pPr>
              <a:lnSpc>
                <a:spcPts val="3921"/>
              </a:lnSpc>
            </a:pPr>
            <a:r>
              <a:rPr lang="en-US" sz="2800">
                <a:solidFill>
                  <a:srgbClr val="000000"/>
                </a:solidFill>
                <a:latin typeface="Now"/>
              </a:rPr>
              <a:t>•Genç deneyimsiz anne baba olma</a:t>
            </a:r>
          </a:p>
          <a:p>
            <a:pPr>
              <a:lnSpc>
                <a:spcPts val="3921"/>
              </a:lnSpc>
            </a:pPr>
            <a:r>
              <a:rPr lang="en-US" sz="2800">
                <a:solidFill>
                  <a:srgbClr val="000000"/>
                </a:solidFill>
                <a:latin typeface="Now"/>
              </a:rPr>
              <a:t>•Çocuktan, gerçekçi olmayan beklenti</a:t>
            </a:r>
          </a:p>
          <a:p>
            <a:pPr>
              <a:lnSpc>
                <a:spcPts val="3921"/>
              </a:lnSpc>
            </a:pPr>
            <a:r>
              <a:rPr lang="en-US" sz="2800">
                <a:solidFill>
                  <a:srgbClr val="000000"/>
                </a:solidFill>
                <a:latin typeface="Now"/>
              </a:rPr>
              <a:t>•Tek ebeveyn</a:t>
            </a:r>
          </a:p>
          <a:p>
            <a:pPr>
              <a:lnSpc>
                <a:spcPts val="3921"/>
              </a:lnSpc>
            </a:pPr>
            <a:r>
              <a:rPr lang="en-US" sz="2800">
                <a:solidFill>
                  <a:srgbClr val="000000"/>
                </a:solidFill>
                <a:latin typeface="Now"/>
              </a:rPr>
              <a:t>•Boşanma</a:t>
            </a:r>
          </a:p>
          <a:p>
            <a:pPr>
              <a:lnSpc>
                <a:spcPts val="3921"/>
              </a:lnSpc>
            </a:pPr>
            <a:r>
              <a:rPr lang="en-US" sz="2800">
                <a:solidFill>
                  <a:srgbClr val="000000"/>
                </a:solidFill>
                <a:latin typeface="Now"/>
              </a:rPr>
              <a:t>•Evlilik dışı ilişki</a:t>
            </a:r>
          </a:p>
          <a:p>
            <a:pPr>
              <a:lnSpc>
                <a:spcPts val="3921"/>
              </a:lnSpc>
            </a:pPr>
            <a:r>
              <a:rPr lang="en-US" sz="2800">
                <a:solidFill>
                  <a:srgbClr val="000000"/>
                </a:solidFill>
                <a:latin typeface="Now"/>
              </a:rPr>
              <a:t>•Dürtü ve öfke kontrolü yetersizliği</a:t>
            </a:r>
          </a:p>
          <a:p>
            <a:pPr>
              <a:lnSpc>
                <a:spcPts val="3921"/>
              </a:lnSpc>
            </a:pPr>
          </a:p>
          <a:p>
            <a:pPr>
              <a:lnSpc>
                <a:spcPts val="3921"/>
              </a:lnSpc>
            </a:pPr>
          </a:p>
          <a:p>
            <a:pPr>
              <a:lnSpc>
                <a:spcPts val="3921"/>
              </a:lnSpc>
            </a:pPr>
          </a:p>
          <a:p>
            <a:pPr>
              <a:lnSpc>
                <a:spcPts val="3921"/>
              </a:lnSpc>
            </a:pPr>
            <a:r>
              <a:rPr lang="en-US" sz="2800">
                <a:solidFill>
                  <a:srgbClr val="000000"/>
                </a:solidFill>
                <a:latin typeface="Now Bold"/>
              </a:rPr>
              <a:t> </a:t>
            </a:r>
          </a:p>
          <a:p>
            <a:pPr>
              <a:lnSpc>
                <a:spcPts val="4061"/>
              </a:lnSpc>
            </a:pPr>
          </a:p>
          <a:p>
            <a:pPr>
              <a:lnSpc>
                <a:spcPts val="4061"/>
              </a:lnSpc>
            </a:pPr>
          </a:p>
          <a:p>
            <a:pPr>
              <a:lnSpc>
                <a:spcPts val="4760"/>
              </a:lnSpc>
            </a:pPr>
          </a:p>
          <a:p>
            <a:pPr algn="ctr">
              <a:lnSpc>
                <a:spcPts val="4760"/>
              </a:lnSpc>
            </a:pPr>
          </a:p>
          <a:p>
            <a:pPr algn="ctr">
              <a:lnSpc>
                <a:spcPts val="5180"/>
              </a:lnSpc>
            </a:pPr>
          </a:p>
          <a:p>
            <a:pPr algn="ctr">
              <a:lnSpc>
                <a:spcPts val="3361"/>
              </a:lnSpc>
              <a:spcBef>
                <a:spcPct val="0"/>
              </a:spcBef>
            </a:pP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13107784" y="2140326"/>
            <a:ext cx="4555944" cy="6259179"/>
          </a:xfrm>
          <a:custGeom>
            <a:avLst/>
            <a:gdLst/>
            <a:ahLst/>
            <a:cxnLst/>
            <a:rect r="r" b="b" t="t" l="l"/>
            <a:pathLst>
              <a:path h="6259179" w="4555944">
                <a:moveTo>
                  <a:pt x="0" y="0"/>
                </a:moveTo>
                <a:lnTo>
                  <a:pt x="4555944" y="0"/>
                </a:lnTo>
                <a:lnTo>
                  <a:pt x="4555944" y="6259179"/>
                </a:lnTo>
                <a:lnTo>
                  <a:pt x="0" y="62591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300499" y="3840801"/>
            <a:ext cx="4131489" cy="25291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70"/>
              </a:lnSpc>
            </a:pPr>
            <a:r>
              <a:rPr lang="en-US" sz="3550">
                <a:solidFill>
                  <a:srgbClr val="000000"/>
                </a:solidFill>
                <a:latin typeface="Now Bold"/>
              </a:rPr>
              <a:t>AİLE YAPISI </a:t>
            </a:r>
          </a:p>
          <a:p>
            <a:pPr algn="ctr">
              <a:lnSpc>
                <a:spcPts val="4970"/>
              </a:lnSpc>
            </a:pPr>
            <a:r>
              <a:rPr lang="en-US" sz="3550">
                <a:solidFill>
                  <a:srgbClr val="000000"/>
                </a:solidFill>
                <a:latin typeface="Now Bold"/>
              </a:rPr>
              <a:t>    VE      ÖZELLİKLERİ</a:t>
            </a:r>
          </a:p>
          <a:p>
            <a:pPr>
              <a:lnSpc>
                <a:spcPts val="4970"/>
              </a:lnSpc>
              <a:spcBef>
                <a:spcPct val="0"/>
              </a:spcBef>
            </a:pP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16944117" y="8943117"/>
            <a:ext cx="1343883" cy="1343883"/>
          </a:xfrm>
          <a:custGeom>
            <a:avLst/>
            <a:gdLst/>
            <a:ahLst/>
            <a:cxnLst/>
            <a:rect r="r" b="b" t="t" l="l"/>
            <a:pathLst>
              <a:path h="1343883" w="1343883">
                <a:moveTo>
                  <a:pt x="0" y="0"/>
                </a:moveTo>
                <a:lnTo>
                  <a:pt x="1343883" y="0"/>
                </a:lnTo>
                <a:lnTo>
                  <a:pt x="1343883" y="1343883"/>
                </a:lnTo>
                <a:lnTo>
                  <a:pt x="0" y="13438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6305835" cy="10287000"/>
            <a:chOff x="0" y="0"/>
            <a:chExt cx="1660796" cy="27093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660796" cy="2709333"/>
            </a:xfrm>
            <a:custGeom>
              <a:avLst/>
              <a:gdLst/>
              <a:ahLst/>
              <a:cxnLst/>
              <a:rect r="r" b="b" t="t" l="l"/>
              <a:pathLst>
                <a:path h="2709333" w="1660796">
                  <a:moveTo>
                    <a:pt x="0" y="0"/>
                  </a:moveTo>
                  <a:lnTo>
                    <a:pt x="1660796" y="0"/>
                  </a:lnTo>
                  <a:lnTo>
                    <a:pt x="1660796" y="2709333"/>
                  </a:lnTo>
                  <a:lnTo>
                    <a:pt x="0" y="2709333"/>
                  </a:lnTo>
                  <a:lnTo>
                    <a:pt x="0" y="0"/>
                  </a:lnTo>
                </a:path>
              </a:pathLst>
            </a:custGeom>
            <a:solidFill>
              <a:srgbClr val="FFDE59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20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195209" y="3215127"/>
            <a:ext cx="3915418" cy="3199130"/>
            <a:chOff x="0" y="0"/>
            <a:chExt cx="1031221" cy="842569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031221" cy="842569"/>
            </a:xfrm>
            <a:custGeom>
              <a:avLst/>
              <a:gdLst/>
              <a:ahLst/>
              <a:cxnLst/>
              <a:rect r="r" b="b" t="t" l="l"/>
              <a:pathLst>
                <a:path h="842569" w="1031221">
                  <a:moveTo>
                    <a:pt x="0" y="0"/>
                  </a:moveTo>
                  <a:lnTo>
                    <a:pt x="1031221" y="0"/>
                  </a:lnTo>
                  <a:lnTo>
                    <a:pt x="1031221" y="842569"/>
                  </a:lnTo>
                  <a:lnTo>
                    <a:pt x="0" y="842569"/>
                  </a:lnTo>
                  <a:lnTo>
                    <a:pt x="0" y="0"/>
                  </a:lnTo>
                </a:path>
              </a:pathLst>
            </a:custGeom>
            <a:solidFill>
              <a:srgbClr val="000000">
                <a:alpha val="0"/>
              </a:srgbClr>
            </a:solidFill>
            <a:ln w="85725">
              <a:solidFill>
                <a:srgbClr val="000000"/>
              </a:solidFill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5599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7309876" y="516599"/>
            <a:ext cx="9745602" cy="5481901"/>
          </a:xfrm>
          <a:custGeom>
            <a:avLst/>
            <a:gdLst/>
            <a:ahLst/>
            <a:cxnLst/>
            <a:rect r="r" b="b" t="t" l="l"/>
            <a:pathLst>
              <a:path h="5481901" w="9745602">
                <a:moveTo>
                  <a:pt x="0" y="0"/>
                </a:moveTo>
                <a:lnTo>
                  <a:pt x="9745602" y="0"/>
                </a:lnTo>
                <a:lnTo>
                  <a:pt x="9745602" y="5481902"/>
                </a:lnTo>
                <a:lnTo>
                  <a:pt x="0" y="54819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9540121" y="2864358"/>
            <a:ext cx="7719179" cy="5673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968"/>
              </a:lnSpc>
            </a:pPr>
          </a:p>
        </p:txBody>
      </p:sp>
      <p:sp>
        <p:nvSpPr>
          <p:cNvPr name="TextBox 10" id="10"/>
          <p:cNvSpPr txBox="true"/>
          <p:nvPr/>
        </p:nvSpPr>
        <p:spPr>
          <a:xfrm rot="0">
            <a:off x="7748344" y="7065550"/>
            <a:ext cx="9210901" cy="12439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61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Now Bold"/>
              </a:rPr>
              <a:t>YASALARA GÖRE;</a:t>
            </a:r>
          </a:p>
          <a:p>
            <a:pPr algn="ctr">
              <a:lnSpc>
                <a:spcPts val="3361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Now Bold"/>
              </a:rPr>
              <a:t>DAHA GENÇ BIR YAŞTA YETIŞKIN SAYILMA DIŞINDA,  18 YAŞIN ALTINDAKI HER INSAN ÇOCUK SAYILIR.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195209" y="3735835"/>
            <a:ext cx="3915418" cy="20434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120"/>
              </a:lnSpc>
              <a:spcBef>
                <a:spcPct val="0"/>
              </a:spcBef>
            </a:pPr>
            <a:r>
              <a:rPr lang="en-US" sz="5800">
                <a:solidFill>
                  <a:srgbClr val="000000"/>
                </a:solidFill>
                <a:latin typeface="Now Bold"/>
              </a:rPr>
              <a:t>ÇOCUK  KİMDİR?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16944117" y="8943117"/>
            <a:ext cx="1343883" cy="1343883"/>
          </a:xfrm>
          <a:custGeom>
            <a:avLst/>
            <a:gdLst/>
            <a:ahLst/>
            <a:cxnLst/>
            <a:rect r="r" b="b" t="t" l="l"/>
            <a:pathLst>
              <a:path h="1343883" w="1343883">
                <a:moveTo>
                  <a:pt x="0" y="0"/>
                </a:moveTo>
                <a:lnTo>
                  <a:pt x="1343883" y="0"/>
                </a:lnTo>
                <a:lnTo>
                  <a:pt x="1343883" y="1343883"/>
                </a:lnTo>
                <a:lnTo>
                  <a:pt x="0" y="13438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18514" y="0"/>
            <a:ext cx="6305835" cy="10287000"/>
            <a:chOff x="0" y="0"/>
            <a:chExt cx="1660796" cy="27093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660796" cy="2709333"/>
            </a:xfrm>
            <a:custGeom>
              <a:avLst/>
              <a:gdLst/>
              <a:ahLst/>
              <a:cxnLst/>
              <a:rect r="r" b="b" t="t" l="l"/>
              <a:pathLst>
                <a:path h="2709333" w="1660796">
                  <a:moveTo>
                    <a:pt x="0" y="0"/>
                  </a:moveTo>
                  <a:lnTo>
                    <a:pt x="1660796" y="0"/>
                  </a:lnTo>
                  <a:lnTo>
                    <a:pt x="1660796" y="2709333"/>
                  </a:lnTo>
                  <a:lnTo>
                    <a:pt x="0" y="2709333"/>
                  </a:lnTo>
                  <a:lnTo>
                    <a:pt x="0" y="0"/>
                  </a:lnTo>
                </a:path>
              </a:pathLst>
            </a:custGeom>
            <a:solidFill>
              <a:srgbClr val="FFDE59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20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934477" y="3083433"/>
            <a:ext cx="4673910" cy="3309743"/>
            <a:chOff x="0" y="0"/>
            <a:chExt cx="1230989" cy="871702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230989" cy="871702"/>
            </a:xfrm>
            <a:custGeom>
              <a:avLst/>
              <a:gdLst/>
              <a:ahLst/>
              <a:cxnLst/>
              <a:rect r="r" b="b" t="t" l="l"/>
              <a:pathLst>
                <a:path h="871702" w="1230989">
                  <a:moveTo>
                    <a:pt x="0" y="0"/>
                  </a:moveTo>
                  <a:lnTo>
                    <a:pt x="1230989" y="0"/>
                  </a:lnTo>
                  <a:lnTo>
                    <a:pt x="1230989" y="871702"/>
                  </a:lnTo>
                  <a:lnTo>
                    <a:pt x="0" y="871702"/>
                  </a:lnTo>
                  <a:lnTo>
                    <a:pt x="0" y="0"/>
                  </a:lnTo>
                </a:path>
              </a:pathLst>
            </a:custGeom>
            <a:solidFill>
              <a:srgbClr val="000000">
                <a:alpha val="0"/>
              </a:srgbClr>
            </a:solidFill>
            <a:ln w="85725">
              <a:solidFill>
                <a:srgbClr val="000000"/>
              </a:solidFill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5599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7041193" y="2667820"/>
            <a:ext cx="5216190" cy="1219284"/>
          </a:xfrm>
          <a:custGeom>
            <a:avLst/>
            <a:gdLst/>
            <a:ahLst/>
            <a:cxnLst/>
            <a:rect r="r" b="b" t="t" l="l"/>
            <a:pathLst>
              <a:path h="1219284" w="5216190">
                <a:moveTo>
                  <a:pt x="0" y="0"/>
                </a:moveTo>
                <a:lnTo>
                  <a:pt x="5216190" y="0"/>
                </a:lnTo>
                <a:lnTo>
                  <a:pt x="5216190" y="1219285"/>
                </a:lnTo>
                <a:lnTo>
                  <a:pt x="0" y="12192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7041193" y="4203451"/>
            <a:ext cx="5216190" cy="1219284"/>
          </a:xfrm>
          <a:custGeom>
            <a:avLst/>
            <a:gdLst/>
            <a:ahLst/>
            <a:cxnLst/>
            <a:rect r="r" b="b" t="t" l="l"/>
            <a:pathLst>
              <a:path h="1219284" w="5216190">
                <a:moveTo>
                  <a:pt x="0" y="0"/>
                </a:moveTo>
                <a:lnTo>
                  <a:pt x="5216190" y="0"/>
                </a:lnTo>
                <a:lnTo>
                  <a:pt x="5216190" y="1219285"/>
                </a:lnTo>
                <a:lnTo>
                  <a:pt x="0" y="12192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7041193" y="5737061"/>
            <a:ext cx="5216190" cy="1219284"/>
          </a:xfrm>
          <a:custGeom>
            <a:avLst/>
            <a:gdLst/>
            <a:ahLst/>
            <a:cxnLst/>
            <a:rect r="r" b="b" t="t" l="l"/>
            <a:pathLst>
              <a:path h="1219284" w="5216190">
                <a:moveTo>
                  <a:pt x="0" y="0"/>
                </a:moveTo>
                <a:lnTo>
                  <a:pt x="5216190" y="0"/>
                </a:lnTo>
                <a:lnTo>
                  <a:pt x="5216190" y="1219284"/>
                </a:lnTo>
                <a:lnTo>
                  <a:pt x="0" y="12192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7041193" y="7270670"/>
            <a:ext cx="5216190" cy="1219284"/>
          </a:xfrm>
          <a:custGeom>
            <a:avLst/>
            <a:gdLst/>
            <a:ahLst/>
            <a:cxnLst/>
            <a:rect r="r" b="b" t="t" l="l"/>
            <a:pathLst>
              <a:path h="1219284" w="5216190">
                <a:moveTo>
                  <a:pt x="0" y="0"/>
                </a:moveTo>
                <a:lnTo>
                  <a:pt x="5216190" y="0"/>
                </a:lnTo>
                <a:lnTo>
                  <a:pt x="5216190" y="1219285"/>
                </a:lnTo>
                <a:lnTo>
                  <a:pt x="0" y="12192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2547828" y="1976003"/>
            <a:ext cx="5439936" cy="6640636"/>
          </a:xfrm>
          <a:custGeom>
            <a:avLst/>
            <a:gdLst/>
            <a:ahLst/>
            <a:cxnLst/>
            <a:rect r="r" b="b" t="t" l="l"/>
            <a:pathLst>
              <a:path h="6640636" w="5439936">
                <a:moveTo>
                  <a:pt x="0" y="0"/>
                </a:moveTo>
                <a:lnTo>
                  <a:pt x="5439936" y="0"/>
                </a:lnTo>
                <a:lnTo>
                  <a:pt x="5439936" y="6640636"/>
                </a:lnTo>
                <a:lnTo>
                  <a:pt x="0" y="66406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4809" t="-6900" r="-15685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9540121" y="2864358"/>
            <a:ext cx="7719179" cy="5673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968"/>
              </a:lnSpc>
            </a:pPr>
          </a:p>
        </p:txBody>
      </p:sp>
      <p:sp>
        <p:nvSpPr>
          <p:cNvPr name="TextBox 14" id="14"/>
          <p:cNvSpPr txBox="true"/>
          <p:nvPr/>
        </p:nvSpPr>
        <p:spPr>
          <a:xfrm rot="0">
            <a:off x="1310714" y="3138927"/>
            <a:ext cx="3921435" cy="53644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07"/>
              </a:lnSpc>
            </a:pPr>
          </a:p>
          <a:p>
            <a:pPr algn="ctr">
              <a:lnSpc>
                <a:spcPts val="5670"/>
              </a:lnSpc>
            </a:pPr>
            <a:r>
              <a:rPr lang="en-US" sz="4050">
                <a:solidFill>
                  <a:srgbClr val="000000"/>
                </a:solidFill>
                <a:latin typeface="Now Bold"/>
              </a:rPr>
              <a:t>ÇOCUKLARIN ÖZELLİKLERİ</a:t>
            </a:r>
          </a:p>
          <a:p>
            <a:pPr algn="ctr">
              <a:lnSpc>
                <a:spcPts val="5670"/>
              </a:lnSpc>
            </a:pPr>
          </a:p>
          <a:p>
            <a:pPr algn="ctr">
              <a:lnSpc>
                <a:spcPts val="5950"/>
              </a:lnSpc>
            </a:pPr>
          </a:p>
          <a:p>
            <a:pPr algn="ctr">
              <a:lnSpc>
                <a:spcPts val="7490"/>
              </a:lnSpc>
            </a:pPr>
          </a:p>
          <a:p>
            <a:pPr algn="ctr">
              <a:lnSpc>
                <a:spcPts val="7490"/>
              </a:lnSpc>
              <a:spcBef>
                <a:spcPct val="0"/>
              </a:spcBef>
            </a:pPr>
          </a:p>
        </p:txBody>
      </p:sp>
      <p:sp>
        <p:nvSpPr>
          <p:cNvPr name="TextBox 15" id="15"/>
          <p:cNvSpPr txBox="true"/>
          <p:nvPr/>
        </p:nvSpPr>
        <p:spPr>
          <a:xfrm rot="0">
            <a:off x="6726601" y="3026283"/>
            <a:ext cx="5627040" cy="16662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800">
                <a:solidFill>
                  <a:srgbClr val="000000"/>
                </a:solidFill>
                <a:latin typeface="Now"/>
              </a:rPr>
              <a:t>•</a:t>
            </a:r>
            <a:r>
              <a:rPr lang="en-US" sz="2800">
                <a:solidFill>
                  <a:srgbClr val="000000"/>
                </a:solidFill>
                <a:latin typeface="Now Bold"/>
              </a:rPr>
              <a:t>AILE IÇI ŞIDDET</a:t>
            </a:r>
          </a:p>
          <a:p>
            <a:pPr>
              <a:lnSpc>
                <a:spcPts val="3920"/>
              </a:lnSpc>
            </a:pPr>
          </a:p>
          <a:p>
            <a:pPr algn="ctr">
              <a:lnSpc>
                <a:spcPts val="5599"/>
              </a:lnSpc>
              <a:spcBef>
                <a:spcPct val="0"/>
              </a:spcBef>
            </a:pPr>
          </a:p>
        </p:txBody>
      </p:sp>
      <p:sp>
        <p:nvSpPr>
          <p:cNvPr name="TextBox 16" id="16"/>
          <p:cNvSpPr txBox="true"/>
          <p:nvPr/>
        </p:nvSpPr>
        <p:spPr>
          <a:xfrm rot="0">
            <a:off x="6932026" y="4325774"/>
            <a:ext cx="5216190" cy="2136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800">
                <a:solidFill>
                  <a:srgbClr val="000000"/>
                </a:solidFill>
                <a:latin typeface="Now Bold"/>
              </a:rPr>
              <a:t>AILEDE FIZIKSEL,RUHSAL HASTALIK</a:t>
            </a:r>
          </a:p>
          <a:p>
            <a:pPr algn="ctr">
              <a:lnSpc>
                <a:spcPts val="4060"/>
              </a:lnSpc>
            </a:pPr>
          </a:p>
          <a:p>
            <a:pPr algn="ctr">
              <a:lnSpc>
                <a:spcPts val="5180"/>
              </a:lnSpc>
              <a:spcBef>
                <a:spcPct val="0"/>
              </a:spcBef>
            </a:pPr>
          </a:p>
        </p:txBody>
      </p:sp>
      <p:sp>
        <p:nvSpPr>
          <p:cNvPr name="TextBox 17" id="17"/>
          <p:cNvSpPr txBox="true"/>
          <p:nvPr/>
        </p:nvSpPr>
        <p:spPr>
          <a:xfrm rot="0">
            <a:off x="7041193" y="5838576"/>
            <a:ext cx="5216190" cy="1432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800">
                <a:solidFill>
                  <a:srgbClr val="000000"/>
                </a:solidFill>
                <a:latin typeface="Now Bold"/>
              </a:rPr>
              <a:t>DÜŞÜK SOSYO-EKONOMIK DÜZEY</a:t>
            </a:r>
          </a:p>
          <a:p>
            <a:pPr>
              <a:lnSpc>
                <a:spcPts val="3080"/>
              </a:lnSpc>
            </a:pPr>
          </a:p>
          <a:p>
            <a:pPr algn="ctr">
              <a:lnSpc>
                <a:spcPts val="140"/>
              </a:lnSpc>
              <a:spcBef>
                <a:spcPct val="0"/>
              </a:spcBef>
            </a:pPr>
          </a:p>
        </p:txBody>
      </p:sp>
      <p:sp>
        <p:nvSpPr>
          <p:cNvPr name="TextBox 18" id="18"/>
          <p:cNvSpPr txBox="true"/>
          <p:nvPr/>
        </p:nvSpPr>
        <p:spPr>
          <a:xfrm rot="0">
            <a:off x="7041193" y="7676052"/>
            <a:ext cx="5216190" cy="4813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000000"/>
                </a:solidFill>
                <a:latin typeface="Now Bold"/>
              </a:rPr>
              <a:t>ÜVEY EBEVEYN VARLIĞI</a:t>
            </a:r>
          </a:p>
        </p:txBody>
      </p:sp>
      <p:sp>
        <p:nvSpPr>
          <p:cNvPr name="Freeform 19" id="19"/>
          <p:cNvSpPr/>
          <p:nvPr/>
        </p:nvSpPr>
        <p:spPr>
          <a:xfrm flipH="false" flipV="false" rot="0">
            <a:off x="16944117" y="8943117"/>
            <a:ext cx="1343883" cy="1343883"/>
          </a:xfrm>
          <a:custGeom>
            <a:avLst/>
            <a:gdLst/>
            <a:ahLst/>
            <a:cxnLst/>
            <a:rect r="r" b="b" t="t" l="l"/>
            <a:pathLst>
              <a:path h="1343883" w="1343883">
                <a:moveTo>
                  <a:pt x="0" y="0"/>
                </a:moveTo>
                <a:lnTo>
                  <a:pt x="1343883" y="0"/>
                </a:lnTo>
                <a:lnTo>
                  <a:pt x="1343883" y="1343883"/>
                </a:lnTo>
                <a:lnTo>
                  <a:pt x="0" y="13438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6305835" cy="10287000"/>
            <a:chOff x="0" y="0"/>
            <a:chExt cx="1660796" cy="27093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660796" cy="2709333"/>
            </a:xfrm>
            <a:custGeom>
              <a:avLst/>
              <a:gdLst/>
              <a:ahLst/>
              <a:cxnLst/>
              <a:rect r="r" b="b" t="t" l="l"/>
              <a:pathLst>
                <a:path h="2709333" w="1660796">
                  <a:moveTo>
                    <a:pt x="0" y="0"/>
                  </a:moveTo>
                  <a:lnTo>
                    <a:pt x="1660796" y="0"/>
                  </a:lnTo>
                  <a:lnTo>
                    <a:pt x="1660796" y="2709333"/>
                  </a:lnTo>
                  <a:lnTo>
                    <a:pt x="0" y="2709333"/>
                  </a:lnTo>
                  <a:lnTo>
                    <a:pt x="0" y="0"/>
                  </a:lnTo>
                </a:path>
              </a:pathLst>
            </a:custGeom>
            <a:solidFill>
              <a:srgbClr val="FFDE59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20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195209" y="3215127"/>
            <a:ext cx="4342069" cy="3301515"/>
            <a:chOff x="0" y="0"/>
            <a:chExt cx="1143590" cy="869535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143590" cy="869535"/>
            </a:xfrm>
            <a:custGeom>
              <a:avLst/>
              <a:gdLst/>
              <a:ahLst/>
              <a:cxnLst/>
              <a:rect r="r" b="b" t="t" l="l"/>
              <a:pathLst>
                <a:path h="869535" w="1143590">
                  <a:moveTo>
                    <a:pt x="0" y="0"/>
                  </a:moveTo>
                  <a:lnTo>
                    <a:pt x="1143590" y="0"/>
                  </a:lnTo>
                  <a:lnTo>
                    <a:pt x="1143590" y="869535"/>
                  </a:lnTo>
                  <a:lnTo>
                    <a:pt x="0" y="869535"/>
                  </a:lnTo>
                  <a:lnTo>
                    <a:pt x="0" y="0"/>
                  </a:lnTo>
                </a:path>
              </a:pathLst>
            </a:custGeom>
            <a:solidFill>
              <a:srgbClr val="000000">
                <a:alpha val="0"/>
              </a:srgbClr>
            </a:solidFill>
            <a:ln w="85725">
              <a:solidFill>
                <a:srgbClr val="000000"/>
              </a:solidFill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5599"/>
                </a:lnSpc>
              </a:pP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9540121" y="2864358"/>
            <a:ext cx="7719179" cy="5673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968"/>
              </a:lnSpc>
            </a:pPr>
          </a:p>
        </p:txBody>
      </p:sp>
      <p:sp>
        <p:nvSpPr>
          <p:cNvPr name="TextBox 9" id="9"/>
          <p:cNvSpPr txBox="true"/>
          <p:nvPr/>
        </p:nvSpPr>
        <p:spPr>
          <a:xfrm rot="0">
            <a:off x="6703156" y="4054402"/>
            <a:ext cx="11391774" cy="110915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501"/>
              </a:lnSpc>
            </a:pPr>
            <a:r>
              <a:rPr lang="en-US" sz="2500">
                <a:solidFill>
                  <a:srgbClr val="000000"/>
                </a:solidFill>
                <a:latin typeface="Now"/>
              </a:rPr>
              <a:t>•OTURULAN ÇEVRENIN UYGUN OLMAYIŞI</a:t>
            </a:r>
          </a:p>
          <a:p>
            <a:pPr>
              <a:lnSpc>
                <a:spcPts val="3501"/>
              </a:lnSpc>
            </a:pPr>
            <a:r>
              <a:rPr lang="en-US" sz="2500">
                <a:solidFill>
                  <a:srgbClr val="000000"/>
                </a:solidFill>
                <a:latin typeface="Now"/>
              </a:rPr>
              <a:t>•Kötü konut koşulları</a:t>
            </a:r>
          </a:p>
          <a:p>
            <a:pPr>
              <a:lnSpc>
                <a:spcPts val="3501"/>
              </a:lnSpc>
            </a:pPr>
            <a:r>
              <a:rPr lang="en-US" sz="2500">
                <a:solidFill>
                  <a:srgbClr val="000000"/>
                </a:solidFill>
                <a:latin typeface="Now"/>
              </a:rPr>
              <a:t>•Ailenin sosyal yalnızlığı/izolasyonu</a:t>
            </a:r>
          </a:p>
          <a:p>
            <a:pPr>
              <a:lnSpc>
                <a:spcPts val="3501"/>
              </a:lnSpc>
            </a:pPr>
            <a:r>
              <a:rPr lang="en-US" sz="2500">
                <a:solidFill>
                  <a:srgbClr val="000000"/>
                </a:solidFill>
                <a:latin typeface="Now"/>
              </a:rPr>
              <a:t>•ÇOCUK IŞÇILIĞI KONUSUNDA DENETLEME VE REHABILITASYONUN YETERSIZLIĞI</a:t>
            </a:r>
          </a:p>
          <a:p>
            <a:pPr>
              <a:lnSpc>
                <a:spcPts val="3501"/>
              </a:lnSpc>
            </a:pPr>
            <a:r>
              <a:rPr lang="en-US" sz="2500">
                <a:solidFill>
                  <a:srgbClr val="000000"/>
                </a:solidFill>
                <a:latin typeface="Now"/>
              </a:rPr>
              <a:t>•UYGUN BESLENME, BARINMA VE BAKIM OLANAKLARININ YETERSIZLIĞI</a:t>
            </a:r>
          </a:p>
          <a:p>
            <a:pPr>
              <a:lnSpc>
                <a:spcPts val="3501"/>
              </a:lnSpc>
            </a:pPr>
            <a:r>
              <a:rPr lang="en-US" sz="2500">
                <a:solidFill>
                  <a:srgbClr val="000000"/>
                </a:solidFill>
                <a:latin typeface="Now"/>
              </a:rPr>
              <a:t>•İŞSIZLIK ORANLARININ YÜKSEK, GEÇIM SIKINTISININ YAYGIN OLMASI</a:t>
            </a:r>
          </a:p>
          <a:p>
            <a:pPr>
              <a:lnSpc>
                <a:spcPts val="3501"/>
              </a:lnSpc>
            </a:pPr>
            <a:r>
              <a:rPr lang="en-US" sz="2500">
                <a:solidFill>
                  <a:srgbClr val="000000"/>
                </a:solidFill>
                <a:latin typeface="Now"/>
              </a:rPr>
              <a:t>•ÇOCUĞUN SAVUNUCULUĞUNU YAPACAK KURUM VE YAPILARIN YETERSIZLIĞI</a:t>
            </a:r>
          </a:p>
          <a:p>
            <a:pPr>
              <a:lnSpc>
                <a:spcPts val="3501"/>
              </a:lnSpc>
            </a:pPr>
            <a:r>
              <a:rPr lang="en-US" sz="2500">
                <a:solidFill>
                  <a:srgbClr val="000000"/>
                </a:solidFill>
                <a:latin typeface="Now"/>
              </a:rPr>
              <a:t>•ŞIDDETIN KABULEDILIR OLMASI, HOŞGÖRÜYLE KARŞILANMASI, ORGANIZE ŞIDDETIN VARLIĞI</a:t>
            </a:r>
          </a:p>
          <a:p>
            <a:pPr>
              <a:lnSpc>
                <a:spcPts val="3921"/>
              </a:lnSpc>
            </a:pPr>
          </a:p>
          <a:p>
            <a:pPr>
              <a:lnSpc>
                <a:spcPts val="3921"/>
              </a:lnSpc>
            </a:pPr>
          </a:p>
          <a:p>
            <a:pPr>
              <a:lnSpc>
                <a:spcPts val="3921"/>
              </a:lnSpc>
            </a:pPr>
          </a:p>
          <a:p>
            <a:pPr>
              <a:lnSpc>
                <a:spcPts val="3921"/>
              </a:lnSpc>
            </a:pPr>
          </a:p>
          <a:p>
            <a:pPr>
              <a:lnSpc>
                <a:spcPts val="3921"/>
              </a:lnSpc>
            </a:pPr>
          </a:p>
          <a:p>
            <a:pPr>
              <a:lnSpc>
                <a:spcPts val="3921"/>
              </a:lnSpc>
            </a:pPr>
            <a:r>
              <a:rPr lang="en-US" sz="2800">
                <a:solidFill>
                  <a:srgbClr val="000000"/>
                </a:solidFill>
                <a:latin typeface="Now Bold"/>
              </a:rPr>
              <a:t> </a:t>
            </a:r>
          </a:p>
          <a:p>
            <a:pPr>
              <a:lnSpc>
                <a:spcPts val="4061"/>
              </a:lnSpc>
            </a:pPr>
          </a:p>
          <a:p>
            <a:pPr>
              <a:lnSpc>
                <a:spcPts val="4061"/>
              </a:lnSpc>
            </a:pPr>
          </a:p>
          <a:p>
            <a:pPr>
              <a:lnSpc>
                <a:spcPts val="4760"/>
              </a:lnSpc>
            </a:pPr>
          </a:p>
          <a:p>
            <a:pPr algn="ctr">
              <a:lnSpc>
                <a:spcPts val="4760"/>
              </a:lnSpc>
            </a:pPr>
          </a:p>
          <a:p>
            <a:pPr algn="ctr">
              <a:lnSpc>
                <a:spcPts val="5180"/>
              </a:lnSpc>
            </a:pPr>
          </a:p>
          <a:p>
            <a:pPr algn="ctr">
              <a:lnSpc>
                <a:spcPts val="3361"/>
              </a:lnSpc>
              <a:spcBef>
                <a:spcPct val="0"/>
              </a:spcBef>
            </a:pPr>
          </a:p>
        </p:txBody>
      </p:sp>
      <p:sp>
        <p:nvSpPr>
          <p:cNvPr name="TextBox 10" id="10"/>
          <p:cNvSpPr txBox="true"/>
          <p:nvPr/>
        </p:nvSpPr>
        <p:spPr>
          <a:xfrm rot="0">
            <a:off x="1300499" y="3840801"/>
            <a:ext cx="4131489" cy="31578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70"/>
              </a:lnSpc>
            </a:pPr>
            <a:r>
              <a:rPr lang="en-US" sz="3550">
                <a:solidFill>
                  <a:srgbClr val="000000"/>
                </a:solidFill>
                <a:latin typeface="Now Bold"/>
              </a:rPr>
              <a:t>YAŞANILAN ÇEVRENİN ÖZELLİKLERİ</a:t>
            </a:r>
          </a:p>
          <a:p>
            <a:pPr algn="ctr">
              <a:lnSpc>
                <a:spcPts val="4970"/>
              </a:lnSpc>
            </a:pPr>
          </a:p>
          <a:p>
            <a:pPr>
              <a:lnSpc>
                <a:spcPts val="4970"/>
              </a:lnSpc>
              <a:spcBef>
                <a:spcPct val="0"/>
              </a:spcBef>
            </a:pP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16944117" y="8943117"/>
            <a:ext cx="1343883" cy="1343883"/>
          </a:xfrm>
          <a:custGeom>
            <a:avLst/>
            <a:gdLst/>
            <a:ahLst/>
            <a:cxnLst/>
            <a:rect r="r" b="b" t="t" l="l"/>
            <a:pathLst>
              <a:path h="1343883" w="1343883">
                <a:moveTo>
                  <a:pt x="0" y="0"/>
                </a:moveTo>
                <a:lnTo>
                  <a:pt x="1343883" y="0"/>
                </a:lnTo>
                <a:lnTo>
                  <a:pt x="1343883" y="1343883"/>
                </a:lnTo>
                <a:lnTo>
                  <a:pt x="0" y="13438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6305835" cy="10287000"/>
            <a:chOff x="0" y="0"/>
            <a:chExt cx="1660796" cy="27093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660796" cy="2709333"/>
            </a:xfrm>
            <a:custGeom>
              <a:avLst/>
              <a:gdLst/>
              <a:ahLst/>
              <a:cxnLst/>
              <a:rect r="r" b="b" t="t" l="l"/>
              <a:pathLst>
                <a:path h="2709333" w="1660796">
                  <a:moveTo>
                    <a:pt x="0" y="0"/>
                  </a:moveTo>
                  <a:lnTo>
                    <a:pt x="1660796" y="0"/>
                  </a:lnTo>
                  <a:lnTo>
                    <a:pt x="1660796" y="2709333"/>
                  </a:lnTo>
                  <a:lnTo>
                    <a:pt x="0" y="2709333"/>
                  </a:lnTo>
                  <a:lnTo>
                    <a:pt x="0" y="0"/>
                  </a:lnTo>
                </a:path>
              </a:pathLst>
            </a:custGeom>
            <a:solidFill>
              <a:srgbClr val="FFDE59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20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195209" y="3215127"/>
            <a:ext cx="4342069" cy="3301515"/>
            <a:chOff x="0" y="0"/>
            <a:chExt cx="1143590" cy="869535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143590" cy="869535"/>
            </a:xfrm>
            <a:custGeom>
              <a:avLst/>
              <a:gdLst/>
              <a:ahLst/>
              <a:cxnLst/>
              <a:rect r="r" b="b" t="t" l="l"/>
              <a:pathLst>
                <a:path h="869535" w="1143590">
                  <a:moveTo>
                    <a:pt x="0" y="0"/>
                  </a:moveTo>
                  <a:lnTo>
                    <a:pt x="1143590" y="0"/>
                  </a:lnTo>
                  <a:lnTo>
                    <a:pt x="1143590" y="869535"/>
                  </a:lnTo>
                  <a:lnTo>
                    <a:pt x="0" y="869535"/>
                  </a:lnTo>
                  <a:lnTo>
                    <a:pt x="0" y="0"/>
                  </a:lnTo>
                </a:path>
              </a:pathLst>
            </a:custGeom>
            <a:solidFill>
              <a:srgbClr val="000000">
                <a:alpha val="0"/>
              </a:srgbClr>
            </a:solidFill>
            <a:ln w="85725">
              <a:solidFill>
                <a:srgbClr val="000000"/>
              </a:solidFill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5599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7503198" y="-217561"/>
            <a:ext cx="9254728" cy="5534882"/>
          </a:xfrm>
          <a:custGeom>
            <a:avLst/>
            <a:gdLst/>
            <a:ahLst/>
            <a:cxnLst/>
            <a:rect r="r" b="b" t="t" l="l"/>
            <a:pathLst>
              <a:path h="5534882" w="9254728">
                <a:moveTo>
                  <a:pt x="0" y="0"/>
                </a:moveTo>
                <a:lnTo>
                  <a:pt x="9254728" y="0"/>
                </a:lnTo>
                <a:lnTo>
                  <a:pt x="9254728" y="5534882"/>
                </a:lnTo>
                <a:lnTo>
                  <a:pt x="0" y="55348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5286" r="0" b="-5286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9540121" y="2996052"/>
            <a:ext cx="7719179" cy="5673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968"/>
              </a:lnSpc>
            </a:pPr>
          </a:p>
        </p:txBody>
      </p:sp>
      <p:sp>
        <p:nvSpPr>
          <p:cNvPr name="TextBox 10" id="10"/>
          <p:cNvSpPr txBox="true"/>
          <p:nvPr/>
        </p:nvSpPr>
        <p:spPr>
          <a:xfrm rot="0">
            <a:off x="6953714" y="5634594"/>
            <a:ext cx="10637426" cy="97770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501"/>
              </a:lnSpc>
            </a:pPr>
            <a:r>
              <a:rPr lang="en-US" sz="2500">
                <a:solidFill>
                  <a:srgbClr val="000000"/>
                </a:solidFill>
                <a:latin typeface="Now"/>
              </a:rPr>
              <a:t>•KONTROLSÜZ INTERNET KULLANIMI</a:t>
            </a:r>
          </a:p>
          <a:p>
            <a:pPr>
              <a:lnSpc>
                <a:spcPts val="3501"/>
              </a:lnSpc>
            </a:pPr>
            <a:r>
              <a:rPr lang="en-US" sz="2500">
                <a:solidFill>
                  <a:srgbClr val="000000"/>
                </a:solidFill>
                <a:latin typeface="Now"/>
              </a:rPr>
              <a:t>•İhmal ve istismara açık hale gelme</a:t>
            </a:r>
          </a:p>
          <a:p>
            <a:pPr>
              <a:lnSpc>
                <a:spcPts val="3501"/>
              </a:lnSpc>
            </a:pPr>
            <a:r>
              <a:rPr lang="en-US" sz="2500">
                <a:solidFill>
                  <a:srgbClr val="000000"/>
                </a:solidFill>
                <a:latin typeface="Now"/>
              </a:rPr>
              <a:t>•Ailenin riskli ortamın farkında olmaması, gerekli tedbirlerin alınmaması</a:t>
            </a:r>
          </a:p>
          <a:p>
            <a:pPr>
              <a:lnSpc>
                <a:spcPts val="3501"/>
              </a:lnSpc>
            </a:pPr>
            <a:r>
              <a:rPr lang="en-US" sz="2500">
                <a:solidFill>
                  <a:srgbClr val="000000"/>
                </a:solidFill>
                <a:latin typeface="Now"/>
              </a:rPr>
              <a:t>•İnternet kullanım süresi ve saatleri</a:t>
            </a:r>
          </a:p>
          <a:p>
            <a:pPr>
              <a:lnSpc>
                <a:spcPts val="3501"/>
              </a:lnSpc>
            </a:pPr>
            <a:r>
              <a:rPr lang="en-US" sz="2500">
                <a:solidFill>
                  <a:srgbClr val="000000"/>
                </a:solidFill>
                <a:latin typeface="Now"/>
              </a:rPr>
              <a:t>•Güvenli internet kullanımı eksikliği</a:t>
            </a:r>
          </a:p>
          <a:p>
            <a:pPr>
              <a:lnSpc>
                <a:spcPts val="3501"/>
              </a:lnSpc>
            </a:pPr>
            <a:r>
              <a:rPr lang="en-US" sz="2500">
                <a:solidFill>
                  <a:srgbClr val="000000"/>
                </a:solidFill>
                <a:latin typeface="Now"/>
              </a:rPr>
              <a:t>•Aile koruma paketi kullanılmaması</a:t>
            </a:r>
          </a:p>
          <a:p>
            <a:pPr>
              <a:lnSpc>
                <a:spcPts val="3501"/>
              </a:lnSpc>
            </a:pPr>
          </a:p>
          <a:p>
            <a:pPr>
              <a:lnSpc>
                <a:spcPts val="3921"/>
              </a:lnSpc>
            </a:pPr>
          </a:p>
          <a:p>
            <a:pPr>
              <a:lnSpc>
                <a:spcPts val="3921"/>
              </a:lnSpc>
            </a:pPr>
          </a:p>
          <a:p>
            <a:pPr>
              <a:lnSpc>
                <a:spcPts val="3921"/>
              </a:lnSpc>
            </a:pPr>
          </a:p>
          <a:p>
            <a:pPr>
              <a:lnSpc>
                <a:spcPts val="3921"/>
              </a:lnSpc>
            </a:pPr>
          </a:p>
          <a:p>
            <a:pPr>
              <a:lnSpc>
                <a:spcPts val="3921"/>
              </a:lnSpc>
            </a:pPr>
          </a:p>
          <a:p>
            <a:pPr>
              <a:lnSpc>
                <a:spcPts val="3921"/>
              </a:lnSpc>
            </a:pPr>
            <a:r>
              <a:rPr lang="en-US" sz="2800">
                <a:solidFill>
                  <a:srgbClr val="000000"/>
                </a:solidFill>
                <a:latin typeface="Now Bold"/>
              </a:rPr>
              <a:t> </a:t>
            </a:r>
          </a:p>
          <a:p>
            <a:pPr>
              <a:lnSpc>
                <a:spcPts val="4061"/>
              </a:lnSpc>
            </a:pPr>
          </a:p>
          <a:p>
            <a:pPr>
              <a:lnSpc>
                <a:spcPts val="4061"/>
              </a:lnSpc>
            </a:pPr>
          </a:p>
          <a:p>
            <a:pPr>
              <a:lnSpc>
                <a:spcPts val="4760"/>
              </a:lnSpc>
            </a:pPr>
          </a:p>
          <a:p>
            <a:pPr algn="ctr">
              <a:lnSpc>
                <a:spcPts val="4760"/>
              </a:lnSpc>
            </a:pPr>
          </a:p>
          <a:p>
            <a:pPr algn="ctr">
              <a:lnSpc>
                <a:spcPts val="5180"/>
              </a:lnSpc>
            </a:pPr>
          </a:p>
          <a:p>
            <a:pPr algn="ctr">
              <a:lnSpc>
                <a:spcPts val="3361"/>
              </a:lnSpc>
              <a:spcBef>
                <a:spcPct val="0"/>
              </a:spcBef>
            </a:pPr>
          </a:p>
        </p:txBody>
      </p:sp>
      <p:sp>
        <p:nvSpPr>
          <p:cNvPr name="TextBox 11" id="11"/>
          <p:cNvSpPr txBox="true"/>
          <p:nvPr/>
        </p:nvSpPr>
        <p:spPr>
          <a:xfrm rot="0">
            <a:off x="1300499" y="3840801"/>
            <a:ext cx="4131489" cy="31578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70"/>
              </a:lnSpc>
            </a:pPr>
            <a:r>
              <a:rPr lang="en-US" sz="3550">
                <a:solidFill>
                  <a:srgbClr val="000000"/>
                </a:solidFill>
                <a:latin typeface="Now Bold"/>
              </a:rPr>
              <a:t> İNTERNET ORTAMINDAKI RISKLER</a:t>
            </a:r>
          </a:p>
          <a:p>
            <a:pPr algn="ctr">
              <a:lnSpc>
                <a:spcPts val="4970"/>
              </a:lnSpc>
            </a:pPr>
          </a:p>
          <a:p>
            <a:pPr>
              <a:lnSpc>
                <a:spcPts val="4970"/>
              </a:lnSpc>
              <a:spcBef>
                <a:spcPct val="0"/>
              </a:spcBef>
            </a:pP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16944117" y="8943117"/>
            <a:ext cx="1343883" cy="1343883"/>
          </a:xfrm>
          <a:custGeom>
            <a:avLst/>
            <a:gdLst/>
            <a:ahLst/>
            <a:cxnLst/>
            <a:rect r="r" b="b" t="t" l="l"/>
            <a:pathLst>
              <a:path h="1343883" w="1343883">
                <a:moveTo>
                  <a:pt x="0" y="0"/>
                </a:moveTo>
                <a:lnTo>
                  <a:pt x="1343883" y="0"/>
                </a:lnTo>
                <a:lnTo>
                  <a:pt x="1343883" y="1343883"/>
                </a:lnTo>
                <a:lnTo>
                  <a:pt x="0" y="13438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6305835" cy="10287000"/>
            <a:chOff x="0" y="0"/>
            <a:chExt cx="1660796" cy="27093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660796" cy="2709333"/>
            </a:xfrm>
            <a:custGeom>
              <a:avLst/>
              <a:gdLst/>
              <a:ahLst/>
              <a:cxnLst/>
              <a:rect r="r" b="b" t="t" l="l"/>
              <a:pathLst>
                <a:path h="2709333" w="1660796">
                  <a:moveTo>
                    <a:pt x="0" y="0"/>
                  </a:moveTo>
                  <a:lnTo>
                    <a:pt x="1660796" y="0"/>
                  </a:lnTo>
                  <a:lnTo>
                    <a:pt x="1660796" y="2709333"/>
                  </a:lnTo>
                  <a:lnTo>
                    <a:pt x="0" y="2709333"/>
                  </a:lnTo>
                  <a:lnTo>
                    <a:pt x="0" y="0"/>
                  </a:lnTo>
                </a:path>
              </a:pathLst>
            </a:custGeom>
            <a:solidFill>
              <a:srgbClr val="FFDE59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20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920518" y="2425031"/>
            <a:ext cx="4464800" cy="6262050"/>
            <a:chOff x="0" y="0"/>
            <a:chExt cx="1175914" cy="1649264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175914" cy="1649264"/>
            </a:xfrm>
            <a:custGeom>
              <a:avLst/>
              <a:gdLst/>
              <a:ahLst/>
              <a:cxnLst/>
              <a:rect r="r" b="b" t="t" l="l"/>
              <a:pathLst>
                <a:path h="1649264" w="1175914">
                  <a:moveTo>
                    <a:pt x="0" y="0"/>
                  </a:moveTo>
                  <a:lnTo>
                    <a:pt x="1175914" y="0"/>
                  </a:lnTo>
                  <a:lnTo>
                    <a:pt x="1175914" y="1649264"/>
                  </a:lnTo>
                  <a:lnTo>
                    <a:pt x="0" y="1649264"/>
                  </a:lnTo>
                  <a:lnTo>
                    <a:pt x="0" y="0"/>
                  </a:lnTo>
                </a:path>
              </a:pathLst>
            </a:custGeom>
            <a:solidFill>
              <a:srgbClr val="000000">
                <a:alpha val="0"/>
              </a:srgbClr>
            </a:solidFill>
            <a:ln w="85725">
              <a:solidFill>
                <a:srgbClr val="000000"/>
              </a:solidFill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5599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7506781" y="2425031"/>
            <a:ext cx="2206088" cy="1094537"/>
          </a:xfrm>
          <a:custGeom>
            <a:avLst/>
            <a:gdLst/>
            <a:ahLst/>
            <a:cxnLst/>
            <a:rect r="r" b="b" t="t" l="l"/>
            <a:pathLst>
              <a:path h="1094537" w="2206088">
                <a:moveTo>
                  <a:pt x="0" y="0"/>
                </a:moveTo>
                <a:lnTo>
                  <a:pt x="2206088" y="0"/>
                </a:lnTo>
                <a:lnTo>
                  <a:pt x="2206088" y="1094537"/>
                </a:lnTo>
                <a:lnTo>
                  <a:pt x="0" y="10945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9540121" y="2864358"/>
            <a:ext cx="7719179" cy="5673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968"/>
              </a:lnSpc>
            </a:pPr>
          </a:p>
        </p:txBody>
      </p:sp>
      <p:sp>
        <p:nvSpPr>
          <p:cNvPr name="TextBox 10" id="10"/>
          <p:cNvSpPr txBox="true"/>
          <p:nvPr/>
        </p:nvSpPr>
        <p:spPr>
          <a:xfrm rot="0">
            <a:off x="6748289" y="3462418"/>
            <a:ext cx="10637426" cy="115296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501"/>
              </a:lnSpc>
            </a:pPr>
          </a:p>
          <a:p>
            <a:pPr>
              <a:lnSpc>
                <a:spcPts val="3501"/>
              </a:lnSpc>
            </a:pPr>
            <a:r>
              <a:rPr lang="en-US" sz="2500">
                <a:solidFill>
                  <a:srgbClr val="000000"/>
                </a:solidFill>
                <a:ea typeface="Now"/>
              </a:rPr>
              <a:t>✓BEBEK GIBI KONUŞMA</a:t>
            </a:r>
          </a:p>
          <a:p>
            <a:pPr>
              <a:lnSpc>
                <a:spcPts val="3501"/>
              </a:lnSpc>
            </a:pPr>
            <a:r>
              <a:rPr lang="en-US" sz="2500">
                <a:solidFill>
                  <a:srgbClr val="000000"/>
                </a:solidFill>
                <a:ea typeface="Now"/>
              </a:rPr>
              <a:t>✓PARMAK EMME VB. BEBEKLIK DÖNEMINE GERI DÖNÜŞ</a:t>
            </a:r>
          </a:p>
          <a:p>
            <a:pPr>
              <a:lnSpc>
                <a:spcPts val="3501"/>
              </a:lnSpc>
            </a:pPr>
            <a:r>
              <a:rPr lang="en-US" sz="2500">
                <a:solidFill>
                  <a:srgbClr val="000000"/>
                </a:solidFill>
                <a:ea typeface="Now"/>
              </a:rPr>
              <a:t>✓İÇE KAPANMA</a:t>
            </a:r>
          </a:p>
          <a:p>
            <a:pPr>
              <a:lnSpc>
                <a:spcPts val="3501"/>
              </a:lnSpc>
            </a:pPr>
            <a:r>
              <a:rPr lang="en-US" sz="2500">
                <a:solidFill>
                  <a:srgbClr val="000000"/>
                </a:solidFill>
                <a:ea typeface="Now"/>
              </a:rPr>
              <a:t>✓SÖZEL IFADEDE AZALMA</a:t>
            </a:r>
          </a:p>
          <a:p>
            <a:pPr>
              <a:lnSpc>
                <a:spcPts val="3501"/>
              </a:lnSpc>
            </a:pPr>
            <a:r>
              <a:rPr lang="en-US" sz="2500">
                <a:solidFill>
                  <a:srgbClr val="000000"/>
                </a:solidFill>
                <a:ea typeface="Now"/>
              </a:rPr>
              <a:t>✓ANNEYE DAHA FAZLA BAĞLI OLMA</a:t>
            </a:r>
          </a:p>
          <a:p>
            <a:pPr>
              <a:lnSpc>
                <a:spcPts val="3501"/>
              </a:lnSpc>
            </a:pPr>
            <a:r>
              <a:rPr lang="en-US" sz="2500">
                <a:solidFill>
                  <a:srgbClr val="000000"/>
                </a:solidFill>
                <a:ea typeface="Now"/>
              </a:rPr>
              <a:t>✓ANIDEN BAŞLAYAN GECE IŞEMELERI</a:t>
            </a:r>
          </a:p>
          <a:p>
            <a:pPr>
              <a:lnSpc>
                <a:spcPts val="3501"/>
              </a:lnSpc>
            </a:pPr>
            <a:r>
              <a:rPr lang="en-US" sz="2500">
                <a:solidFill>
                  <a:srgbClr val="000000"/>
                </a:solidFill>
                <a:ea typeface="Now"/>
              </a:rPr>
              <a:t>✓DIŞKI KAÇIRMA</a:t>
            </a:r>
          </a:p>
          <a:p>
            <a:pPr>
              <a:lnSpc>
                <a:spcPts val="3501"/>
              </a:lnSpc>
            </a:pPr>
            <a:r>
              <a:rPr lang="en-US" sz="2500">
                <a:solidFill>
                  <a:srgbClr val="000000"/>
                </a:solidFill>
                <a:ea typeface="Now"/>
              </a:rPr>
              <a:t>✓YEME VE UYKU BOZUKLUKLARI</a:t>
            </a:r>
          </a:p>
          <a:p>
            <a:pPr>
              <a:lnSpc>
                <a:spcPts val="3501"/>
              </a:lnSpc>
            </a:pPr>
            <a:r>
              <a:rPr lang="en-US" sz="2500">
                <a:solidFill>
                  <a:srgbClr val="000000"/>
                </a:solidFill>
                <a:ea typeface="Now"/>
              </a:rPr>
              <a:t>✓SIK VE DEVAMLI CINSEL OYUN</a:t>
            </a:r>
          </a:p>
          <a:p>
            <a:pPr>
              <a:lnSpc>
                <a:spcPts val="3501"/>
              </a:lnSpc>
            </a:pPr>
            <a:r>
              <a:rPr lang="en-US" sz="2500">
                <a:solidFill>
                  <a:srgbClr val="000000"/>
                </a:solidFill>
                <a:ea typeface="Now"/>
              </a:rPr>
              <a:t>✓MASTÜRBASYON YAPMA</a:t>
            </a:r>
          </a:p>
          <a:p>
            <a:pPr>
              <a:lnSpc>
                <a:spcPts val="3501"/>
              </a:lnSpc>
            </a:pPr>
          </a:p>
          <a:p>
            <a:pPr>
              <a:lnSpc>
                <a:spcPts val="3921"/>
              </a:lnSpc>
            </a:pPr>
          </a:p>
          <a:p>
            <a:pPr>
              <a:lnSpc>
                <a:spcPts val="3921"/>
              </a:lnSpc>
            </a:pPr>
          </a:p>
          <a:p>
            <a:pPr>
              <a:lnSpc>
                <a:spcPts val="3921"/>
              </a:lnSpc>
            </a:pPr>
          </a:p>
          <a:p>
            <a:pPr>
              <a:lnSpc>
                <a:spcPts val="3921"/>
              </a:lnSpc>
            </a:pPr>
          </a:p>
          <a:p>
            <a:pPr>
              <a:lnSpc>
                <a:spcPts val="3921"/>
              </a:lnSpc>
            </a:pPr>
          </a:p>
          <a:p>
            <a:pPr>
              <a:lnSpc>
                <a:spcPts val="3921"/>
              </a:lnSpc>
            </a:pPr>
            <a:r>
              <a:rPr lang="en-US" sz="2800">
                <a:solidFill>
                  <a:srgbClr val="000000"/>
                </a:solidFill>
                <a:latin typeface="Now Bold"/>
              </a:rPr>
              <a:t> </a:t>
            </a:r>
          </a:p>
          <a:p>
            <a:pPr>
              <a:lnSpc>
                <a:spcPts val="4061"/>
              </a:lnSpc>
            </a:pPr>
          </a:p>
          <a:p>
            <a:pPr>
              <a:lnSpc>
                <a:spcPts val="4061"/>
              </a:lnSpc>
            </a:pPr>
          </a:p>
          <a:p>
            <a:pPr>
              <a:lnSpc>
                <a:spcPts val="4760"/>
              </a:lnSpc>
            </a:pPr>
          </a:p>
          <a:p>
            <a:pPr algn="ctr">
              <a:lnSpc>
                <a:spcPts val="4760"/>
              </a:lnSpc>
            </a:pPr>
          </a:p>
          <a:p>
            <a:pPr algn="ctr">
              <a:lnSpc>
                <a:spcPts val="5180"/>
              </a:lnSpc>
            </a:pPr>
          </a:p>
          <a:p>
            <a:pPr algn="ctr">
              <a:lnSpc>
                <a:spcPts val="3361"/>
              </a:lnSpc>
              <a:spcBef>
                <a:spcPct val="0"/>
              </a:spcBef>
            </a:pPr>
          </a:p>
        </p:txBody>
      </p:sp>
      <p:sp>
        <p:nvSpPr>
          <p:cNvPr name="TextBox 11" id="11"/>
          <p:cNvSpPr txBox="true"/>
          <p:nvPr/>
        </p:nvSpPr>
        <p:spPr>
          <a:xfrm rot="0">
            <a:off x="1271473" y="3355467"/>
            <a:ext cx="3762890" cy="39814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50"/>
              </a:lnSpc>
              <a:spcBef>
                <a:spcPct val="0"/>
              </a:spcBef>
            </a:pPr>
            <a:r>
              <a:rPr lang="en-US" sz="3750">
                <a:solidFill>
                  <a:srgbClr val="000000"/>
                </a:solidFill>
                <a:latin typeface="Now Bold"/>
              </a:rPr>
              <a:t>CİNSEL  İSTİSMARA  UĞRAYAN  ÇOCUKTAKİ  DAVRANIŞSAL  REAKSİYONLAR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16944117" y="8943117"/>
            <a:ext cx="1343883" cy="1343883"/>
          </a:xfrm>
          <a:custGeom>
            <a:avLst/>
            <a:gdLst/>
            <a:ahLst/>
            <a:cxnLst/>
            <a:rect r="r" b="b" t="t" l="l"/>
            <a:pathLst>
              <a:path h="1343883" w="1343883">
                <a:moveTo>
                  <a:pt x="0" y="0"/>
                </a:moveTo>
                <a:lnTo>
                  <a:pt x="1343883" y="0"/>
                </a:lnTo>
                <a:lnTo>
                  <a:pt x="1343883" y="1343883"/>
                </a:lnTo>
                <a:lnTo>
                  <a:pt x="0" y="13438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6305835" cy="10287000"/>
            <a:chOff x="0" y="0"/>
            <a:chExt cx="1660796" cy="27093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660796" cy="2709333"/>
            </a:xfrm>
            <a:custGeom>
              <a:avLst/>
              <a:gdLst/>
              <a:ahLst/>
              <a:cxnLst/>
              <a:rect r="r" b="b" t="t" l="l"/>
              <a:pathLst>
                <a:path h="2709333" w="1660796">
                  <a:moveTo>
                    <a:pt x="0" y="0"/>
                  </a:moveTo>
                  <a:lnTo>
                    <a:pt x="1660796" y="0"/>
                  </a:lnTo>
                  <a:lnTo>
                    <a:pt x="1660796" y="2709333"/>
                  </a:lnTo>
                  <a:lnTo>
                    <a:pt x="0" y="2709333"/>
                  </a:lnTo>
                  <a:lnTo>
                    <a:pt x="0" y="0"/>
                  </a:lnTo>
                </a:path>
              </a:pathLst>
            </a:custGeom>
            <a:solidFill>
              <a:srgbClr val="FFDE59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20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028700" y="2393427"/>
            <a:ext cx="4464800" cy="5946012"/>
            <a:chOff x="0" y="0"/>
            <a:chExt cx="1175914" cy="1566028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175914" cy="1566028"/>
            </a:xfrm>
            <a:custGeom>
              <a:avLst/>
              <a:gdLst/>
              <a:ahLst/>
              <a:cxnLst/>
              <a:rect r="r" b="b" t="t" l="l"/>
              <a:pathLst>
                <a:path h="1566028" w="1175914">
                  <a:moveTo>
                    <a:pt x="0" y="0"/>
                  </a:moveTo>
                  <a:lnTo>
                    <a:pt x="1175914" y="0"/>
                  </a:lnTo>
                  <a:lnTo>
                    <a:pt x="1175914" y="1566028"/>
                  </a:lnTo>
                  <a:lnTo>
                    <a:pt x="0" y="1566028"/>
                  </a:lnTo>
                  <a:lnTo>
                    <a:pt x="0" y="0"/>
                  </a:lnTo>
                </a:path>
              </a:pathLst>
            </a:custGeom>
            <a:solidFill>
              <a:srgbClr val="000000">
                <a:alpha val="0"/>
              </a:srgbClr>
            </a:solidFill>
            <a:ln w="85725">
              <a:solidFill>
                <a:srgbClr val="000000"/>
              </a:solidFill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5599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6937912" y="2393427"/>
            <a:ext cx="2447229" cy="1086048"/>
          </a:xfrm>
          <a:custGeom>
            <a:avLst/>
            <a:gdLst/>
            <a:ahLst/>
            <a:cxnLst/>
            <a:rect r="r" b="b" t="t" l="l"/>
            <a:pathLst>
              <a:path h="1086048" w="2447229">
                <a:moveTo>
                  <a:pt x="0" y="0"/>
                </a:moveTo>
                <a:lnTo>
                  <a:pt x="2447229" y="0"/>
                </a:lnTo>
                <a:lnTo>
                  <a:pt x="2447229" y="1086049"/>
                </a:lnTo>
                <a:lnTo>
                  <a:pt x="0" y="10860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9540121" y="2864358"/>
            <a:ext cx="7719179" cy="5673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968"/>
              </a:lnSpc>
            </a:pPr>
          </a:p>
        </p:txBody>
      </p:sp>
      <p:sp>
        <p:nvSpPr>
          <p:cNvPr name="TextBox 10" id="10"/>
          <p:cNvSpPr txBox="true"/>
          <p:nvPr/>
        </p:nvSpPr>
        <p:spPr>
          <a:xfrm rot="0">
            <a:off x="6621874" y="3422326"/>
            <a:ext cx="10637426" cy="119678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501"/>
              </a:lnSpc>
            </a:pPr>
            <a:r>
              <a:rPr lang="en-US" sz="2500">
                <a:solidFill>
                  <a:srgbClr val="000000"/>
                </a:solidFill>
                <a:ea typeface="Now"/>
              </a:rPr>
              <a:t>✓SOSYAL IÇE KAPANMA</a:t>
            </a:r>
          </a:p>
          <a:p>
            <a:pPr>
              <a:lnSpc>
                <a:spcPts val="3501"/>
              </a:lnSpc>
            </a:pPr>
            <a:r>
              <a:rPr lang="en-US" sz="2500">
                <a:solidFill>
                  <a:srgbClr val="000000"/>
                </a:solidFill>
                <a:ea typeface="Now"/>
              </a:rPr>
              <a:t>✓Tekbaşınalık</a:t>
            </a:r>
          </a:p>
          <a:p>
            <a:pPr>
              <a:lnSpc>
                <a:spcPts val="3501"/>
              </a:lnSpc>
            </a:pPr>
            <a:r>
              <a:rPr lang="en-US" sz="2500">
                <a:solidFill>
                  <a:srgbClr val="000000"/>
                </a:solidFill>
                <a:ea typeface="Now"/>
              </a:rPr>
              <a:t>✓Evden ve/veya okuldan kaçma</a:t>
            </a:r>
          </a:p>
          <a:p>
            <a:pPr>
              <a:lnSpc>
                <a:spcPts val="3501"/>
              </a:lnSpc>
            </a:pPr>
            <a:r>
              <a:rPr lang="en-US" sz="2500">
                <a:solidFill>
                  <a:srgbClr val="000000"/>
                </a:solidFill>
                <a:ea typeface="Now"/>
              </a:rPr>
              <a:t>✓Yeme ve uyku bozuklukları öğrenme bozukluğu</a:t>
            </a:r>
          </a:p>
          <a:p>
            <a:pPr>
              <a:lnSpc>
                <a:spcPts val="3501"/>
              </a:lnSpc>
            </a:pPr>
            <a:r>
              <a:rPr lang="en-US" sz="2500">
                <a:solidFill>
                  <a:srgbClr val="000000"/>
                </a:solidFill>
                <a:ea typeface="Now"/>
              </a:rPr>
              <a:t>✓Obsesif kompülsiyon</a:t>
            </a:r>
          </a:p>
          <a:p>
            <a:pPr>
              <a:lnSpc>
                <a:spcPts val="3501"/>
              </a:lnSpc>
            </a:pPr>
            <a:r>
              <a:rPr lang="en-US" sz="2500">
                <a:solidFill>
                  <a:srgbClr val="000000"/>
                </a:solidFill>
                <a:ea typeface="Now"/>
              </a:rPr>
              <a:t>✓Kendine zarar verme davranışı</a:t>
            </a:r>
          </a:p>
          <a:p>
            <a:pPr>
              <a:lnSpc>
                <a:spcPts val="3501"/>
              </a:lnSpc>
            </a:pPr>
            <a:r>
              <a:rPr lang="en-US" sz="2500">
                <a:solidFill>
                  <a:srgbClr val="000000"/>
                </a:solidFill>
                <a:ea typeface="Now"/>
              </a:rPr>
              <a:t>✓Kendinden küçüklere cinsel istismarda bulunma</a:t>
            </a:r>
          </a:p>
          <a:p>
            <a:pPr>
              <a:lnSpc>
                <a:spcPts val="3501"/>
              </a:lnSpc>
            </a:pPr>
            <a:r>
              <a:rPr lang="en-US" sz="2500">
                <a:solidFill>
                  <a:srgbClr val="000000"/>
                </a:solidFill>
                <a:ea typeface="Now"/>
              </a:rPr>
              <a:t>✓Durup dururken ağlama</a:t>
            </a:r>
          </a:p>
          <a:p>
            <a:pPr>
              <a:lnSpc>
                <a:spcPts val="3501"/>
              </a:lnSpc>
            </a:pPr>
            <a:r>
              <a:rPr lang="en-US" sz="2500">
                <a:solidFill>
                  <a:srgbClr val="000000"/>
                </a:solidFill>
                <a:ea typeface="Now"/>
              </a:rPr>
              <a:t>✓Hassaslaşma</a:t>
            </a:r>
          </a:p>
          <a:p>
            <a:pPr>
              <a:lnSpc>
                <a:spcPts val="3501"/>
              </a:lnSpc>
            </a:pPr>
            <a:r>
              <a:rPr lang="en-US" sz="2500">
                <a:solidFill>
                  <a:srgbClr val="000000"/>
                </a:solidFill>
                <a:ea typeface="Now"/>
              </a:rPr>
              <a:t>✓Karın ve baş ağrıları</a:t>
            </a:r>
          </a:p>
          <a:p>
            <a:pPr>
              <a:lnSpc>
                <a:spcPts val="3501"/>
              </a:lnSpc>
            </a:pPr>
            <a:r>
              <a:rPr lang="en-US" sz="2500">
                <a:solidFill>
                  <a:srgbClr val="000000"/>
                </a:solidFill>
                <a:ea typeface="Now"/>
              </a:rPr>
              <a:t>✓Huzursuzluk</a:t>
            </a:r>
          </a:p>
          <a:p>
            <a:pPr>
              <a:lnSpc>
                <a:spcPts val="3501"/>
              </a:lnSpc>
            </a:pPr>
          </a:p>
          <a:p>
            <a:pPr>
              <a:lnSpc>
                <a:spcPts val="3501"/>
              </a:lnSpc>
            </a:pPr>
          </a:p>
          <a:p>
            <a:pPr>
              <a:lnSpc>
                <a:spcPts val="3921"/>
              </a:lnSpc>
            </a:pPr>
          </a:p>
          <a:p>
            <a:pPr>
              <a:lnSpc>
                <a:spcPts val="3921"/>
              </a:lnSpc>
            </a:pPr>
          </a:p>
          <a:p>
            <a:pPr>
              <a:lnSpc>
                <a:spcPts val="3921"/>
              </a:lnSpc>
            </a:pPr>
          </a:p>
          <a:p>
            <a:pPr>
              <a:lnSpc>
                <a:spcPts val="3921"/>
              </a:lnSpc>
            </a:pPr>
          </a:p>
          <a:p>
            <a:pPr>
              <a:lnSpc>
                <a:spcPts val="3921"/>
              </a:lnSpc>
            </a:pPr>
          </a:p>
          <a:p>
            <a:pPr>
              <a:lnSpc>
                <a:spcPts val="3921"/>
              </a:lnSpc>
            </a:pPr>
            <a:r>
              <a:rPr lang="en-US" sz="2800">
                <a:solidFill>
                  <a:srgbClr val="000000"/>
                </a:solidFill>
                <a:latin typeface="Now Bold"/>
              </a:rPr>
              <a:t> </a:t>
            </a:r>
          </a:p>
          <a:p>
            <a:pPr>
              <a:lnSpc>
                <a:spcPts val="4061"/>
              </a:lnSpc>
            </a:pPr>
          </a:p>
          <a:p>
            <a:pPr>
              <a:lnSpc>
                <a:spcPts val="4061"/>
              </a:lnSpc>
            </a:pPr>
          </a:p>
          <a:p>
            <a:pPr>
              <a:lnSpc>
                <a:spcPts val="4760"/>
              </a:lnSpc>
            </a:pPr>
          </a:p>
          <a:p>
            <a:pPr algn="ctr">
              <a:lnSpc>
                <a:spcPts val="4760"/>
              </a:lnSpc>
            </a:pPr>
          </a:p>
          <a:p>
            <a:pPr algn="ctr">
              <a:lnSpc>
                <a:spcPts val="5180"/>
              </a:lnSpc>
            </a:pPr>
          </a:p>
          <a:p>
            <a:pPr algn="ctr">
              <a:lnSpc>
                <a:spcPts val="3361"/>
              </a:lnSpc>
              <a:spcBef>
                <a:spcPct val="0"/>
              </a:spcBef>
            </a:pPr>
          </a:p>
        </p:txBody>
      </p:sp>
      <p:sp>
        <p:nvSpPr>
          <p:cNvPr name="TextBox 11" id="11"/>
          <p:cNvSpPr txBox="true"/>
          <p:nvPr/>
        </p:nvSpPr>
        <p:spPr>
          <a:xfrm rot="0">
            <a:off x="1379655" y="3355467"/>
            <a:ext cx="3762890" cy="39814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50"/>
              </a:lnSpc>
              <a:spcBef>
                <a:spcPct val="0"/>
              </a:spcBef>
            </a:pPr>
            <a:r>
              <a:rPr lang="en-US" sz="3750">
                <a:solidFill>
                  <a:srgbClr val="000000"/>
                </a:solidFill>
                <a:latin typeface="Now Bold"/>
              </a:rPr>
              <a:t>CİNSEL  İSTİSMARA  UĞRAYAN  ÇOCUKTAKİ  DAVRANIŞSAL  REAKSİYONLAR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16944117" y="8943117"/>
            <a:ext cx="1343883" cy="1343883"/>
          </a:xfrm>
          <a:custGeom>
            <a:avLst/>
            <a:gdLst/>
            <a:ahLst/>
            <a:cxnLst/>
            <a:rect r="r" b="b" t="t" l="l"/>
            <a:pathLst>
              <a:path h="1343883" w="1343883">
                <a:moveTo>
                  <a:pt x="0" y="0"/>
                </a:moveTo>
                <a:lnTo>
                  <a:pt x="1343883" y="0"/>
                </a:lnTo>
                <a:lnTo>
                  <a:pt x="1343883" y="1343883"/>
                </a:lnTo>
                <a:lnTo>
                  <a:pt x="0" y="13438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6305835" cy="10287000"/>
            <a:chOff x="0" y="0"/>
            <a:chExt cx="1660796" cy="27093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660796" cy="2709333"/>
            </a:xfrm>
            <a:custGeom>
              <a:avLst/>
              <a:gdLst/>
              <a:ahLst/>
              <a:cxnLst/>
              <a:rect r="r" b="b" t="t" l="l"/>
              <a:pathLst>
                <a:path h="2709333" w="1660796">
                  <a:moveTo>
                    <a:pt x="0" y="0"/>
                  </a:moveTo>
                  <a:lnTo>
                    <a:pt x="1660796" y="0"/>
                  </a:lnTo>
                  <a:lnTo>
                    <a:pt x="1660796" y="2709333"/>
                  </a:lnTo>
                  <a:lnTo>
                    <a:pt x="0" y="2709333"/>
                  </a:lnTo>
                  <a:lnTo>
                    <a:pt x="0" y="0"/>
                  </a:lnTo>
                </a:path>
              </a:pathLst>
            </a:custGeom>
            <a:solidFill>
              <a:srgbClr val="FFDE59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20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844254" y="2425031"/>
            <a:ext cx="4464800" cy="5946012"/>
            <a:chOff x="0" y="0"/>
            <a:chExt cx="1175914" cy="1566028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175914" cy="1566028"/>
            </a:xfrm>
            <a:custGeom>
              <a:avLst/>
              <a:gdLst/>
              <a:ahLst/>
              <a:cxnLst/>
              <a:rect r="r" b="b" t="t" l="l"/>
              <a:pathLst>
                <a:path h="1566028" w="1175914">
                  <a:moveTo>
                    <a:pt x="0" y="0"/>
                  </a:moveTo>
                  <a:lnTo>
                    <a:pt x="1175914" y="0"/>
                  </a:lnTo>
                  <a:lnTo>
                    <a:pt x="1175914" y="1566028"/>
                  </a:lnTo>
                  <a:lnTo>
                    <a:pt x="0" y="1566028"/>
                  </a:lnTo>
                  <a:lnTo>
                    <a:pt x="0" y="0"/>
                  </a:lnTo>
                </a:path>
              </a:pathLst>
            </a:custGeom>
            <a:solidFill>
              <a:srgbClr val="000000">
                <a:alpha val="0"/>
              </a:srgbClr>
            </a:solidFill>
            <a:ln w="85725">
              <a:solidFill>
                <a:srgbClr val="000000"/>
              </a:solidFill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5599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6836328" y="2314128"/>
            <a:ext cx="2173300" cy="769305"/>
          </a:xfrm>
          <a:custGeom>
            <a:avLst/>
            <a:gdLst/>
            <a:ahLst/>
            <a:cxnLst/>
            <a:rect r="r" b="b" t="t" l="l"/>
            <a:pathLst>
              <a:path h="769305" w="2173300">
                <a:moveTo>
                  <a:pt x="0" y="0"/>
                </a:moveTo>
                <a:lnTo>
                  <a:pt x="2173301" y="0"/>
                </a:lnTo>
                <a:lnTo>
                  <a:pt x="2173301" y="769305"/>
                </a:lnTo>
                <a:lnTo>
                  <a:pt x="0" y="7693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6424" r="0" b="-6424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9540121" y="2864358"/>
            <a:ext cx="7719179" cy="5673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968"/>
              </a:lnSpc>
            </a:pPr>
          </a:p>
        </p:txBody>
      </p:sp>
      <p:sp>
        <p:nvSpPr>
          <p:cNvPr name="TextBox 10" id="10"/>
          <p:cNvSpPr txBox="true"/>
          <p:nvPr/>
        </p:nvSpPr>
        <p:spPr>
          <a:xfrm rot="0">
            <a:off x="6836328" y="3374517"/>
            <a:ext cx="10637426" cy="119678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501"/>
              </a:lnSpc>
            </a:pPr>
            <a:r>
              <a:rPr lang="en-US" sz="2500">
                <a:solidFill>
                  <a:srgbClr val="000000"/>
                </a:solidFill>
                <a:ea typeface="Now"/>
              </a:rPr>
              <a:t>✓FOBILER</a:t>
            </a:r>
          </a:p>
          <a:p>
            <a:pPr>
              <a:lnSpc>
                <a:spcPts val="3501"/>
              </a:lnSpc>
            </a:pPr>
            <a:r>
              <a:rPr lang="en-US" sz="2500">
                <a:solidFill>
                  <a:srgbClr val="000000"/>
                </a:solidFill>
                <a:ea typeface="Now"/>
              </a:rPr>
              <a:t>✓Madde bağımlılığı</a:t>
            </a:r>
          </a:p>
          <a:p>
            <a:pPr>
              <a:lnSpc>
                <a:spcPts val="3501"/>
              </a:lnSpc>
            </a:pPr>
            <a:r>
              <a:rPr lang="en-US" sz="2500">
                <a:solidFill>
                  <a:srgbClr val="000000"/>
                </a:solidFill>
                <a:ea typeface="Now"/>
              </a:rPr>
              <a:t>✓Evden ve/veya okuldan kaçma</a:t>
            </a:r>
          </a:p>
          <a:p>
            <a:pPr>
              <a:lnSpc>
                <a:spcPts val="3501"/>
              </a:lnSpc>
            </a:pPr>
            <a:r>
              <a:rPr lang="en-US" sz="2500">
                <a:solidFill>
                  <a:srgbClr val="000000"/>
                </a:solidFill>
                <a:ea typeface="Now"/>
              </a:rPr>
              <a:t>✓Ciddi yeme bozuklukları (anoreksia nevroza)</a:t>
            </a:r>
          </a:p>
          <a:p>
            <a:pPr>
              <a:lnSpc>
                <a:spcPts val="3501"/>
              </a:lnSpc>
            </a:pPr>
            <a:r>
              <a:rPr lang="en-US" sz="2500">
                <a:solidFill>
                  <a:srgbClr val="000000"/>
                </a:solidFill>
                <a:ea typeface="Now"/>
              </a:rPr>
              <a:t>✓Aşırı sinirlilik</a:t>
            </a:r>
          </a:p>
          <a:p>
            <a:pPr>
              <a:lnSpc>
                <a:spcPts val="3501"/>
              </a:lnSpc>
            </a:pPr>
            <a:r>
              <a:rPr lang="en-US" sz="2500">
                <a:solidFill>
                  <a:srgbClr val="000000"/>
                </a:solidFill>
                <a:ea typeface="Now"/>
              </a:rPr>
              <a:t>✓Rastgele cinsel ilişkide bulunma</a:t>
            </a:r>
          </a:p>
          <a:p>
            <a:pPr>
              <a:lnSpc>
                <a:spcPts val="3501"/>
              </a:lnSpc>
            </a:pPr>
            <a:r>
              <a:rPr lang="en-US" sz="2500">
                <a:solidFill>
                  <a:srgbClr val="000000"/>
                </a:solidFill>
                <a:ea typeface="Now"/>
              </a:rPr>
              <a:t>✓Kronik cinsel enfeksiyonlar</a:t>
            </a:r>
          </a:p>
          <a:p>
            <a:pPr>
              <a:lnSpc>
                <a:spcPts val="3501"/>
              </a:lnSpc>
            </a:pPr>
            <a:r>
              <a:rPr lang="en-US" sz="2500">
                <a:solidFill>
                  <a:srgbClr val="000000"/>
                </a:solidFill>
                <a:ea typeface="Now"/>
              </a:rPr>
              <a:t>✓Sosyal içeÜkapanma</a:t>
            </a:r>
          </a:p>
          <a:p>
            <a:pPr>
              <a:lnSpc>
                <a:spcPts val="3501"/>
              </a:lnSpc>
            </a:pPr>
            <a:r>
              <a:rPr lang="en-US" sz="2500">
                <a:solidFill>
                  <a:srgbClr val="000000"/>
                </a:solidFill>
                <a:ea typeface="Now"/>
              </a:rPr>
              <a:t>✓Psikoz</a:t>
            </a:r>
          </a:p>
          <a:p>
            <a:pPr>
              <a:lnSpc>
                <a:spcPts val="3501"/>
              </a:lnSpc>
            </a:pPr>
            <a:r>
              <a:rPr lang="en-US" sz="2500">
                <a:solidFill>
                  <a:srgbClr val="000000"/>
                </a:solidFill>
                <a:ea typeface="Now"/>
              </a:rPr>
              <a:t>✓Özkıyım</a:t>
            </a:r>
          </a:p>
          <a:p>
            <a:pPr>
              <a:lnSpc>
                <a:spcPts val="3501"/>
              </a:lnSpc>
            </a:pPr>
          </a:p>
          <a:p>
            <a:pPr>
              <a:lnSpc>
                <a:spcPts val="3501"/>
              </a:lnSpc>
            </a:pPr>
          </a:p>
          <a:p>
            <a:pPr>
              <a:lnSpc>
                <a:spcPts val="3501"/>
              </a:lnSpc>
            </a:pPr>
          </a:p>
          <a:p>
            <a:pPr>
              <a:lnSpc>
                <a:spcPts val="3921"/>
              </a:lnSpc>
            </a:pPr>
          </a:p>
          <a:p>
            <a:pPr>
              <a:lnSpc>
                <a:spcPts val="3921"/>
              </a:lnSpc>
            </a:pPr>
          </a:p>
          <a:p>
            <a:pPr>
              <a:lnSpc>
                <a:spcPts val="3921"/>
              </a:lnSpc>
            </a:pPr>
          </a:p>
          <a:p>
            <a:pPr>
              <a:lnSpc>
                <a:spcPts val="3921"/>
              </a:lnSpc>
            </a:pPr>
          </a:p>
          <a:p>
            <a:pPr>
              <a:lnSpc>
                <a:spcPts val="3921"/>
              </a:lnSpc>
            </a:pPr>
          </a:p>
          <a:p>
            <a:pPr>
              <a:lnSpc>
                <a:spcPts val="3921"/>
              </a:lnSpc>
            </a:pPr>
            <a:r>
              <a:rPr lang="en-US" sz="2800">
                <a:solidFill>
                  <a:srgbClr val="000000"/>
                </a:solidFill>
                <a:latin typeface="Now Bold"/>
              </a:rPr>
              <a:t> </a:t>
            </a:r>
          </a:p>
          <a:p>
            <a:pPr>
              <a:lnSpc>
                <a:spcPts val="4061"/>
              </a:lnSpc>
            </a:pPr>
          </a:p>
          <a:p>
            <a:pPr>
              <a:lnSpc>
                <a:spcPts val="4061"/>
              </a:lnSpc>
            </a:pPr>
          </a:p>
          <a:p>
            <a:pPr>
              <a:lnSpc>
                <a:spcPts val="4760"/>
              </a:lnSpc>
            </a:pPr>
          </a:p>
          <a:p>
            <a:pPr algn="ctr">
              <a:lnSpc>
                <a:spcPts val="4760"/>
              </a:lnSpc>
            </a:pPr>
          </a:p>
          <a:p>
            <a:pPr algn="ctr">
              <a:lnSpc>
                <a:spcPts val="5180"/>
              </a:lnSpc>
            </a:pPr>
          </a:p>
          <a:p>
            <a:pPr algn="ctr">
              <a:lnSpc>
                <a:spcPts val="3361"/>
              </a:lnSpc>
              <a:spcBef>
                <a:spcPct val="0"/>
              </a:spcBef>
            </a:pPr>
          </a:p>
        </p:txBody>
      </p:sp>
      <p:sp>
        <p:nvSpPr>
          <p:cNvPr name="TextBox 11" id="11"/>
          <p:cNvSpPr txBox="true"/>
          <p:nvPr/>
        </p:nvSpPr>
        <p:spPr>
          <a:xfrm rot="0">
            <a:off x="1195209" y="3355467"/>
            <a:ext cx="3762890" cy="39814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50"/>
              </a:lnSpc>
              <a:spcBef>
                <a:spcPct val="0"/>
              </a:spcBef>
            </a:pPr>
            <a:r>
              <a:rPr lang="en-US" sz="3750">
                <a:solidFill>
                  <a:srgbClr val="000000"/>
                </a:solidFill>
                <a:latin typeface="Now Bold"/>
              </a:rPr>
              <a:t>CİNSEL  İSTİSMARA  UĞRAYAN  ÇOCUKTAKİ  DAVRANIŞSAL  REAKSİYONLAR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16944117" y="8943117"/>
            <a:ext cx="1343883" cy="1343883"/>
          </a:xfrm>
          <a:custGeom>
            <a:avLst/>
            <a:gdLst/>
            <a:ahLst/>
            <a:cxnLst/>
            <a:rect r="r" b="b" t="t" l="l"/>
            <a:pathLst>
              <a:path h="1343883" w="1343883">
                <a:moveTo>
                  <a:pt x="0" y="0"/>
                </a:moveTo>
                <a:lnTo>
                  <a:pt x="1343883" y="0"/>
                </a:lnTo>
                <a:lnTo>
                  <a:pt x="1343883" y="1343883"/>
                </a:lnTo>
                <a:lnTo>
                  <a:pt x="0" y="13438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6305835" cy="10287000"/>
            <a:chOff x="0" y="0"/>
            <a:chExt cx="1660796" cy="27093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660796" cy="2709333"/>
            </a:xfrm>
            <a:custGeom>
              <a:avLst/>
              <a:gdLst/>
              <a:ahLst/>
              <a:cxnLst/>
              <a:rect r="r" b="b" t="t" l="l"/>
              <a:pathLst>
                <a:path h="2709333" w="1660796">
                  <a:moveTo>
                    <a:pt x="0" y="0"/>
                  </a:moveTo>
                  <a:lnTo>
                    <a:pt x="1660796" y="0"/>
                  </a:lnTo>
                  <a:lnTo>
                    <a:pt x="1660796" y="2709333"/>
                  </a:lnTo>
                  <a:lnTo>
                    <a:pt x="0" y="2709333"/>
                  </a:lnTo>
                  <a:lnTo>
                    <a:pt x="0" y="0"/>
                  </a:lnTo>
                </a:path>
              </a:pathLst>
            </a:custGeom>
            <a:solidFill>
              <a:srgbClr val="FFDE59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20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028700" y="2488239"/>
            <a:ext cx="4464800" cy="5946012"/>
            <a:chOff x="0" y="0"/>
            <a:chExt cx="1175914" cy="1566028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175914" cy="1566028"/>
            </a:xfrm>
            <a:custGeom>
              <a:avLst/>
              <a:gdLst/>
              <a:ahLst/>
              <a:cxnLst/>
              <a:rect r="r" b="b" t="t" l="l"/>
              <a:pathLst>
                <a:path h="1566028" w="1175914">
                  <a:moveTo>
                    <a:pt x="0" y="0"/>
                  </a:moveTo>
                  <a:lnTo>
                    <a:pt x="1175914" y="0"/>
                  </a:lnTo>
                  <a:lnTo>
                    <a:pt x="1175914" y="1566028"/>
                  </a:lnTo>
                  <a:lnTo>
                    <a:pt x="0" y="1566028"/>
                  </a:lnTo>
                  <a:lnTo>
                    <a:pt x="0" y="0"/>
                  </a:lnTo>
                </a:path>
              </a:pathLst>
            </a:custGeom>
            <a:solidFill>
              <a:srgbClr val="000000">
                <a:alpha val="0"/>
              </a:srgbClr>
            </a:solidFill>
            <a:ln w="85725">
              <a:solidFill>
                <a:srgbClr val="000000"/>
              </a:solidFill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5599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7246792" y="422289"/>
            <a:ext cx="9325087" cy="5222049"/>
          </a:xfrm>
          <a:custGeom>
            <a:avLst/>
            <a:gdLst/>
            <a:ahLst/>
            <a:cxnLst/>
            <a:rect r="r" b="b" t="t" l="l"/>
            <a:pathLst>
              <a:path h="5222049" w="9325087">
                <a:moveTo>
                  <a:pt x="0" y="0"/>
                </a:moveTo>
                <a:lnTo>
                  <a:pt x="9325086" y="0"/>
                </a:lnTo>
                <a:lnTo>
                  <a:pt x="9325086" y="5222049"/>
                </a:lnTo>
                <a:lnTo>
                  <a:pt x="0" y="52220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9540121" y="2864358"/>
            <a:ext cx="7719179" cy="5673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968"/>
              </a:lnSpc>
            </a:pPr>
          </a:p>
        </p:txBody>
      </p:sp>
      <p:sp>
        <p:nvSpPr>
          <p:cNvPr name="TextBox 10" id="10"/>
          <p:cNvSpPr txBox="true"/>
          <p:nvPr/>
        </p:nvSpPr>
        <p:spPr>
          <a:xfrm rot="0">
            <a:off x="6874704" y="5587188"/>
            <a:ext cx="10637426" cy="97770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501"/>
              </a:lnSpc>
            </a:pPr>
          </a:p>
          <a:p>
            <a:pPr marL="539907" indent="-269953" lvl="1">
              <a:lnSpc>
                <a:spcPts val="3501"/>
              </a:lnSpc>
              <a:buFont typeface="Arial"/>
              <a:buChar char="•"/>
            </a:pPr>
            <a:r>
              <a:rPr lang="en-US" sz="2500">
                <a:solidFill>
                  <a:srgbClr val="000000"/>
                </a:solidFill>
                <a:latin typeface="Now"/>
              </a:rPr>
              <a:t>BU BELIRTILERDEN HIÇ BIRI ÇOCUK ISTISMARININ KESIN VE NET GÖSTERGESI DEĞILDIR.</a:t>
            </a:r>
          </a:p>
          <a:p>
            <a:pPr marL="539907" indent="-269953" lvl="1">
              <a:lnSpc>
                <a:spcPts val="3501"/>
              </a:lnSpc>
              <a:buFont typeface="Arial"/>
              <a:buChar char="•"/>
            </a:pPr>
            <a:r>
              <a:rPr lang="en-US" sz="2500">
                <a:solidFill>
                  <a:srgbClr val="000000"/>
                </a:solidFill>
                <a:latin typeface="Now"/>
              </a:rPr>
              <a:t>ÇOCUKLAR FARKLI SEBEPLERLE DE BÖYLE DAVRANABILIR, PATOLOJIK DAVRANIŞ DEĞIŞIKLERI GÖSTEREBILIR.</a:t>
            </a:r>
          </a:p>
          <a:p>
            <a:pPr marL="539907" indent="-269953" lvl="1">
              <a:lnSpc>
                <a:spcPts val="3501"/>
              </a:lnSpc>
              <a:buFont typeface="Arial"/>
              <a:buChar char="•"/>
            </a:pPr>
            <a:r>
              <a:rPr lang="en-US" sz="2500">
                <a:solidFill>
                  <a:srgbClr val="000000"/>
                </a:solidFill>
                <a:latin typeface="Now"/>
              </a:rPr>
              <a:t>ANCAK, BU BELIRTILERIN FARK EDILMESI HALINDE ISTISMAR OLASILIĞINI DA DÜŞÜNMEK GEREKIR.</a:t>
            </a:r>
          </a:p>
          <a:p>
            <a:pPr>
              <a:lnSpc>
                <a:spcPts val="3501"/>
              </a:lnSpc>
            </a:pPr>
          </a:p>
          <a:p>
            <a:pPr>
              <a:lnSpc>
                <a:spcPts val="3921"/>
              </a:lnSpc>
            </a:pPr>
          </a:p>
          <a:p>
            <a:pPr>
              <a:lnSpc>
                <a:spcPts val="3921"/>
              </a:lnSpc>
            </a:pPr>
          </a:p>
          <a:p>
            <a:pPr>
              <a:lnSpc>
                <a:spcPts val="3921"/>
              </a:lnSpc>
            </a:pPr>
          </a:p>
          <a:p>
            <a:pPr>
              <a:lnSpc>
                <a:spcPts val="3921"/>
              </a:lnSpc>
            </a:pPr>
          </a:p>
          <a:p>
            <a:pPr>
              <a:lnSpc>
                <a:spcPts val="3921"/>
              </a:lnSpc>
            </a:pPr>
          </a:p>
          <a:p>
            <a:pPr>
              <a:lnSpc>
                <a:spcPts val="3921"/>
              </a:lnSpc>
            </a:pPr>
            <a:r>
              <a:rPr lang="en-US" sz="2800">
                <a:solidFill>
                  <a:srgbClr val="000000"/>
                </a:solidFill>
                <a:latin typeface="Now Bold"/>
              </a:rPr>
              <a:t> </a:t>
            </a:r>
          </a:p>
          <a:p>
            <a:pPr>
              <a:lnSpc>
                <a:spcPts val="4061"/>
              </a:lnSpc>
            </a:pPr>
          </a:p>
          <a:p>
            <a:pPr>
              <a:lnSpc>
                <a:spcPts val="4061"/>
              </a:lnSpc>
            </a:pPr>
          </a:p>
          <a:p>
            <a:pPr>
              <a:lnSpc>
                <a:spcPts val="4760"/>
              </a:lnSpc>
            </a:pPr>
          </a:p>
          <a:p>
            <a:pPr algn="ctr">
              <a:lnSpc>
                <a:spcPts val="4760"/>
              </a:lnSpc>
            </a:pPr>
          </a:p>
          <a:p>
            <a:pPr algn="ctr">
              <a:lnSpc>
                <a:spcPts val="5180"/>
              </a:lnSpc>
            </a:pPr>
          </a:p>
          <a:p>
            <a:pPr algn="ctr">
              <a:lnSpc>
                <a:spcPts val="3361"/>
              </a:lnSpc>
              <a:spcBef>
                <a:spcPct val="0"/>
              </a:spcBef>
            </a:pPr>
          </a:p>
        </p:txBody>
      </p:sp>
      <p:sp>
        <p:nvSpPr>
          <p:cNvPr name="TextBox 11" id="11"/>
          <p:cNvSpPr txBox="true"/>
          <p:nvPr/>
        </p:nvSpPr>
        <p:spPr>
          <a:xfrm rot="0">
            <a:off x="1379655" y="3355467"/>
            <a:ext cx="3762890" cy="39814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50"/>
              </a:lnSpc>
              <a:spcBef>
                <a:spcPct val="0"/>
              </a:spcBef>
            </a:pPr>
            <a:r>
              <a:rPr lang="en-US" sz="3750">
                <a:solidFill>
                  <a:srgbClr val="000000"/>
                </a:solidFill>
                <a:latin typeface="Now Bold"/>
              </a:rPr>
              <a:t>CİNSEL  İSTİSMARA  UĞRAYAN  ÇOCUKTAKİ  DAVRANIŞSAL  REAKSİYONLAR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16944117" y="8943117"/>
            <a:ext cx="1343883" cy="1343883"/>
          </a:xfrm>
          <a:custGeom>
            <a:avLst/>
            <a:gdLst/>
            <a:ahLst/>
            <a:cxnLst/>
            <a:rect r="r" b="b" t="t" l="l"/>
            <a:pathLst>
              <a:path h="1343883" w="1343883">
                <a:moveTo>
                  <a:pt x="0" y="0"/>
                </a:moveTo>
                <a:lnTo>
                  <a:pt x="1343883" y="0"/>
                </a:lnTo>
                <a:lnTo>
                  <a:pt x="1343883" y="1343883"/>
                </a:lnTo>
                <a:lnTo>
                  <a:pt x="0" y="13438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50163" y="2302181"/>
            <a:ext cx="6795079" cy="6281304"/>
          </a:xfrm>
          <a:custGeom>
            <a:avLst/>
            <a:gdLst/>
            <a:ahLst/>
            <a:cxnLst/>
            <a:rect r="r" b="b" t="t" l="l"/>
            <a:pathLst>
              <a:path h="6281304" w="6795079">
                <a:moveTo>
                  <a:pt x="0" y="0"/>
                </a:moveTo>
                <a:lnTo>
                  <a:pt x="6795079" y="0"/>
                </a:lnTo>
                <a:lnTo>
                  <a:pt x="6795079" y="6281305"/>
                </a:lnTo>
                <a:lnTo>
                  <a:pt x="0" y="62813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542928" y="807857"/>
            <a:ext cx="12696482" cy="1023160"/>
          </a:xfrm>
          <a:custGeom>
            <a:avLst/>
            <a:gdLst/>
            <a:ahLst/>
            <a:cxnLst/>
            <a:rect r="r" b="b" t="t" l="l"/>
            <a:pathLst>
              <a:path h="1023160" w="12696482">
                <a:moveTo>
                  <a:pt x="0" y="0"/>
                </a:moveTo>
                <a:lnTo>
                  <a:pt x="12696482" y="0"/>
                </a:lnTo>
                <a:lnTo>
                  <a:pt x="12696482" y="1023160"/>
                </a:lnTo>
                <a:lnTo>
                  <a:pt x="0" y="10231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9944563" y="2476002"/>
            <a:ext cx="6426247" cy="6346318"/>
          </a:xfrm>
          <a:custGeom>
            <a:avLst/>
            <a:gdLst/>
            <a:ahLst/>
            <a:cxnLst/>
            <a:rect r="r" b="b" t="t" l="l"/>
            <a:pathLst>
              <a:path h="6346318" w="6426247">
                <a:moveTo>
                  <a:pt x="0" y="0"/>
                </a:moveTo>
                <a:lnTo>
                  <a:pt x="6426247" y="0"/>
                </a:lnTo>
                <a:lnTo>
                  <a:pt x="6426247" y="6346318"/>
                </a:lnTo>
                <a:lnTo>
                  <a:pt x="0" y="63463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6944117" y="8943117"/>
            <a:ext cx="1343883" cy="1343883"/>
          </a:xfrm>
          <a:custGeom>
            <a:avLst/>
            <a:gdLst/>
            <a:ahLst/>
            <a:cxnLst/>
            <a:rect r="r" b="b" t="t" l="l"/>
            <a:pathLst>
              <a:path h="1343883" w="1343883">
                <a:moveTo>
                  <a:pt x="0" y="0"/>
                </a:moveTo>
                <a:lnTo>
                  <a:pt x="1343883" y="0"/>
                </a:lnTo>
                <a:lnTo>
                  <a:pt x="1343883" y="1343883"/>
                </a:lnTo>
                <a:lnTo>
                  <a:pt x="0" y="134388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652810" y="707577"/>
            <a:ext cx="12350304" cy="1002493"/>
          </a:xfrm>
          <a:custGeom>
            <a:avLst/>
            <a:gdLst/>
            <a:ahLst/>
            <a:cxnLst/>
            <a:rect r="r" b="b" t="t" l="l"/>
            <a:pathLst>
              <a:path h="1002493" w="12350304">
                <a:moveTo>
                  <a:pt x="0" y="0"/>
                </a:moveTo>
                <a:lnTo>
                  <a:pt x="12350304" y="0"/>
                </a:lnTo>
                <a:lnTo>
                  <a:pt x="12350304" y="1002493"/>
                </a:lnTo>
                <a:lnTo>
                  <a:pt x="0" y="10024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28700" y="2251060"/>
            <a:ext cx="8345953" cy="5784880"/>
          </a:xfrm>
          <a:custGeom>
            <a:avLst/>
            <a:gdLst/>
            <a:ahLst/>
            <a:cxnLst/>
            <a:rect r="r" b="b" t="t" l="l"/>
            <a:pathLst>
              <a:path h="5784880" w="8345953">
                <a:moveTo>
                  <a:pt x="0" y="0"/>
                </a:moveTo>
                <a:lnTo>
                  <a:pt x="8345953" y="0"/>
                </a:lnTo>
                <a:lnTo>
                  <a:pt x="8345953" y="5784880"/>
                </a:lnTo>
                <a:lnTo>
                  <a:pt x="0" y="57848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9655842" y="2391622"/>
            <a:ext cx="7414538" cy="6199040"/>
          </a:xfrm>
          <a:custGeom>
            <a:avLst/>
            <a:gdLst/>
            <a:ahLst/>
            <a:cxnLst/>
            <a:rect r="r" b="b" t="t" l="l"/>
            <a:pathLst>
              <a:path h="6199040" w="7414538">
                <a:moveTo>
                  <a:pt x="0" y="0"/>
                </a:moveTo>
                <a:lnTo>
                  <a:pt x="7414538" y="0"/>
                </a:lnTo>
                <a:lnTo>
                  <a:pt x="7414538" y="6199040"/>
                </a:lnTo>
                <a:lnTo>
                  <a:pt x="0" y="61990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6944117" y="8943117"/>
            <a:ext cx="1343883" cy="1343883"/>
          </a:xfrm>
          <a:custGeom>
            <a:avLst/>
            <a:gdLst/>
            <a:ahLst/>
            <a:cxnLst/>
            <a:rect r="r" b="b" t="t" l="l"/>
            <a:pathLst>
              <a:path h="1343883" w="1343883">
                <a:moveTo>
                  <a:pt x="0" y="0"/>
                </a:moveTo>
                <a:lnTo>
                  <a:pt x="1343883" y="0"/>
                </a:lnTo>
                <a:lnTo>
                  <a:pt x="1343883" y="1343883"/>
                </a:lnTo>
                <a:lnTo>
                  <a:pt x="0" y="134388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652810" y="707577"/>
            <a:ext cx="12350304" cy="1002493"/>
          </a:xfrm>
          <a:custGeom>
            <a:avLst/>
            <a:gdLst/>
            <a:ahLst/>
            <a:cxnLst/>
            <a:rect r="r" b="b" t="t" l="l"/>
            <a:pathLst>
              <a:path h="1002493" w="12350304">
                <a:moveTo>
                  <a:pt x="0" y="0"/>
                </a:moveTo>
                <a:lnTo>
                  <a:pt x="12350304" y="0"/>
                </a:lnTo>
                <a:lnTo>
                  <a:pt x="12350304" y="1002493"/>
                </a:lnTo>
                <a:lnTo>
                  <a:pt x="0" y="10024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178600" y="2062233"/>
            <a:ext cx="7492578" cy="6162535"/>
          </a:xfrm>
          <a:custGeom>
            <a:avLst/>
            <a:gdLst/>
            <a:ahLst/>
            <a:cxnLst/>
            <a:rect r="r" b="b" t="t" l="l"/>
            <a:pathLst>
              <a:path h="6162535" w="7492578">
                <a:moveTo>
                  <a:pt x="0" y="0"/>
                </a:moveTo>
                <a:lnTo>
                  <a:pt x="7492578" y="0"/>
                </a:lnTo>
                <a:lnTo>
                  <a:pt x="7492578" y="6162534"/>
                </a:lnTo>
                <a:lnTo>
                  <a:pt x="0" y="61625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8969949" y="2175436"/>
            <a:ext cx="7775002" cy="6049331"/>
          </a:xfrm>
          <a:custGeom>
            <a:avLst/>
            <a:gdLst/>
            <a:ahLst/>
            <a:cxnLst/>
            <a:rect r="r" b="b" t="t" l="l"/>
            <a:pathLst>
              <a:path h="6049331" w="7775002">
                <a:moveTo>
                  <a:pt x="0" y="0"/>
                </a:moveTo>
                <a:lnTo>
                  <a:pt x="7775002" y="0"/>
                </a:lnTo>
                <a:lnTo>
                  <a:pt x="7775002" y="6049331"/>
                </a:lnTo>
                <a:lnTo>
                  <a:pt x="0" y="60493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6944117" y="8943117"/>
            <a:ext cx="1343883" cy="1343883"/>
          </a:xfrm>
          <a:custGeom>
            <a:avLst/>
            <a:gdLst/>
            <a:ahLst/>
            <a:cxnLst/>
            <a:rect r="r" b="b" t="t" l="l"/>
            <a:pathLst>
              <a:path h="1343883" w="1343883">
                <a:moveTo>
                  <a:pt x="0" y="0"/>
                </a:moveTo>
                <a:lnTo>
                  <a:pt x="1343883" y="0"/>
                </a:lnTo>
                <a:lnTo>
                  <a:pt x="1343883" y="1343883"/>
                </a:lnTo>
                <a:lnTo>
                  <a:pt x="0" y="134388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6305835" cy="10287000"/>
            <a:chOff x="0" y="0"/>
            <a:chExt cx="1660796" cy="27093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660796" cy="2709333"/>
            </a:xfrm>
            <a:custGeom>
              <a:avLst/>
              <a:gdLst/>
              <a:ahLst/>
              <a:cxnLst/>
              <a:rect r="r" b="b" t="t" l="l"/>
              <a:pathLst>
                <a:path h="2709333" w="1660796">
                  <a:moveTo>
                    <a:pt x="0" y="0"/>
                  </a:moveTo>
                  <a:lnTo>
                    <a:pt x="1660796" y="0"/>
                  </a:lnTo>
                  <a:lnTo>
                    <a:pt x="1660796" y="2709333"/>
                  </a:lnTo>
                  <a:lnTo>
                    <a:pt x="0" y="2709333"/>
                  </a:lnTo>
                  <a:lnTo>
                    <a:pt x="0" y="0"/>
                  </a:lnTo>
                </a:path>
              </a:pathLst>
            </a:custGeom>
            <a:solidFill>
              <a:srgbClr val="FFDE59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20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195209" y="3215127"/>
            <a:ext cx="3915418" cy="3199130"/>
            <a:chOff x="0" y="0"/>
            <a:chExt cx="1031221" cy="842569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031221" cy="842569"/>
            </a:xfrm>
            <a:custGeom>
              <a:avLst/>
              <a:gdLst/>
              <a:ahLst/>
              <a:cxnLst/>
              <a:rect r="r" b="b" t="t" l="l"/>
              <a:pathLst>
                <a:path h="842569" w="1031221">
                  <a:moveTo>
                    <a:pt x="0" y="0"/>
                  </a:moveTo>
                  <a:lnTo>
                    <a:pt x="1031221" y="0"/>
                  </a:lnTo>
                  <a:lnTo>
                    <a:pt x="1031221" y="842569"/>
                  </a:lnTo>
                  <a:lnTo>
                    <a:pt x="0" y="842569"/>
                  </a:lnTo>
                  <a:lnTo>
                    <a:pt x="0" y="0"/>
                  </a:lnTo>
                </a:path>
              </a:pathLst>
            </a:custGeom>
            <a:solidFill>
              <a:srgbClr val="000000">
                <a:alpha val="0"/>
              </a:srgbClr>
            </a:solidFill>
            <a:ln w="85725">
              <a:solidFill>
                <a:srgbClr val="000000"/>
              </a:solidFill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5599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7360773" y="515244"/>
            <a:ext cx="9140536" cy="6093691"/>
          </a:xfrm>
          <a:custGeom>
            <a:avLst/>
            <a:gdLst/>
            <a:ahLst/>
            <a:cxnLst/>
            <a:rect r="r" b="b" t="t" l="l"/>
            <a:pathLst>
              <a:path h="6093691" w="9140536">
                <a:moveTo>
                  <a:pt x="0" y="0"/>
                </a:moveTo>
                <a:lnTo>
                  <a:pt x="9140536" y="0"/>
                </a:lnTo>
                <a:lnTo>
                  <a:pt x="9140536" y="6093691"/>
                </a:lnTo>
                <a:lnTo>
                  <a:pt x="0" y="609369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9540121" y="2864358"/>
            <a:ext cx="7719179" cy="5673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968"/>
              </a:lnSpc>
            </a:pPr>
          </a:p>
        </p:txBody>
      </p:sp>
      <p:sp>
        <p:nvSpPr>
          <p:cNvPr name="TextBox 10" id="10"/>
          <p:cNvSpPr txBox="true"/>
          <p:nvPr/>
        </p:nvSpPr>
        <p:spPr>
          <a:xfrm rot="0">
            <a:off x="7748344" y="7065550"/>
            <a:ext cx="9210901" cy="20821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61"/>
              </a:lnSpc>
            </a:pPr>
            <a:r>
              <a:rPr lang="en-US" sz="2400">
                <a:solidFill>
                  <a:srgbClr val="000000"/>
                </a:solidFill>
                <a:latin typeface="Now Bold"/>
              </a:rPr>
              <a:t> DÜNYA SAĞLIK ÖRGÜTÜ’NÜNVERILERINE GÖREDÜNYADA1-14YAŞGRUBUNDAKI40</a:t>
            </a:r>
          </a:p>
          <a:p>
            <a:pPr algn="ctr">
              <a:lnSpc>
                <a:spcPts val="3361"/>
              </a:lnSpc>
            </a:pPr>
            <a:r>
              <a:rPr lang="en-US" sz="2400">
                <a:solidFill>
                  <a:srgbClr val="000000"/>
                </a:solidFill>
                <a:latin typeface="Now Bold"/>
              </a:rPr>
              <a:t> milyon çocuk ihmal ve istismara uğramakta,desteğeihtiyaçduymaktadır.</a:t>
            </a:r>
          </a:p>
          <a:p>
            <a:pPr algn="ctr">
              <a:lnSpc>
                <a:spcPts val="3361"/>
              </a:lnSpc>
              <a:spcBef>
                <a:spcPct val="0"/>
              </a:spcBef>
            </a:pPr>
          </a:p>
        </p:txBody>
      </p:sp>
      <p:sp>
        <p:nvSpPr>
          <p:cNvPr name="TextBox 11" id="11"/>
          <p:cNvSpPr txBox="true"/>
          <p:nvPr/>
        </p:nvSpPr>
        <p:spPr>
          <a:xfrm rot="0">
            <a:off x="1195209" y="3773935"/>
            <a:ext cx="3915418" cy="30117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3800">
                <a:solidFill>
                  <a:srgbClr val="000000"/>
                </a:solidFill>
                <a:latin typeface="Now Bold"/>
              </a:rPr>
              <a:t>ÇOCUK   İHMAL </a:t>
            </a:r>
          </a:p>
          <a:p>
            <a:pPr algn="ctr">
              <a:lnSpc>
                <a:spcPts val="5320"/>
              </a:lnSpc>
            </a:pPr>
            <a:r>
              <a:rPr lang="en-US" sz="3800">
                <a:solidFill>
                  <a:srgbClr val="000000"/>
                </a:solidFill>
                <a:latin typeface="Now Bold"/>
              </a:rPr>
              <a:t>VE İSTİSMARI</a:t>
            </a:r>
          </a:p>
          <a:p>
            <a:pPr algn="ctr">
              <a:lnSpc>
                <a:spcPts val="8120"/>
              </a:lnSpc>
              <a:spcBef>
                <a:spcPct val="0"/>
              </a:spcBef>
            </a:pP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16944117" y="8943117"/>
            <a:ext cx="1343883" cy="1343883"/>
          </a:xfrm>
          <a:custGeom>
            <a:avLst/>
            <a:gdLst/>
            <a:ahLst/>
            <a:cxnLst/>
            <a:rect r="r" b="b" t="t" l="l"/>
            <a:pathLst>
              <a:path h="1343883" w="1343883">
                <a:moveTo>
                  <a:pt x="0" y="0"/>
                </a:moveTo>
                <a:lnTo>
                  <a:pt x="1343883" y="0"/>
                </a:lnTo>
                <a:lnTo>
                  <a:pt x="1343883" y="1343883"/>
                </a:lnTo>
                <a:lnTo>
                  <a:pt x="0" y="13438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652810" y="707577"/>
            <a:ext cx="12350304" cy="1002493"/>
          </a:xfrm>
          <a:custGeom>
            <a:avLst/>
            <a:gdLst/>
            <a:ahLst/>
            <a:cxnLst/>
            <a:rect r="r" b="b" t="t" l="l"/>
            <a:pathLst>
              <a:path h="1002493" w="12350304">
                <a:moveTo>
                  <a:pt x="0" y="0"/>
                </a:moveTo>
                <a:lnTo>
                  <a:pt x="12350304" y="0"/>
                </a:lnTo>
                <a:lnTo>
                  <a:pt x="12350304" y="1002493"/>
                </a:lnTo>
                <a:lnTo>
                  <a:pt x="0" y="10024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257434" y="2174054"/>
            <a:ext cx="8030193" cy="5938891"/>
          </a:xfrm>
          <a:custGeom>
            <a:avLst/>
            <a:gdLst/>
            <a:ahLst/>
            <a:cxnLst/>
            <a:rect r="r" b="b" t="t" l="l"/>
            <a:pathLst>
              <a:path h="5938891" w="8030193">
                <a:moveTo>
                  <a:pt x="0" y="0"/>
                </a:moveTo>
                <a:lnTo>
                  <a:pt x="8030194" y="0"/>
                </a:lnTo>
                <a:lnTo>
                  <a:pt x="8030194" y="5938892"/>
                </a:lnTo>
                <a:lnTo>
                  <a:pt x="0" y="59388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9630100" y="2174054"/>
            <a:ext cx="6844771" cy="4409528"/>
          </a:xfrm>
          <a:custGeom>
            <a:avLst/>
            <a:gdLst/>
            <a:ahLst/>
            <a:cxnLst/>
            <a:rect r="r" b="b" t="t" l="l"/>
            <a:pathLst>
              <a:path h="4409528" w="6844771">
                <a:moveTo>
                  <a:pt x="0" y="0"/>
                </a:moveTo>
                <a:lnTo>
                  <a:pt x="6844771" y="0"/>
                </a:lnTo>
                <a:lnTo>
                  <a:pt x="6844771" y="4409529"/>
                </a:lnTo>
                <a:lnTo>
                  <a:pt x="0" y="44095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9630100" y="6583583"/>
            <a:ext cx="6880110" cy="2965277"/>
          </a:xfrm>
          <a:custGeom>
            <a:avLst/>
            <a:gdLst/>
            <a:ahLst/>
            <a:cxnLst/>
            <a:rect r="r" b="b" t="t" l="l"/>
            <a:pathLst>
              <a:path h="2965277" w="6880110">
                <a:moveTo>
                  <a:pt x="0" y="0"/>
                </a:moveTo>
                <a:lnTo>
                  <a:pt x="6880110" y="0"/>
                </a:lnTo>
                <a:lnTo>
                  <a:pt x="6880110" y="2965277"/>
                </a:lnTo>
                <a:lnTo>
                  <a:pt x="0" y="296527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6944117" y="8943117"/>
            <a:ext cx="1343883" cy="1343883"/>
          </a:xfrm>
          <a:custGeom>
            <a:avLst/>
            <a:gdLst/>
            <a:ahLst/>
            <a:cxnLst/>
            <a:rect r="r" b="b" t="t" l="l"/>
            <a:pathLst>
              <a:path h="1343883" w="1343883">
                <a:moveTo>
                  <a:pt x="0" y="0"/>
                </a:moveTo>
                <a:lnTo>
                  <a:pt x="1343883" y="0"/>
                </a:lnTo>
                <a:lnTo>
                  <a:pt x="1343883" y="1343883"/>
                </a:lnTo>
                <a:lnTo>
                  <a:pt x="0" y="134388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652810" y="707577"/>
            <a:ext cx="12350304" cy="1002493"/>
          </a:xfrm>
          <a:custGeom>
            <a:avLst/>
            <a:gdLst/>
            <a:ahLst/>
            <a:cxnLst/>
            <a:rect r="r" b="b" t="t" l="l"/>
            <a:pathLst>
              <a:path h="1002493" w="12350304">
                <a:moveTo>
                  <a:pt x="0" y="0"/>
                </a:moveTo>
                <a:lnTo>
                  <a:pt x="12350304" y="0"/>
                </a:lnTo>
                <a:lnTo>
                  <a:pt x="12350304" y="1002493"/>
                </a:lnTo>
                <a:lnTo>
                  <a:pt x="0" y="10024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28700" y="3165603"/>
            <a:ext cx="7586883" cy="1412193"/>
          </a:xfrm>
          <a:custGeom>
            <a:avLst/>
            <a:gdLst/>
            <a:ahLst/>
            <a:cxnLst/>
            <a:rect r="r" b="b" t="t" l="l"/>
            <a:pathLst>
              <a:path h="1412193" w="7586883">
                <a:moveTo>
                  <a:pt x="0" y="0"/>
                </a:moveTo>
                <a:lnTo>
                  <a:pt x="7586883" y="0"/>
                </a:lnTo>
                <a:lnTo>
                  <a:pt x="7586883" y="1412192"/>
                </a:lnTo>
                <a:lnTo>
                  <a:pt x="0" y="14121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3032346" y="2156831"/>
            <a:ext cx="12223308" cy="819149"/>
          </a:xfrm>
          <a:custGeom>
            <a:avLst/>
            <a:gdLst/>
            <a:ahLst/>
            <a:cxnLst/>
            <a:rect r="r" b="b" t="t" l="l"/>
            <a:pathLst>
              <a:path h="819149" w="12223308">
                <a:moveTo>
                  <a:pt x="0" y="0"/>
                </a:moveTo>
                <a:lnTo>
                  <a:pt x="12223308" y="0"/>
                </a:lnTo>
                <a:lnTo>
                  <a:pt x="12223308" y="819149"/>
                </a:lnTo>
                <a:lnTo>
                  <a:pt x="0" y="81914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-23148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28700" y="4709187"/>
            <a:ext cx="7464080" cy="2362051"/>
          </a:xfrm>
          <a:custGeom>
            <a:avLst/>
            <a:gdLst/>
            <a:ahLst/>
            <a:cxnLst/>
            <a:rect r="r" b="b" t="t" l="l"/>
            <a:pathLst>
              <a:path h="2362051" w="7464080">
                <a:moveTo>
                  <a:pt x="0" y="0"/>
                </a:moveTo>
                <a:lnTo>
                  <a:pt x="7464080" y="0"/>
                </a:lnTo>
                <a:lnTo>
                  <a:pt x="7464080" y="2362051"/>
                </a:lnTo>
                <a:lnTo>
                  <a:pt x="0" y="236205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9832018" y="3165603"/>
            <a:ext cx="7305813" cy="1693230"/>
          </a:xfrm>
          <a:custGeom>
            <a:avLst/>
            <a:gdLst/>
            <a:ahLst/>
            <a:cxnLst/>
            <a:rect r="r" b="b" t="t" l="l"/>
            <a:pathLst>
              <a:path h="1693230" w="7305813">
                <a:moveTo>
                  <a:pt x="0" y="0"/>
                </a:moveTo>
                <a:lnTo>
                  <a:pt x="7305813" y="0"/>
                </a:lnTo>
                <a:lnTo>
                  <a:pt x="7305813" y="1693229"/>
                </a:lnTo>
                <a:lnTo>
                  <a:pt x="0" y="169322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9832018" y="5049332"/>
            <a:ext cx="7074459" cy="2481401"/>
          </a:xfrm>
          <a:custGeom>
            <a:avLst/>
            <a:gdLst/>
            <a:ahLst/>
            <a:cxnLst/>
            <a:rect r="r" b="b" t="t" l="l"/>
            <a:pathLst>
              <a:path h="2481401" w="7074459">
                <a:moveTo>
                  <a:pt x="0" y="0"/>
                </a:moveTo>
                <a:lnTo>
                  <a:pt x="7074459" y="0"/>
                </a:lnTo>
                <a:lnTo>
                  <a:pt x="7074459" y="2481402"/>
                </a:lnTo>
                <a:lnTo>
                  <a:pt x="0" y="24814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6944117" y="8943117"/>
            <a:ext cx="1343883" cy="1343883"/>
          </a:xfrm>
          <a:custGeom>
            <a:avLst/>
            <a:gdLst/>
            <a:ahLst/>
            <a:cxnLst/>
            <a:rect r="r" b="b" t="t" l="l"/>
            <a:pathLst>
              <a:path h="1343883" w="1343883">
                <a:moveTo>
                  <a:pt x="0" y="0"/>
                </a:moveTo>
                <a:lnTo>
                  <a:pt x="1343883" y="0"/>
                </a:lnTo>
                <a:lnTo>
                  <a:pt x="1343883" y="1343883"/>
                </a:lnTo>
                <a:lnTo>
                  <a:pt x="0" y="134388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6305835" cy="10287000"/>
            <a:chOff x="0" y="0"/>
            <a:chExt cx="1660796" cy="27093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660796" cy="2709333"/>
            </a:xfrm>
            <a:custGeom>
              <a:avLst/>
              <a:gdLst/>
              <a:ahLst/>
              <a:cxnLst/>
              <a:rect r="r" b="b" t="t" l="l"/>
              <a:pathLst>
                <a:path h="2709333" w="1660796">
                  <a:moveTo>
                    <a:pt x="0" y="0"/>
                  </a:moveTo>
                  <a:lnTo>
                    <a:pt x="1660796" y="0"/>
                  </a:lnTo>
                  <a:lnTo>
                    <a:pt x="1660796" y="2709333"/>
                  </a:lnTo>
                  <a:lnTo>
                    <a:pt x="0" y="2709333"/>
                  </a:lnTo>
                  <a:lnTo>
                    <a:pt x="0" y="0"/>
                  </a:lnTo>
                </a:path>
              </a:pathLst>
            </a:custGeom>
            <a:solidFill>
              <a:srgbClr val="FFDE59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20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920518" y="2377625"/>
            <a:ext cx="4464800" cy="5946012"/>
            <a:chOff x="0" y="0"/>
            <a:chExt cx="1175914" cy="1566028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175914" cy="1566028"/>
            </a:xfrm>
            <a:custGeom>
              <a:avLst/>
              <a:gdLst/>
              <a:ahLst/>
              <a:cxnLst/>
              <a:rect r="r" b="b" t="t" l="l"/>
              <a:pathLst>
                <a:path h="1566028" w="1175914">
                  <a:moveTo>
                    <a:pt x="0" y="0"/>
                  </a:moveTo>
                  <a:lnTo>
                    <a:pt x="1175914" y="0"/>
                  </a:lnTo>
                  <a:lnTo>
                    <a:pt x="1175914" y="1566028"/>
                  </a:lnTo>
                  <a:lnTo>
                    <a:pt x="0" y="1566028"/>
                  </a:lnTo>
                  <a:lnTo>
                    <a:pt x="0" y="0"/>
                  </a:lnTo>
                </a:path>
              </a:pathLst>
            </a:custGeom>
            <a:solidFill>
              <a:srgbClr val="000000">
                <a:alpha val="0"/>
              </a:srgbClr>
            </a:solidFill>
            <a:ln w="85725">
              <a:solidFill>
                <a:srgbClr val="000000"/>
              </a:solidFill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5599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7135489" y="2264531"/>
            <a:ext cx="9990147" cy="6172200"/>
          </a:xfrm>
          <a:custGeom>
            <a:avLst/>
            <a:gdLst/>
            <a:ahLst/>
            <a:cxnLst/>
            <a:rect r="r" b="b" t="t" l="l"/>
            <a:pathLst>
              <a:path h="6172200" w="9990147">
                <a:moveTo>
                  <a:pt x="0" y="0"/>
                </a:moveTo>
                <a:lnTo>
                  <a:pt x="9990146" y="0"/>
                </a:lnTo>
                <a:lnTo>
                  <a:pt x="9990146" y="6172200"/>
                </a:lnTo>
                <a:lnTo>
                  <a:pt x="0" y="6172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9540121" y="2864358"/>
            <a:ext cx="7719179" cy="5673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968"/>
              </a:lnSpc>
            </a:pPr>
          </a:p>
        </p:txBody>
      </p:sp>
      <p:sp>
        <p:nvSpPr>
          <p:cNvPr name="TextBox 10" id="10"/>
          <p:cNvSpPr txBox="true"/>
          <p:nvPr/>
        </p:nvSpPr>
        <p:spPr>
          <a:xfrm rot="0">
            <a:off x="920518" y="3181350"/>
            <a:ext cx="4464800" cy="46481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50"/>
              </a:lnSpc>
            </a:pPr>
            <a:r>
              <a:rPr lang="en-US" sz="3750">
                <a:solidFill>
                  <a:srgbClr val="000000"/>
                </a:solidFill>
                <a:latin typeface="Now Bold"/>
              </a:rPr>
              <a:t>AILELERIN ÇOCUKLARI İSTISMARDAN KORUMAK İÇIN YAPMASI GEREKENLER</a:t>
            </a:r>
          </a:p>
          <a:p>
            <a:pPr algn="ctr">
              <a:lnSpc>
                <a:spcPts val="5250"/>
              </a:lnSpc>
              <a:spcBef>
                <a:spcPct val="0"/>
              </a:spcBef>
            </a:pP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16944117" y="8943117"/>
            <a:ext cx="1343883" cy="1343883"/>
          </a:xfrm>
          <a:custGeom>
            <a:avLst/>
            <a:gdLst/>
            <a:ahLst/>
            <a:cxnLst/>
            <a:rect r="r" b="b" t="t" l="l"/>
            <a:pathLst>
              <a:path h="1343883" w="1343883">
                <a:moveTo>
                  <a:pt x="0" y="0"/>
                </a:moveTo>
                <a:lnTo>
                  <a:pt x="1343883" y="0"/>
                </a:lnTo>
                <a:lnTo>
                  <a:pt x="1343883" y="1343883"/>
                </a:lnTo>
                <a:lnTo>
                  <a:pt x="0" y="13438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18514" y="0"/>
            <a:ext cx="6305835" cy="10287000"/>
            <a:chOff x="0" y="0"/>
            <a:chExt cx="1660796" cy="27093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660796" cy="2709333"/>
            </a:xfrm>
            <a:custGeom>
              <a:avLst/>
              <a:gdLst/>
              <a:ahLst/>
              <a:cxnLst/>
              <a:rect r="r" b="b" t="t" l="l"/>
              <a:pathLst>
                <a:path h="2709333" w="1660796">
                  <a:moveTo>
                    <a:pt x="0" y="0"/>
                  </a:moveTo>
                  <a:lnTo>
                    <a:pt x="1660796" y="0"/>
                  </a:lnTo>
                  <a:lnTo>
                    <a:pt x="1660796" y="2709333"/>
                  </a:lnTo>
                  <a:lnTo>
                    <a:pt x="0" y="2709333"/>
                  </a:lnTo>
                  <a:lnTo>
                    <a:pt x="0" y="0"/>
                  </a:lnTo>
                </a:path>
              </a:pathLst>
            </a:custGeom>
            <a:solidFill>
              <a:srgbClr val="FFDE59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20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8589781" y="2450767"/>
            <a:ext cx="5627040" cy="1219284"/>
          </a:xfrm>
          <a:custGeom>
            <a:avLst/>
            <a:gdLst/>
            <a:ahLst/>
            <a:cxnLst/>
            <a:rect r="r" b="b" t="t" l="l"/>
            <a:pathLst>
              <a:path h="1219284" w="5627040">
                <a:moveTo>
                  <a:pt x="0" y="0"/>
                </a:moveTo>
                <a:lnTo>
                  <a:pt x="5627040" y="0"/>
                </a:lnTo>
                <a:lnTo>
                  <a:pt x="5627040" y="1219284"/>
                </a:lnTo>
                <a:lnTo>
                  <a:pt x="0" y="12192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938" r="0" b="-3938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589781" y="4093914"/>
            <a:ext cx="5627040" cy="1219284"/>
          </a:xfrm>
          <a:custGeom>
            <a:avLst/>
            <a:gdLst/>
            <a:ahLst/>
            <a:cxnLst/>
            <a:rect r="r" b="b" t="t" l="l"/>
            <a:pathLst>
              <a:path h="1219284" w="5627040">
                <a:moveTo>
                  <a:pt x="0" y="0"/>
                </a:moveTo>
                <a:lnTo>
                  <a:pt x="5627040" y="0"/>
                </a:lnTo>
                <a:lnTo>
                  <a:pt x="5627040" y="1219284"/>
                </a:lnTo>
                <a:lnTo>
                  <a:pt x="0" y="12192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938" r="0" b="-3938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589781" y="5701646"/>
            <a:ext cx="5627040" cy="1219284"/>
          </a:xfrm>
          <a:custGeom>
            <a:avLst/>
            <a:gdLst/>
            <a:ahLst/>
            <a:cxnLst/>
            <a:rect r="r" b="b" t="t" l="l"/>
            <a:pathLst>
              <a:path h="1219284" w="5627040">
                <a:moveTo>
                  <a:pt x="0" y="0"/>
                </a:moveTo>
                <a:lnTo>
                  <a:pt x="5627040" y="0"/>
                </a:lnTo>
                <a:lnTo>
                  <a:pt x="5627040" y="1219285"/>
                </a:lnTo>
                <a:lnTo>
                  <a:pt x="0" y="12192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938" r="0" b="-3938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8771113" y="7197156"/>
            <a:ext cx="5627040" cy="9505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80"/>
              </a:lnSpc>
              <a:spcBef>
                <a:spcPct val="0"/>
              </a:spcBef>
            </a:pPr>
            <a:r>
              <a:rPr lang="en-US" sz="2700">
                <a:solidFill>
                  <a:srgbClr val="000000"/>
                </a:solidFill>
                <a:latin typeface="Now Bold"/>
              </a:rPr>
              <a:t>GÜVENLIKLERINI SAĞLAMAYI ÖĞRETIN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8589781" y="7086623"/>
            <a:ext cx="5627040" cy="1219284"/>
          </a:xfrm>
          <a:custGeom>
            <a:avLst/>
            <a:gdLst/>
            <a:ahLst/>
            <a:cxnLst/>
            <a:rect r="r" b="b" t="t" l="l"/>
            <a:pathLst>
              <a:path h="1219284" w="5627040">
                <a:moveTo>
                  <a:pt x="0" y="0"/>
                </a:moveTo>
                <a:lnTo>
                  <a:pt x="5627040" y="0"/>
                </a:lnTo>
                <a:lnTo>
                  <a:pt x="5627040" y="1219285"/>
                </a:lnTo>
                <a:lnTo>
                  <a:pt x="0" y="12192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938" r="0" b="-3938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114688" y="1743918"/>
            <a:ext cx="4313489" cy="6799165"/>
          </a:xfrm>
          <a:custGeom>
            <a:avLst/>
            <a:gdLst/>
            <a:ahLst/>
            <a:cxnLst/>
            <a:rect r="r" b="b" t="t" l="l"/>
            <a:pathLst>
              <a:path h="6799165" w="4313489">
                <a:moveTo>
                  <a:pt x="0" y="0"/>
                </a:moveTo>
                <a:lnTo>
                  <a:pt x="4313488" y="0"/>
                </a:lnTo>
                <a:lnTo>
                  <a:pt x="4313488" y="6799164"/>
                </a:lnTo>
                <a:lnTo>
                  <a:pt x="0" y="67991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458" r="0" b="-16461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9540121" y="2864358"/>
            <a:ext cx="7719179" cy="5673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968"/>
              </a:lnSpc>
            </a:pPr>
          </a:p>
        </p:txBody>
      </p:sp>
      <p:sp>
        <p:nvSpPr>
          <p:cNvPr name="TextBox 12" id="12"/>
          <p:cNvSpPr txBox="true"/>
          <p:nvPr/>
        </p:nvSpPr>
        <p:spPr>
          <a:xfrm rot="0">
            <a:off x="8771113" y="2746992"/>
            <a:ext cx="5627040" cy="16402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Now Bold"/>
              </a:rPr>
              <a:t>KENDINI KORUMAYI ÖĞRETIN.</a:t>
            </a:r>
          </a:p>
          <a:p>
            <a:pPr>
              <a:lnSpc>
                <a:spcPts val="3920"/>
              </a:lnSpc>
            </a:pPr>
          </a:p>
          <a:p>
            <a:pPr algn="ctr">
              <a:lnSpc>
                <a:spcPts val="5599"/>
              </a:lnSpc>
              <a:spcBef>
                <a:spcPct val="0"/>
              </a:spcBef>
            </a:pPr>
          </a:p>
        </p:txBody>
      </p:sp>
      <p:sp>
        <p:nvSpPr>
          <p:cNvPr name="TextBox 13" id="13"/>
          <p:cNvSpPr txBox="true"/>
          <p:nvPr/>
        </p:nvSpPr>
        <p:spPr>
          <a:xfrm rot="0">
            <a:off x="8771113" y="4482446"/>
            <a:ext cx="5231213" cy="1057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09"/>
              </a:lnSpc>
            </a:pPr>
            <a:r>
              <a:rPr lang="en-US" sz="2649">
                <a:solidFill>
                  <a:srgbClr val="000000"/>
                </a:solidFill>
                <a:latin typeface="Now Bold"/>
              </a:rPr>
              <a:t>HAYIR DEMEYI ÖĞRETIN. </a:t>
            </a:r>
          </a:p>
          <a:p>
            <a:pPr algn="ctr">
              <a:lnSpc>
                <a:spcPts val="2030"/>
              </a:lnSpc>
            </a:pPr>
          </a:p>
          <a:p>
            <a:pPr algn="ctr">
              <a:lnSpc>
                <a:spcPts val="2590"/>
              </a:lnSpc>
              <a:spcBef>
                <a:spcPct val="0"/>
              </a:spcBef>
            </a:pPr>
          </a:p>
        </p:txBody>
      </p:sp>
      <p:sp>
        <p:nvSpPr>
          <p:cNvPr name="TextBox 14" id="14"/>
          <p:cNvSpPr txBox="true"/>
          <p:nvPr/>
        </p:nvSpPr>
        <p:spPr>
          <a:xfrm rot="0">
            <a:off x="8589781" y="5812179"/>
            <a:ext cx="5627040" cy="9505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80"/>
              </a:lnSpc>
              <a:spcBef>
                <a:spcPct val="0"/>
              </a:spcBef>
            </a:pPr>
            <a:r>
              <a:rPr lang="en-US" sz="2700">
                <a:solidFill>
                  <a:srgbClr val="000000"/>
                </a:solidFill>
                <a:latin typeface="Now Bold"/>
              </a:rPr>
              <a:t>İYI DOKUNUŞ ILE KÖTÜ DOKUNUŞ  ÖĞRETIN</a:t>
            </a:r>
          </a:p>
        </p:txBody>
      </p:sp>
      <p:sp>
        <p:nvSpPr>
          <p:cNvPr name="Freeform 15" id="15"/>
          <p:cNvSpPr/>
          <p:nvPr/>
        </p:nvSpPr>
        <p:spPr>
          <a:xfrm flipH="false" flipV="false" rot="0">
            <a:off x="16944117" y="8943117"/>
            <a:ext cx="1343883" cy="1343883"/>
          </a:xfrm>
          <a:custGeom>
            <a:avLst/>
            <a:gdLst/>
            <a:ahLst/>
            <a:cxnLst/>
            <a:rect r="r" b="b" t="t" l="l"/>
            <a:pathLst>
              <a:path h="1343883" w="1343883">
                <a:moveTo>
                  <a:pt x="0" y="0"/>
                </a:moveTo>
                <a:lnTo>
                  <a:pt x="1343883" y="0"/>
                </a:lnTo>
                <a:lnTo>
                  <a:pt x="1343883" y="1343883"/>
                </a:lnTo>
                <a:lnTo>
                  <a:pt x="0" y="13438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18514" y="0"/>
            <a:ext cx="6305835" cy="10287000"/>
            <a:chOff x="0" y="0"/>
            <a:chExt cx="1660796" cy="27093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660796" cy="2709333"/>
            </a:xfrm>
            <a:custGeom>
              <a:avLst/>
              <a:gdLst/>
              <a:ahLst/>
              <a:cxnLst/>
              <a:rect r="r" b="b" t="t" l="l"/>
              <a:pathLst>
                <a:path h="2709333" w="1660796">
                  <a:moveTo>
                    <a:pt x="0" y="0"/>
                  </a:moveTo>
                  <a:lnTo>
                    <a:pt x="1660796" y="0"/>
                  </a:lnTo>
                  <a:lnTo>
                    <a:pt x="1660796" y="2709333"/>
                  </a:lnTo>
                  <a:lnTo>
                    <a:pt x="0" y="2709333"/>
                  </a:lnTo>
                  <a:lnTo>
                    <a:pt x="0" y="0"/>
                  </a:lnTo>
                </a:path>
              </a:pathLst>
            </a:custGeom>
            <a:solidFill>
              <a:srgbClr val="FFDE59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20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7079487" y="2091185"/>
            <a:ext cx="628902" cy="628902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</a:path>
              </a:pathLst>
            </a:custGeom>
            <a:solidFill>
              <a:srgbClr val="FFDE59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15875"/>
              <a:ext cx="711200" cy="6254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968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7079487" y="3431667"/>
            <a:ext cx="628902" cy="628902"/>
            <a:chOff x="0" y="0"/>
            <a:chExt cx="812800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</a:path>
              </a:pathLst>
            </a:custGeom>
            <a:solidFill>
              <a:srgbClr val="FFDE59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15875"/>
              <a:ext cx="711200" cy="6254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968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7079487" y="5269915"/>
            <a:ext cx="628902" cy="628902"/>
            <a:chOff x="0" y="0"/>
            <a:chExt cx="812800" cy="8128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</a:path>
              </a:pathLst>
            </a:custGeom>
            <a:solidFill>
              <a:srgbClr val="FFDE59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15875"/>
              <a:ext cx="711200" cy="6254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968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7079487" y="6916227"/>
            <a:ext cx="628902" cy="628902"/>
            <a:chOff x="0" y="0"/>
            <a:chExt cx="812800" cy="8128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</a:path>
              </a:pathLst>
            </a:custGeom>
            <a:solidFill>
              <a:srgbClr val="FFDE59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0" y="-15875"/>
              <a:ext cx="711200" cy="6254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968"/>
                </a:lnSpc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7079487" y="8361033"/>
            <a:ext cx="628902" cy="628902"/>
            <a:chOff x="0" y="0"/>
            <a:chExt cx="812800" cy="8128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</a:path>
              </a:pathLst>
            </a:custGeom>
            <a:solidFill>
              <a:srgbClr val="FFDE59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0" y="-15875"/>
              <a:ext cx="711200" cy="6254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968"/>
                </a:lnSpc>
              </a:pPr>
            </a:p>
          </p:txBody>
        </p:sp>
      </p:grpSp>
      <p:sp>
        <p:nvSpPr>
          <p:cNvPr name="Freeform 20" id="20"/>
          <p:cNvSpPr/>
          <p:nvPr/>
        </p:nvSpPr>
        <p:spPr>
          <a:xfrm flipH="false" flipV="false" rot="0">
            <a:off x="8035561" y="1888365"/>
            <a:ext cx="6933644" cy="1034544"/>
          </a:xfrm>
          <a:custGeom>
            <a:avLst/>
            <a:gdLst/>
            <a:ahLst/>
            <a:cxnLst/>
            <a:rect r="r" b="b" t="t" l="l"/>
            <a:pathLst>
              <a:path h="1034544" w="6933644">
                <a:moveTo>
                  <a:pt x="0" y="0"/>
                </a:moveTo>
                <a:lnTo>
                  <a:pt x="6933644" y="0"/>
                </a:lnTo>
                <a:lnTo>
                  <a:pt x="6933644" y="1034543"/>
                </a:lnTo>
                <a:lnTo>
                  <a:pt x="0" y="10345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7708389" y="3057355"/>
            <a:ext cx="9774076" cy="6200945"/>
          </a:xfrm>
          <a:custGeom>
            <a:avLst/>
            <a:gdLst/>
            <a:ahLst/>
            <a:cxnLst/>
            <a:rect r="r" b="b" t="t" l="l"/>
            <a:pathLst>
              <a:path h="6200945" w="9774076">
                <a:moveTo>
                  <a:pt x="0" y="0"/>
                </a:moveTo>
                <a:lnTo>
                  <a:pt x="9774077" y="0"/>
                </a:lnTo>
                <a:lnTo>
                  <a:pt x="9774077" y="6200945"/>
                </a:lnTo>
                <a:lnTo>
                  <a:pt x="0" y="62009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297921" y="1794626"/>
            <a:ext cx="4485094" cy="6880858"/>
          </a:xfrm>
          <a:custGeom>
            <a:avLst/>
            <a:gdLst/>
            <a:ahLst/>
            <a:cxnLst/>
            <a:rect r="r" b="b" t="t" l="l"/>
            <a:pathLst>
              <a:path h="6880858" w="4485094">
                <a:moveTo>
                  <a:pt x="0" y="0"/>
                </a:moveTo>
                <a:lnTo>
                  <a:pt x="4485094" y="0"/>
                </a:lnTo>
                <a:lnTo>
                  <a:pt x="4485094" y="6880858"/>
                </a:lnTo>
                <a:lnTo>
                  <a:pt x="0" y="68808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23" id="23"/>
          <p:cNvSpPr txBox="true"/>
          <p:nvPr/>
        </p:nvSpPr>
        <p:spPr>
          <a:xfrm rot="0">
            <a:off x="9540121" y="2864358"/>
            <a:ext cx="7719179" cy="5673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968"/>
              </a:lnSpc>
            </a:pPr>
          </a:p>
        </p:txBody>
      </p:sp>
      <p:sp>
        <p:nvSpPr>
          <p:cNvPr name="Freeform 24" id="24"/>
          <p:cNvSpPr/>
          <p:nvPr/>
        </p:nvSpPr>
        <p:spPr>
          <a:xfrm flipH="false" flipV="false" rot="0">
            <a:off x="16944117" y="8943117"/>
            <a:ext cx="1343883" cy="1343883"/>
          </a:xfrm>
          <a:custGeom>
            <a:avLst/>
            <a:gdLst/>
            <a:ahLst/>
            <a:cxnLst/>
            <a:rect r="r" b="b" t="t" l="l"/>
            <a:pathLst>
              <a:path h="1343883" w="1343883">
                <a:moveTo>
                  <a:pt x="0" y="0"/>
                </a:moveTo>
                <a:lnTo>
                  <a:pt x="1343883" y="0"/>
                </a:lnTo>
                <a:lnTo>
                  <a:pt x="1343883" y="1343883"/>
                </a:lnTo>
                <a:lnTo>
                  <a:pt x="0" y="134388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18514" y="0"/>
            <a:ext cx="6305835" cy="10287000"/>
            <a:chOff x="0" y="0"/>
            <a:chExt cx="1660796" cy="27093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660796" cy="2709333"/>
            </a:xfrm>
            <a:custGeom>
              <a:avLst/>
              <a:gdLst/>
              <a:ahLst/>
              <a:cxnLst/>
              <a:rect r="r" b="b" t="t" l="l"/>
              <a:pathLst>
                <a:path h="2709333" w="1660796">
                  <a:moveTo>
                    <a:pt x="0" y="0"/>
                  </a:moveTo>
                  <a:lnTo>
                    <a:pt x="1660796" y="0"/>
                  </a:lnTo>
                  <a:lnTo>
                    <a:pt x="1660796" y="2709333"/>
                  </a:lnTo>
                  <a:lnTo>
                    <a:pt x="0" y="2709333"/>
                  </a:lnTo>
                  <a:lnTo>
                    <a:pt x="0" y="0"/>
                  </a:lnTo>
                </a:path>
              </a:pathLst>
            </a:custGeom>
            <a:solidFill>
              <a:srgbClr val="FFDE59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20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028700" y="2349244"/>
            <a:ext cx="4673910" cy="5411398"/>
            <a:chOff x="0" y="0"/>
            <a:chExt cx="1230989" cy="1425224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230989" cy="1425224"/>
            </a:xfrm>
            <a:custGeom>
              <a:avLst/>
              <a:gdLst/>
              <a:ahLst/>
              <a:cxnLst/>
              <a:rect r="r" b="b" t="t" l="l"/>
              <a:pathLst>
                <a:path h="1425224" w="1230989">
                  <a:moveTo>
                    <a:pt x="0" y="0"/>
                  </a:moveTo>
                  <a:lnTo>
                    <a:pt x="1230989" y="0"/>
                  </a:lnTo>
                  <a:lnTo>
                    <a:pt x="1230989" y="1425224"/>
                  </a:lnTo>
                  <a:lnTo>
                    <a:pt x="0" y="1425224"/>
                  </a:lnTo>
                  <a:lnTo>
                    <a:pt x="0" y="0"/>
                  </a:lnTo>
                </a:path>
              </a:pathLst>
            </a:custGeom>
            <a:solidFill>
              <a:srgbClr val="000000">
                <a:alpha val="0"/>
              </a:srgbClr>
            </a:solidFill>
            <a:ln w="85725">
              <a:solidFill>
                <a:srgbClr val="000000"/>
              </a:solidFill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5599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7079487" y="2091185"/>
            <a:ext cx="628902" cy="628902"/>
            <a:chOff x="0" y="0"/>
            <a:chExt cx="812800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</a:path>
              </a:pathLst>
            </a:custGeom>
            <a:solidFill>
              <a:srgbClr val="FFDE59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15875"/>
              <a:ext cx="711200" cy="6254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968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7079487" y="3431667"/>
            <a:ext cx="628902" cy="628902"/>
            <a:chOff x="0" y="0"/>
            <a:chExt cx="812800" cy="8128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</a:path>
              </a:pathLst>
            </a:custGeom>
            <a:solidFill>
              <a:srgbClr val="FFDE59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15875"/>
              <a:ext cx="711200" cy="6254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968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7079487" y="4968875"/>
            <a:ext cx="628902" cy="628902"/>
            <a:chOff x="0" y="0"/>
            <a:chExt cx="812800" cy="8128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</a:path>
              </a:pathLst>
            </a:custGeom>
            <a:solidFill>
              <a:srgbClr val="FFDE59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0" y="-15875"/>
              <a:ext cx="711200" cy="6254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968"/>
                </a:lnSpc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7079487" y="6916227"/>
            <a:ext cx="628902" cy="628902"/>
            <a:chOff x="0" y="0"/>
            <a:chExt cx="812800" cy="8128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</a:path>
              </a:pathLst>
            </a:custGeom>
            <a:solidFill>
              <a:srgbClr val="FFDE59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0" y="-15875"/>
              <a:ext cx="711200" cy="6254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968"/>
                </a:lnSpc>
              </a:pP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7079487" y="8361033"/>
            <a:ext cx="628902" cy="628902"/>
            <a:chOff x="0" y="0"/>
            <a:chExt cx="812800" cy="8128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</a:path>
              </a:pathLst>
            </a:custGeom>
            <a:solidFill>
              <a:srgbClr val="FFDE59"/>
            </a:solidFill>
          </p:spPr>
        </p:sp>
        <p:sp>
          <p:nvSpPr>
            <p:cNvPr name="TextBox 22" id="22"/>
            <p:cNvSpPr txBox="true"/>
            <p:nvPr/>
          </p:nvSpPr>
          <p:spPr>
            <a:xfrm>
              <a:off x="0" y="-15875"/>
              <a:ext cx="711200" cy="6254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968"/>
                </a:lnSpc>
              </a:pPr>
            </a:p>
          </p:txBody>
        </p:sp>
      </p:grpSp>
      <p:sp>
        <p:nvSpPr>
          <p:cNvPr name="Freeform 23" id="23"/>
          <p:cNvSpPr/>
          <p:nvPr/>
        </p:nvSpPr>
        <p:spPr>
          <a:xfrm flipH="false" flipV="false" rot="0">
            <a:off x="1888929" y="2041324"/>
            <a:ext cx="12929951" cy="1216226"/>
          </a:xfrm>
          <a:custGeom>
            <a:avLst/>
            <a:gdLst/>
            <a:ahLst/>
            <a:cxnLst/>
            <a:rect r="r" b="b" t="t" l="l"/>
            <a:pathLst>
              <a:path h="1216226" w="12929951">
                <a:moveTo>
                  <a:pt x="0" y="0"/>
                </a:moveTo>
                <a:lnTo>
                  <a:pt x="12929951" y="0"/>
                </a:lnTo>
                <a:lnTo>
                  <a:pt x="12929951" y="1216226"/>
                </a:lnTo>
                <a:lnTo>
                  <a:pt x="0" y="12162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7808261" y="3316696"/>
            <a:ext cx="8570172" cy="858844"/>
          </a:xfrm>
          <a:custGeom>
            <a:avLst/>
            <a:gdLst/>
            <a:ahLst/>
            <a:cxnLst/>
            <a:rect r="r" b="b" t="t" l="l"/>
            <a:pathLst>
              <a:path h="858844" w="8570172">
                <a:moveTo>
                  <a:pt x="0" y="0"/>
                </a:moveTo>
                <a:lnTo>
                  <a:pt x="8570172" y="0"/>
                </a:lnTo>
                <a:lnTo>
                  <a:pt x="8570172" y="858844"/>
                </a:lnTo>
                <a:lnTo>
                  <a:pt x="0" y="8588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7832704" y="4790766"/>
            <a:ext cx="8521286" cy="1587201"/>
          </a:xfrm>
          <a:custGeom>
            <a:avLst/>
            <a:gdLst/>
            <a:ahLst/>
            <a:cxnLst/>
            <a:rect r="r" b="b" t="t" l="l"/>
            <a:pathLst>
              <a:path h="1587201" w="8521286">
                <a:moveTo>
                  <a:pt x="0" y="0"/>
                </a:moveTo>
                <a:lnTo>
                  <a:pt x="8521286" y="0"/>
                </a:lnTo>
                <a:lnTo>
                  <a:pt x="8521286" y="1587201"/>
                </a:lnTo>
                <a:lnTo>
                  <a:pt x="0" y="15872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7708389" y="6916227"/>
            <a:ext cx="9001372" cy="1097950"/>
          </a:xfrm>
          <a:custGeom>
            <a:avLst/>
            <a:gdLst/>
            <a:ahLst/>
            <a:cxnLst/>
            <a:rect r="r" b="b" t="t" l="l"/>
            <a:pathLst>
              <a:path h="1097950" w="9001372">
                <a:moveTo>
                  <a:pt x="0" y="0"/>
                </a:moveTo>
                <a:lnTo>
                  <a:pt x="9001372" y="0"/>
                </a:lnTo>
                <a:lnTo>
                  <a:pt x="9001372" y="1097949"/>
                </a:lnTo>
                <a:lnTo>
                  <a:pt x="0" y="109794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7708389" y="8248421"/>
            <a:ext cx="9026311" cy="854125"/>
          </a:xfrm>
          <a:custGeom>
            <a:avLst/>
            <a:gdLst/>
            <a:ahLst/>
            <a:cxnLst/>
            <a:rect r="r" b="b" t="t" l="l"/>
            <a:pathLst>
              <a:path h="854125" w="9026311">
                <a:moveTo>
                  <a:pt x="0" y="0"/>
                </a:moveTo>
                <a:lnTo>
                  <a:pt x="9026311" y="0"/>
                </a:lnTo>
                <a:lnTo>
                  <a:pt x="9026311" y="854126"/>
                </a:lnTo>
                <a:lnTo>
                  <a:pt x="0" y="85412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28" id="28"/>
          <p:cNvSpPr txBox="true"/>
          <p:nvPr/>
        </p:nvSpPr>
        <p:spPr>
          <a:xfrm rot="0">
            <a:off x="9540121" y="2864358"/>
            <a:ext cx="7719179" cy="5673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968"/>
              </a:lnSpc>
            </a:pPr>
          </a:p>
        </p:txBody>
      </p:sp>
      <p:sp>
        <p:nvSpPr>
          <p:cNvPr name="TextBox 29" id="29"/>
          <p:cNvSpPr txBox="true"/>
          <p:nvPr/>
        </p:nvSpPr>
        <p:spPr>
          <a:xfrm rot="0">
            <a:off x="1028700" y="3171825"/>
            <a:ext cx="4673910" cy="3508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000000"/>
                </a:solidFill>
                <a:latin typeface="Now Bold"/>
              </a:rPr>
              <a:t>ÇOCUKLAR  İSTİSMAR  EDİLDİKLERİNİ  NEDEN  SÖYLEMEZLER?</a:t>
            </a:r>
          </a:p>
        </p:txBody>
      </p:sp>
      <p:sp>
        <p:nvSpPr>
          <p:cNvPr name="Freeform 30" id="30"/>
          <p:cNvSpPr/>
          <p:nvPr/>
        </p:nvSpPr>
        <p:spPr>
          <a:xfrm flipH="false" flipV="false" rot="0">
            <a:off x="16944117" y="8943117"/>
            <a:ext cx="1343883" cy="1343883"/>
          </a:xfrm>
          <a:custGeom>
            <a:avLst/>
            <a:gdLst/>
            <a:ahLst/>
            <a:cxnLst/>
            <a:rect r="r" b="b" t="t" l="l"/>
            <a:pathLst>
              <a:path h="1343883" w="1343883">
                <a:moveTo>
                  <a:pt x="0" y="0"/>
                </a:moveTo>
                <a:lnTo>
                  <a:pt x="1343883" y="0"/>
                </a:lnTo>
                <a:lnTo>
                  <a:pt x="1343883" y="1343883"/>
                </a:lnTo>
                <a:lnTo>
                  <a:pt x="0" y="134388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18514" y="0"/>
            <a:ext cx="6305835" cy="10287000"/>
            <a:chOff x="0" y="0"/>
            <a:chExt cx="1660796" cy="27093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660796" cy="2709333"/>
            </a:xfrm>
            <a:custGeom>
              <a:avLst/>
              <a:gdLst/>
              <a:ahLst/>
              <a:cxnLst/>
              <a:rect r="r" b="b" t="t" l="l"/>
              <a:pathLst>
                <a:path h="2709333" w="1660796">
                  <a:moveTo>
                    <a:pt x="0" y="0"/>
                  </a:moveTo>
                  <a:lnTo>
                    <a:pt x="1660796" y="0"/>
                  </a:lnTo>
                  <a:lnTo>
                    <a:pt x="1660796" y="2709333"/>
                  </a:lnTo>
                  <a:lnTo>
                    <a:pt x="0" y="2709333"/>
                  </a:lnTo>
                  <a:lnTo>
                    <a:pt x="0" y="0"/>
                  </a:lnTo>
                </a:path>
              </a:pathLst>
            </a:custGeom>
            <a:solidFill>
              <a:srgbClr val="FFDE59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20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028700" y="2349244"/>
            <a:ext cx="4673910" cy="5411398"/>
            <a:chOff x="0" y="0"/>
            <a:chExt cx="1230989" cy="1425224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230989" cy="1425224"/>
            </a:xfrm>
            <a:custGeom>
              <a:avLst/>
              <a:gdLst/>
              <a:ahLst/>
              <a:cxnLst/>
              <a:rect r="r" b="b" t="t" l="l"/>
              <a:pathLst>
                <a:path h="1425224" w="1230989">
                  <a:moveTo>
                    <a:pt x="0" y="0"/>
                  </a:moveTo>
                  <a:lnTo>
                    <a:pt x="1230989" y="0"/>
                  </a:lnTo>
                  <a:lnTo>
                    <a:pt x="1230989" y="1425224"/>
                  </a:lnTo>
                  <a:lnTo>
                    <a:pt x="0" y="1425224"/>
                  </a:lnTo>
                  <a:lnTo>
                    <a:pt x="0" y="0"/>
                  </a:lnTo>
                </a:path>
              </a:pathLst>
            </a:custGeom>
            <a:solidFill>
              <a:srgbClr val="000000">
                <a:alpha val="0"/>
              </a:srgbClr>
            </a:solidFill>
            <a:ln w="85725">
              <a:solidFill>
                <a:srgbClr val="000000"/>
              </a:solidFill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5599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7079487" y="2091185"/>
            <a:ext cx="628902" cy="628902"/>
            <a:chOff x="0" y="0"/>
            <a:chExt cx="812800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</a:path>
              </a:pathLst>
            </a:custGeom>
            <a:solidFill>
              <a:srgbClr val="FFDE59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15875"/>
              <a:ext cx="711200" cy="6254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968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7079487" y="3431667"/>
            <a:ext cx="628902" cy="628902"/>
            <a:chOff x="0" y="0"/>
            <a:chExt cx="812800" cy="8128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</a:path>
              </a:pathLst>
            </a:custGeom>
            <a:solidFill>
              <a:srgbClr val="FFDE59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15875"/>
              <a:ext cx="711200" cy="6254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968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7079487" y="4968875"/>
            <a:ext cx="628902" cy="628902"/>
            <a:chOff x="0" y="0"/>
            <a:chExt cx="812800" cy="8128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</a:path>
              </a:pathLst>
            </a:custGeom>
            <a:solidFill>
              <a:srgbClr val="FFDE59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0" y="-15875"/>
              <a:ext cx="711200" cy="6254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968"/>
                </a:lnSpc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7079487" y="6680200"/>
            <a:ext cx="628902" cy="628902"/>
            <a:chOff x="0" y="0"/>
            <a:chExt cx="812800" cy="8128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</a:path>
              </a:pathLst>
            </a:custGeom>
            <a:solidFill>
              <a:srgbClr val="FFDE59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0" y="-15875"/>
              <a:ext cx="711200" cy="6254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968"/>
                </a:lnSpc>
              </a:pP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7079487" y="8361033"/>
            <a:ext cx="628902" cy="628902"/>
            <a:chOff x="0" y="0"/>
            <a:chExt cx="812800" cy="8128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</a:path>
              </a:pathLst>
            </a:custGeom>
            <a:solidFill>
              <a:srgbClr val="FFDE59"/>
            </a:solidFill>
          </p:spPr>
        </p:sp>
        <p:sp>
          <p:nvSpPr>
            <p:cNvPr name="TextBox 22" id="22"/>
            <p:cNvSpPr txBox="true"/>
            <p:nvPr/>
          </p:nvSpPr>
          <p:spPr>
            <a:xfrm>
              <a:off x="0" y="-15875"/>
              <a:ext cx="711200" cy="6254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968"/>
                </a:lnSpc>
              </a:pPr>
            </a:p>
          </p:txBody>
        </p:sp>
      </p:grpSp>
      <p:sp>
        <p:nvSpPr>
          <p:cNvPr name="Freeform 23" id="23"/>
          <p:cNvSpPr/>
          <p:nvPr/>
        </p:nvSpPr>
        <p:spPr>
          <a:xfrm flipH="false" flipV="false" rot="0">
            <a:off x="7854688" y="2011295"/>
            <a:ext cx="8104223" cy="1267056"/>
          </a:xfrm>
          <a:custGeom>
            <a:avLst/>
            <a:gdLst/>
            <a:ahLst/>
            <a:cxnLst/>
            <a:rect r="r" b="b" t="t" l="l"/>
            <a:pathLst>
              <a:path h="1267056" w="8104223">
                <a:moveTo>
                  <a:pt x="0" y="0"/>
                </a:moveTo>
                <a:lnTo>
                  <a:pt x="8104223" y="0"/>
                </a:lnTo>
                <a:lnTo>
                  <a:pt x="8104223" y="1267056"/>
                </a:lnTo>
                <a:lnTo>
                  <a:pt x="0" y="1267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7965302" y="3387173"/>
            <a:ext cx="7223703" cy="1346792"/>
          </a:xfrm>
          <a:custGeom>
            <a:avLst/>
            <a:gdLst/>
            <a:ahLst/>
            <a:cxnLst/>
            <a:rect r="r" b="b" t="t" l="l"/>
            <a:pathLst>
              <a:path h="1346792" w="7223703">
                <a:moveTo>
                  <a:pt x="0" y="0"/>
                </a:moveTo>
                <a:lnTo>
                  <a:pt x="7223703" y="0"/>
                </a:lnTo>
                <a:lnTo>
                  <a:pt x="7223703" y="1346792"/>
                </a:lnTo>
                <a:lnTo>
                  <a:pt x="0" y="13467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7854688" y="4838740"/>
            <a:ext cx="8622063" cy="934591"/>
          </a:xfrm>
          <a:custGeom>
            <a:avLst/>
            <a:gdLst/>
            <a:ahLst/>
            <a:cxnLst/>
            <a:rect r="r" b="b" t="t" l="l"/>
            <a:pathLst>
              <a:path h="934591" w="8622063">
                <a:moveTo>
                  <a:pt x="0" y="0"/>
                </a:moveTo>
                <a:lnTo>
                  <a:pt x="8622064" y="0"/>
                </a:lnTo>
                <a:lnTo>
                  <a:pt x="8622064" y="934592"/>
                </a:lnTo>
                <a:lnTo>
                  <a:pt x="0" y="9345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7965302" y="6492630"/>
            <a:ext cx="8398519" cy="1268012"/>
          </a:xfrm>
          <a:custGeom>
            <a:avLst/>
            <a:gdLst/>
            <a:ahLst/>
            <a:cxnLst/>
            <a:rect r="r" b="b" t="t" l="l"/>
            <a:pathLst>
              <a:path h="1268012" w="8398519">
                <a:moveTo>
                  <a:pt x="0" y="0"/>
                </a:moveTo>
                <a:lnTo>
                  <a:pt x="8398518" y="0"/>
                </a:lnTo>
                <a:lnTo>
                  <a:pt x="8398518" y="1268012"/>
                </a:lnTo>
                <a:lnTo>
                  <a:pt x="0" y="126801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7965302" y="8173258"/>
            <a:ext cx="7465844" cy="1392546"/>
          </a:xfrm>
          <a:custGeom>
            <a:avLst/>
            <a:gdLst/>
            <a:ahLst/>
            <a:cxnLst/>
            <a:rect r="r" b="b" t="t" l="l"/>
            <a:pathLst>
              <a:path h="1392546" w="7465844">
                <a:moveTo>
                  <a:pt x="0" y="0"/>
                </a:moveTo>
                <a:lnTo>
                  <a:pt x="7465844" y="0"/>
                </a:lnTo>
                <a:lnTo>
                  <a:pt x="7465844" y="1392546"/>
                </a:lnTo>
                <a:lnTo>
                  <a:pt x="0" y="139254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28" id="28"/>
          <p:cNvSpPr txBox="true"/>
          <p:nvPr/>
        </p:nvSpPr>
        <p:spPr>
          <a:xfrm rot="0">
            <a:off x="9540121" y="2864358"/>
            <a:ext cx="7719179" cy="5673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968"/>
              </a:lnSpc>
            </a:pPr>
          </a:p>
        </p:txBody>
      </p:sp>
      <p:sp>
        <p:nvSpPr>
          <p:cNvPr name="TextBox 29" id="29"/>
          <p:cNvSpPr txBox="true"/>
          <p:nvPr/>
        </p:nvSpPr>
        <p:spPr>
          <a:xfrm rot="0">
            <a:off x="1028700" y="3171825"/>
            <a:ext cx="4673910" cy="3508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000000"/>
                </a:solidFill>
                <a:latin typeface="Now Bold"/>
              </a:rPr>
              <a:t>ÇOCUKLAR  İSTİSMAR  EDİLDİKLERİNİ  NEDEN  SÖYLEMEZLER?</a:t>
            </a:r>
          </a:p>
        </p:txBody>
      </p:sp>
      <p:sp>
        <p:nvSpPr>
          <p:cNvPr name="Freeform 30" id="30"/>
          <p:cNvSpPr/>
          <p:nvPr/>
        </p:nvSpPr>
        <p:spPr>
          <a:xfrm flipH="false" flipV="false" rot="0">
            <a:off x="16944117" y="8943117"/>
            <a:ext cx="1343883" cy="1343883"/>
          </a:xfrm>
          <a:custGeom>
            <a:avLst/>
            <a:gdLst/>
            <a:ahLst/>
            <a:cxnLst/>
            <a:rect r="r" b="b" t="t" l="l"/>
            <a:pathLst>
              <a:path h="1343883" w="1343883">
                <a:moveTo>
                  <a:pt x="0" y="0"/>
                </a:moveTo>
                <a:lnTo>
                  <a:pt x="1343883" y="0"/>
                </a:lnTo>
                <a:lnTo>
                  <a:pt x="1343883" y="1343883"/>
                </a:lnTo>
                <a:lnTo>
                  <a:pt x="0" y="134388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18514" y="0"/>
            <a:ext cx="6305835" cy="10287000"/>
            <a:chOff x="0" y="0"/>
            <a:chExt cx="1660796" cy="27093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660796" cy="2709333"/>
            </a:xfrm>
            <a:custGeom>
              <a:avLst/>
              <a:gdLst/>
              <a:ahLst/>
              <a:cxnLst/>
              <a:rect r="r" b="b" t="t" l="l"/>
              <a:pathLst>
                <a:path h="2709333" w="1660796">
                  <a:moveTo>
                    <a:pt x="0" y="0"/>
                  </a:moveTo>
                  <a:lnTo>
                    <a:pt x="1660796" y="0"/>
                  </a:lnTo>
                  <a:lnTo>
                    <a:pt x="1660796" y="2709333"/>
                  </a:lnTo>
                  <a:lnTo>
                    <a:pt x="0" y="2709333"/>
                  </a:lnTo>
                  <a:lnTo>
                    <a:pt x="0" y="0"/>
                  </a:lnTo>
                </a:path>
              </a:pathLst>
            </a:custGeom>
            <a:solidFill>
              <a:srgbClr val="FFDE59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20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028700" y="2349244"/>
            <a:ext cx="4673910" cy="5411398"/>
            <a:chOff x="0" y="0"/>
            <a:chExt cx="1230989" cy="1425224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230989" cy="1425224"/>
            </a:xfrm>
            <a:custGeom>
              <a:avLst/>
              <a:gdLst/>
              <a:ahLst/>
              <a:cxnLst/>
              <a:rect r="r" b="b" t="t" l="l"/>
              <a:pathLst>
                <a:path h="1425224" w="1230989">
                  <a:moveTo>
                    <a:pt x="0" y="0"/>
                  </a:moveTo>
                  <a:lnTo>
                    <a:pt x="1230989" y="0"/>
                  </a:lnTo>
                  <a:lnTo>
                    <a:pt x="1230989" y="1425224"/>
                  </a:lnTo>
                  <a:lnTo>
                    <a:pt x="0" y="1425224"/>
                  </a:lnTo>
                  <a:lnTo>
                    <a:pt x="0" y="0"/>
                  </a:lnTo>
                </a:path>
              </a:pathLst>
            </a:custGeom>
            <a:solidFill>
              <a:srgbClr val="000000">
                <a:alpha val="0"/>
              </a:srgbClr>
            </a:solidFill>
            <a:ln w="85725">
              <a:solidFill>
                <a:srgbClr val="000000"/>
              </a:solidFill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5599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7079487" y="2091185"/>
            <a:ext cx="628902" cy="628902"/>
            <a:chOff x="0" y="0"/>
            <a:chExt cx="812800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</a:path>
              </a:pathLst>
            </a:custGeom>
            <a:solidFill>
              <a:srgbClr val="FFDE59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15875"/>
              <a:ext cx="711200" cy="6254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968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7079487" y="3431667"/>
            <a:ext cx="628902" cy="628902"/>
            <a:chOff x="0" y="0"/>
            <a:chExt cx="812800" cy="8128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</a:path>
              </a:pathLst>
            </a:custGeom>
            <a:solidFill>
              <a:srgbClr val="FFDE59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15875"/>
              <a:ext cx="711200" cy="6254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968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7079487" y="4968875"/>
            <a:ext cx="628902" cy="628902"/>
            <a:chOff x="0" y="0"/>
            <a:chExt cx="812800" cy="8128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</a:path>
              </a:pathLst>
            </a:custGeom>
            <a:solidFill>
              <a:srgbClr val="FFDE59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0" y="-15875"/>
              <a:ext cx="711200" cy="6254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968"/>
                </a:lnSpc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7079487" y="6680200"/>
            <a:ext cx="628902" cy="628902"/>
            <a:chOff x="0" y="0"/>
            <a:chExt cx="812800" cy="8128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</a:path>
              </a:pathLst>
            </a:custGeom>
            <a:solidFill>
              <a:srgbClr val="FFDE59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0" y="-15875"/>
              <a:ext cx="711200" cy="6254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968"/>
                </a:lnSpc>
              </a:pP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7079487" y="8361033"/>
            <a:ext cx="628902" cy="628902"/>
            <a:chOff x="0" y="0"/>
            <a:chExt cx="812800" cy="8128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</a:path>
              </a:pathLst>
            </a:custGeom>
            <a:solidFill>
              <a:srgbClr val="FFDE59"/>
            </a:solidFill>
          </p:spPr>
        </p:sp>
        <p:sp>
          <p:nvSpPr>
            <p:cNvPr name="TextBox 22" id="22"/>
            <p:cNvSpPr txBox="true"/>
            <p:nvPr/>
          </p:nvSpPr>
          <p:spPr>
            <a:xfrm>
              <a:off x="0" y="-15875"/>
              <a:ext cx="711200" cy="6254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968"/>
                </a:lnSpc>
              </a:pPr>
            </a:p>
          </p:txBody>
        </p:sp>
      </p:grpSp>
      <p:sp>
        <p:nvSpPr>
          <p:cNvPr name="Freeform 23" id="23"/>
          <p:cNvSpPr/>
          <p:nvPr/>
        </p:nvSpPr>
        <p:spPr>
          <a:xfrm flipH="false" flipV="false" rot="0">
            <a:off x="7708389" y="1898599"/>
            <a:ext cx="7238495" cy="1358951"/>
          </a:xfrm>
          <a:custGeom>
            <a:avLst/>
            <a:gdLst/>
            <a:ahLst/>
            <a:cxnLst/>
            <a:rect r="r" b="b" t="t" l="l"/>
            <a:pathLst>
              <a:path h="1358951" w="7238495">
                <a:moveTo>
                  <a:pt x="0" y="0"/>
                </a:moveTo>
                <a:lnTo>
                  <a:pt x="7238495" y="0"/>
                </a:lnTo>
                <a:lnTo>
                  <a:pt x="7238495" y="1358951"/>
                </a:lnTo>
                <a:lnTo>
                  <a:pt x="0" y="135895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7708389" y="3257550"/>
            <a:ext cx="7175920" cy="1543209"/>
          </a:xfrm>
          <a:custGeom>
            <a:avLst/>
            <a:gdLst/>
            <a:ahLst/>
            <a:cxnLst/>
            <a:rect r="r" b="b" t="t" l="l"/>
            <a:pathLst>
              <a:path h="1543209" w="7175920">
                <a:moveTo>
                  <a:pt x="0" y="0"/>
                </a:moveTo>
                <a:lnTo>
                  <a:pt x="7175920" y="0"/>
                </a:lnTo>
                <a:lnTo>
                  <a:pt x="7175920" y="1543209"/>
                </a:lnTo>
                <a:lnTo>
                  <a:pt x="0" y="15432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7708389" y="4968875"/>
            <a:ext cx="7253664" cy="1141344"/>
          </a:xfrm>
          <a:custGeom>
            <a:avLst/>
            <a:gdLst/>
            <a:ahLst/>
            <a:cxnLst/>
            <a:rect r="r" b="b" t="t" l="l"/>
            <a:pathLst>
              <a:path h="1141344" w="7253664">
                <a:moveTo>
                  <a:pt x="0" y="0"/>
                </a:moveTo>
                <a:lnTo>
                  <a:pt x="7253664" y="0"/>
                </a:lnTo>
                <a:lnTo>
                  <a:pt x="7253664" y="1141344"/>
                </a:lnTo>
                <a:lnTo>
                  <a:pt x="0" y="11413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7434581" y="6532590"/>
            <a:ext cx="7723537" cy="1228052"/>
          </a:xfrm>
          <a:custGeom>
            <a:avLst/>
            <a:gdLst/>
            <a:ahLst/>
            <a:cxnLst/>
            <a:rect r="r" b="b" t="t" l="l"/>
            <a:pathLst>
              <a:path h="1228052" w="7723537">
                <a:moveTo>
                  <a:pt x="0" y="0"/>
                </a:moveTo>
                <a:lnTo>
                  <a:pt x="7723537" y="0"/>
                </a:lnTo>
                <a:lnTo>
                  <a:pt x="7723537" y="1228052"/>
                </a:lnTo>
                <a:lnTo>
                  <a:pt x="0" y="122805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7763936" y="8179742"/>
            <a:ext cx="7198117" cy="1199686"/>
          </a:xfrm>
          <a:custGeom>
            <a:avLst/>
            <a:gdLst/>
            <a:ahLst/>
            <a:cxnLst/>
            <a:rect r="r" b="b" t="t" l="l"/>
            <a:pathLst>
              <a:path h="1199686" w="7198117">
                <a:moveTo>
                  <a:pt x="0" y="0"/>
                </a:moveTo>
                <a:lnTo>
                  <a:pt x="7198117" y="0"/>
                </a:lnTo>
                <a:lnTo>
                  <a:pt x="7198117" y="1199686"/>
                </a:lnTo>
                <a:lnTo>
                  <a:pt x="0" y="119968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28" id="28"/>
          <p:cNvSpPr txBox="true"/>
          <p:nvPr/>
        </p:nvSpPr>
        <p:spPr>
          <a:xfrm rot="0">
            <a:off x="9540121" y="2864358"/>
            <a:ext cx="7719179" cy="5673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968"/>
              </a:lnSpc>
            </a:pPr>
          </a:p>
        </p:txBody>
      </p:sp>
      <p:sp>
        <p:nvSpPr>
          <p:cNvPr name="TextBox 29" id="29"/>
          <p:cNvSpPr txBox="true"/>
          <p:nvPr/>
        </p:nvSpPr>
        <p:spPr>
          <a:xfrm rot="0">
            <a:off x="1344738" y="3171825"/>
            <a:ext cx="4057635" cy="4213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Now Bold"/>
              </a:rPr>
              <a:t>ÇOCUKLAR İSTİSMAR EDİLDİKLERİNİ NE ZAMAN SÖYLERLER?</a:t>
            </a:r>
          </a:p>
          <a:p>
            <a:pPr algn="ctr">
              <a:lnSpc>
                <a:spcPts val="5599"/>
              </a:lnSpc>
              <a:spcBef>
                <a:spcPct val="0"/>
              </a:spcBef>
            </a:pPr>
          </a:p>
        </p:txBody>
      </p:sp>
      <p:sp>
        <p:nvSpPr>
          <p:cNvPr name="Freeform 30" id="30"/>
          <p:cNvSpPr/>
          <p:nvPr/>
        </p:nvSpPr>
        <p:spPr>
          <a:xfrm flipH="false" flipV="false" rot="0">
            <a:off x="16944117" y="8943117"/>
            <a:ext cx="1343883" cy="1343883"/>
          </a:xfrm>
          <a:custGeom>
            <a:avLst/>
            <a:gdLst/>
            <a:ahLst/>
            <a:cxnLst/>
            <a:rect r="r" b="b" t="t" l="l"/>
            <a:pathLst>
              <a:path h="1343883" w="1343883">
                <a:moveTo>
                  <a:pt x="0" y="0"/>
                </a:moveTo>
                <a:lnTo>
                  <a:pt x="1343883" y="0"/>
                </a:lnTo>
                <a:lnTo>
                  <a:pt x="1343883" y="1343883"/>
                </a:lnTo>
                <a:lnTo>
                  <a:pt x="0" y="134388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18514" y="0"/>
            <a:ext cx="6305835" cy="10287000"/>
            <a:chOff x="0" y="0"/>
            <a:chExt cx="1660796" cy="27093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660796" cy="2709333"/>
            </a:xfrm>
            <a:custGeom>
              <a:avLst/>
              <a:gdLst/>
              <a:ahLst/>
              <a:cxnLst/>
              <a:rect r="r" b="b" t="t" l="l"/>
              <a:pathLst>
                <a:path h="2709333" w="1660796">
                  <a:moveTo>
                    <a:pt x="0" y="0"/>
                  </a:moveTo>
                  <a:lnTo>
                    <a:pt x="1660796" y="0"/>
                  </a:lnTo>
                  <a:lnTo>
                    <a:pt x="1660796" y="2709333"/>
                  </a:lnTo>
                  <a:lnTo>
                    <a:pt x="0" y="2709333"/>
                  </a:lnTo>
                  <a:lnTo>
                    <a:pt x="0" y="0"/>
                  </a:lnTo>
                </a:path>
              </a:pathLst>
            </a:custGeom>
            <a:solidFill>
              <a:srgbClr val="FFDE59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20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934477" y="3083433"/>
            <a:ext cx="4942542" cy="4226254"/>
            <a:chOff x="0" y="0"/>
            <a:chExt cx="1301740" cy="1113088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301740" cy="1113088"/>
            </a:xfrm>
            <a:custGeom>
              <a:avLst/>
              <a:gdLst/>
              <a:ahLst/>
              <a:cxnLst/>
              <a:rect r="r" b="b" t="t" l="l"/>
              <a:pathLst>
                <a:path h="1113088" w="1301740">
                  <a:moveTo>
                    <a:pt x="0" y="0"/>
                  </a:moveTo>
                  <a:lnTo>
                    <a:pt x="1301740" y="0"/>
                  </a:lnTo>
                  <a:lnTo>
                    <a:pt x="1301740" y="1113088"/>
                  </a:lnTo>
                  <a:lnTo>
                    <a:pt x="0" y="1113088"/>
                  </a:lnTo>
                  <a:lnTo>
                    <a:pt x="0" y="0"/>
                  </a:lnTo>
                </a:path>
              </a:pathLst>
            </a:custGeom>
            <a:solidFill>
              <a:srgbClr val="000000">
                <a:alpha val="0"/>
              </a:srgbClr>
            </a:solidFill>
            <a:ln w="85725">
              <a:solidFill>
                <a:srgbClr val="000000"/>
              </a:solidFill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5599"/>
                </a:lnSpc>
              </a:pPr>
              <a:r>
                <a:rPr lang="en-US" sz="3999">
                  <a:solidFill>
                    <a:srgbClr val="000000"/>
                  </a:solidFill>
                  <a:latin typeface="Now Bold"/>
                </a:rPr>
                <a:t> İSTİSMARA DAİR İPUÇLARI OLABİLECEK SÖYLEMLER</a:t>
              </a:r>
            </a:p>
            <a:p>
              <a:pPr algn="ctr">
                <a:lnSpc>
                  <a:spcPts val="5599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7478865" y="2483552"/>
            <a:ext cx="8892544" cy="6495305"/>
          </a:xfrm>
          <a:custGeom>
            <a:avLst/>
            <a:gdLst/>
            <a:ahLst/>
            <a:cxnLst/>
            <a:rect r="r" b="b" t="t" l="l"/>
            <a:pathLst>
              <a:path h="6495305" w="8892544">
                <a:moveTo>
                  <a:pt x="0" y="0"/>
                </a:moveTo>
                <a:lnTo>
                  <a:pt x="8892544" y="0"/>
                </a:lnTo>
                <a:lnTo>
                  <a:pt x="8892544" y="6495305"/>
                </a:lnTo>
                <a:lnTo>
                  <a:pt x="0" y="64953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2034" r="0" b="-2034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9540121" y="2864358"/>
            <a:ext cx="7719179" cy="5673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968"/>
              </a:lnSpc>
            </a:pP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16944117" y="8943117"/>
            <a:ext cx="1343883" cy="1343883"/>
          </a:xfrm>
          <a:custGeom>
            <a:avLst/>
            <a:gdLst/>
            <a:ahLst/>
            <a:cxnLst/>
            <a:rect r="r" b="b" t="t" l="l"/>
            <a:pathLst>
              <a:path h="1343883" w="1343883">
                <a:moveTo>
                  <a:pt x="0" y="0"/>
                </a:moveTo>
                <a:lnTo>
                  <a:pt x="1343883" y="0"/>
                </a:lnTo>
                <a:lnTo>
                  <a:pt x="1343883" y="1343883"/>
                </a:lnTo>
                <a:lnTo>
                  <a:pt x="0" y="13438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18514" y="0"/>
            <a:ext cx="6305835" cy="10287000"/>
            <a:chOff x="0" y="0"/>
            <a:chExt cx="1660796" cy="27093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660796" cy="2709333"/>
            </a:xfrm>
            <a:custGeom>
              <a:avLst/>
              <a:gdLst/>
              <a:ahLst/>
              <a:cxnLst/>
              <a:rect r="r" b="b" t="t" l="l"/>
              <a:pathLst>
                <a:path h="2709333" w="1660796">
                  <a:moveTo>
                    <a:pt x="0" y="0"/>
                  </a:moveTo>
                  <a:lnTo>
                    <a:pt x="1660796" y="0"/>
                  </a:lnTo>
                  <a:lnTo>
                    <a:pt x="1660796" y="2709333"/>
                  </a:lnTo>
                  <a:lnTo>
                    <a:pt x="0" y="2709333"/>
                  </a:lnTo>
                  <a:lnTo>
                    <a:pt x="0" y="0"/>
                  </a:lnTo>
                </a:path>
              </a:pathLst>
            </a:custGeom>
            <a:solidFill>
              <a:srgbClr val="FFDE59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20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934477" y="3083433"/>
            <a:ext cx="4942542" cy="4226254"/>
            <a:chOff x="0" y="0"/>
            <a:chExt cx="1301740" cy="1113088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301740" cy="1113088"/>
            </a:xfrm>
            <a:custGeom>
              <a:avLst/>
              <a:gdLst/>
              <a:ahLst/>
              <a:cxnLst/>
              <a:rect r="r" b="b" t="t" l="l"/>
              <a:pathLst>
                <a:path h="1113088" w="1301740">
                  <a:moveTo>
                    <a:pt x="0" y="0"/>
                  </a:moveTo>
                  <a:lnTo>
                    <a:pt x="1301740" y="0"/>
                  </a:lnTo>
                  <a:lnTo>
                    <a:pt x="1301740" y="1113088"/>
                  </a:lnTo>
                  <a:lnTo>
                    <a:pt x="0" y="1113088"/>
                  </a:lnTo>
                  <a:lnTo>
                    <a:pt x="0" y="0"/>
                  </a:lnTo>
                </a:path>
              </a:pathLst>
            </a:custGeom>
            <a:solidFill>
              <a:srgbClr val="000000">
                <a:alpha val="0"/>
              </a:srgbClr>
            </a:solidFill>
            <a:ln w="85725">
              <a:solidFill>
                <a:srgbClr val="000000"/>
              </a:solidFill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5599"/>
                </a:lnSpc>
              </a:pPr>
              <a:r>
                <a:rPr lang="en-US" sz="3999">
                  <a:solidFill>
                    <a:srgbClr val="000000"/>
                  </a:solidFill>
                  <a:latin typeface="Now Bold"/>
                </a:rPr>
                <a:t> İSTİSMARA DAİR İPUÇLARI OLABİLECEK SÖYLEMLER</a:t>
              </a:r>
            </a:p>
            <a:p>
              <a:pPr algn="ctr">
                <a:lnSpc>
                  <a:spcPts val="5599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7378019" y="4483700"/>
            <a:ext cx="8856508" cy="4347949"/>
          </a:xfrm>
          <a:custGeom>
            <a:avLst/>
            <a:gdLst/>
            <a:ahLst/>
            <a:cxnLst/>
            <a:rect r="r" b="b" t="t" l="l"/>
            <a:pathLst>
              <a:path h="4347949" w="8856508">
                <a:moveTo>
                  <a:pt x="0" y="0"/>
                </a:moveTo>
                <a:lnTo>
                  <a:pt x="8856507" y="0"/>
                </a:lnTo>
                <a:lnTo>
                  <a:pt x="8856507" y="4347948"/>
                </a:lnTo>
                <a:lnTo>
                  <a:pt x="0" y="43479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9540121" y="2864358"/>
            <a:ext cx="7719179" cy="5673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968"/>
              </a:lnSpc>
            </a:pPr>
          </a:p>
        </p:txBody>
      </p:sp>
      <p:sp>
        <p:nvSpPr>
          <p:cNvPr name="TextBox 10" id="10"/>
          <p:cNvSpPr txBox="true"/>
          <p:nvPr/>
        </p:nvSpPr>
        <p:spPr>
          <a:xfrm rot="0">
            <a:off x="5324545" y="2426144"/>
            <a:ext cx="12963455" cy="19443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80"/>
              </a:lnSpc>
              <a:spcBef>
                <a:spcPct val="0"/>
              </a:spcBef>
            </a:pPr>
            <a:r>
              <a:rPr lang="en-US" sz="3700">
                <a:solidFill>
                  <a:srgbClr val="000000"/>
                </a:solidFill>
                <a:latin typeface="Now Bold"/>
              </a:rPr>
              <a:t>AŞAĞIDAKILERE BENZER SORULARDAN VE İFADELERDEN KESINLIKLE KAÇININ!</a:t>
            </a:r>
          </a:p>
          <a:p>
            <a:pPr algn="ctr">
              <a:lnSpc>
                <a:spcPts val="5180"/>
              </a:lnSpc>
              <a:spcBef>
                <a:spcPct val="0"/>
              </a:spcBef>
            </a:pP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16944117" y="8943117"/>
            <a:ext cx="1343883" cy="1343883"/>
          </a:xfrm>
          <a:custGeom>
            <a:avLst/>
            <a:gdLst/>
            <a:ahLst/>
            <a:cxnLst/>
            <a:rect r="r" b="b" t="t" l="l"/>
            <a:pathLst>
              <a:path h="1343883" w="1343883">
                <a:moveTo>
                  <a:pt x="0" y="0"/>
                </a:moveTo>
                <a:lnTo>
                  <a:pt x="1343883" y="0"/>
                </a:lnTo>
                <a:lnTo>
                  <a:pt x="1343883" y="1343883"/>
                </a:lnTo>
                <a:lnTo>
                  <a:pt x="0" y="13438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6305835" cy="10287000"/>
            <a:chOff x="0" y="0"/>
            <a:chExt cx="1660796" cy="27093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660796" cy="2709333"/>
            </a:xfrm>
            <a:custGeom>
              <a:avLst/>
              <a:gdLst/>
              <a:ahLst/>
              <a:cxnLst/>
              <a:rect r="r" b="b" t="t" l="l"/>
              <a:pathLst>
                <a:path h="2709333" w="1660796">
                  <a:moveTo>
                    <a:pt x="0" y="0"/>
                  </a:moveTo>
                  <a:lnTo>
                    <a:pt x="1660796" y="0"/>
                  </a:lnTo>
                  <a:lnTo>
                    <a:pt x="1660796" y="2709333"/>
                  </a:lnTo>
                  <a:lnTo>
                    <a:pt x="0" y="2709333"/>
                  </a:lnTo>
                  <a:lnTo>
                    <a:pt x="0" y="0"/>
                  </a:lnTo>
                </a:path>
              </a:pathLst>
            </a:custGeom>
            <a:solidFill>
              <a:srgbClr val="FFDE59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20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195209" y="3215127"/>
            <a:ext cx="3915418" cy="3199130"/>
            <a:chOff x="0" y="0"/>
            <a:chExt cx="1031221" cy="842569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031221" cy="842569"/>
            </a:xfrm>
            <a:custGeom>
              <a:avLst/>
              <a:gdLst/>
              <a:ahLst/>
              <a:cxnLst/>
              <a:rect r="r" b="b" t="t" l="l"/>
              <a:pathLst>
                <a:path h="842569" w="1031221">
                  <a:moveTo>
                    <a:pt x="0" y="0"/>
                  </a:moveTo>
                  <a:lnTo>
                    <a:pt x="1031221" y="0"/>
                  </a:lnTo>
                  <a:lnTo>
                    <a:pt x="1031221" y="842569"/>
                  </a:lnTo>
                  <a:lnTo>
                    <a:pt x="0" y="842569"/>
                  </a:lnTo>
                  <a:lnTo>
                    <a:pt x="0" y="0"/>
                  </a:lnTo>
                </a:path>
              </a:pathLst>
            </a:custGeom>
            <a:solidFill>
              <a:srgbClr val="000000">
                <a:alpha val="0"/>
              </a:srgbClr>
            </a:solidFill>
            <a:ln w="85725">
              <a:solidFill>
                <a:srgbClr val="000000"/>
              </a:solidFill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5599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7237183" y="1192208"/>
            <a:ext cx="9325087" cy="5222049"/>
          </a:xfrm>
          <a:custGeom>
            <a:avLst/>
            <a:gdLst/>
            <a:ahLst/>
            <a:cxnLst/>
            <a:rect r="r" b="b" t="t" l="l"/>
            <a:pathLst>
              <a:path h="5222049" w="9325087">
                <a:moveTo>
                  <a:pt x="0" y="0"/>
                </a:moveTo>
                <a:lnTo>
                  <a:pt x="9325086" y="0"/>
                </a:lnTo>
                <a:lnTo>
                  <a:pt x="9325086" y="5222049"/>
                </a:lnTo>
                <a:lnTo>
                  <a:pt x="0" y="52220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9540121" y="2864358"/>
            <a:ext cx="7719179" cy="5673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968"/>
              </a:lnSpc>
            </a:pPr>
          </a:p>
        </p:txBody>
      </p:sp>
      <p:sp>
        <p:nvSpPr>
          <p:cNvPr name="TextBox 10" id="10"/>
          <p:cNvSpPr txBox="true"/>
          <p:nvPr/>
        </p:nvSpPr>
        <p:spPr>
          <a:xfrm rot="0">
            <a:off x="7360773" y="7159495"/>
            <a:ext cx="9649312" cy="16630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61"/>
              </a:lnSpc>
            </a:pPr>
            <a:r>
              <a:rPr lang="en-US" sz="2400">
                <a:solidFill>
                  <a:srgbClr val="000000"/>
                </a:solidFill>
                <a:latin typeface="Now"/>
              </a:rPr>
              <a:t>ÇOCUĞUN; BESLENME, BARINMA, KORUNMA,GÖZETIM, EĞITIM, SAĞLIK GIBI TEMEL GEREKSINIMLERININ KARŞILANMAMASINA</a:t>
            </a:r>
          </a:p>
          <a:p>
            <a:pPr algn="ctr">
              <a:lnSpc>
                <a:spcPts val="3361"/>
              </a:lnSpc>
            </a:pPr>
            <a:r>
              <a:rPr lang="en-US" sz="2400">
                <a:solidFill>
                  <a:srgbClr val="000000"/>
                </a:solidFill>
                <a:latin typeface="Now"/>
              </a:rPr>
              <a:t>çocuk ihmali denir.</a:t>
            </a:r>
          </a:p>
          <a:p>
            <a:pPr algn="ctr">
              <a:lnSpc>
                <a:spcPts val="3361"/>
              </a:lnSpc>
              <a:spcBef>
                <a:spcPct val="0"/>
              </a:spcBef>
            </a:pPr>
          </a:p>
        </p:txBody>
      </p:sp>
      <p:sp>
        <p:nvSpPr>
          <p:cNvPr name="TextBox 11" id="11"/>
          <p:cNvSpPr txBox="true"/>
          <p:nvPr/>
        </p:nvSpPr>
        <p:spPr>
          <a:xfrm rot="0">
            <a:off x="1347210" y="3181350"/>
            <a:ext cx="3611415" cy="34427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07"/>
              </a:lnSpc>
            </a:pPr>
          </a:p>
          <a:p>
            <a:pPr algn="ctr">
              <a:lnSpc>
                <a:spcPts val="7490"/>
              </a:lnSpc>
            </a:pPr>
            <a:r>
              <a:rPr lang="en-US" sz="5350">
                <a:solidFill>
                  <a:srgbClr val="000000"/>
                </a:solidFill>
                <a:latin typeface="Now Bold"/>
              </a:rPr>
              <a:t>ÇOCUK İHMALİ</a:t>
            </a:r>
          </a:p>
          <a:p>
            <a:pPr algn="ctr">
              <a:lnSpc>
                <a:spcPts val="7490"/>
              </a:lnSpc>
              <a:spcBef>
                <a:spcPct val="0"/>
              </a:spcBef>
            </a:pP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16944117" y="8943117"/>
            <a:ext cx="1343883" cy="1343883"/>
          </a:xfrm>
          <a:custGeom>
            <a:avLst/>
            <a:gdLst/>
            <a:ahLst/>
            <a:cxnLst/>
            <a:rect r="r" b="b" t="t" l="l"/>
            <a:pathLst>
              <a:path h="1343883" w="1343883">
                <a:moveTo>
                  <a:pt x="0" y="0"/>
                </a:moveTo>
                <a:lnTo>
                  <a:pt x="1343883" y="0"/>
                </a:lnTo>
                <a:lnTo>
                  <a:pt x="1343883" y="1343883"/>
                </a:lnTo>
                <a:lnTo>
                  <a:pt x="0" y="13438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18514" y="0"/>
            <a:ext cx="6305835" cy="10287000"/>
            <a:chOff x="0" y="0"/>
            <a:chExt cx="1660796" cy="27093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660796" cy="2709333"/>
            </a:xfrm>
            <a:custGeom>
              <a:avLst/>
              <a:gdLst/>
              <a:ahLst/>
              <a:cxnLst/>
              <a:rect r="r" b="b" t="t" l="l"/>
              <a:pathLst>
                <a:path h="2709333" w="1660796">
                  <a:moveTo>
                    <a:pt x="0" y="0"/>
                  </a:moveTo>
                  <a:lnTo>
                    <a:pt x="1660796" y="0"/>
                  </a:lnTo>
                  <a:lnTo>
                    <a:pt x="1660796" y="2709333"/>
                  </a:lnTo>
                  <a:lnTo>
                    <a:pt x="0" y="2709333"/>
                  </a:lnTo>
                  <a:lnTo>
                    <a:pt x="0" y="0"/>
                  </a:lnTo>
                </a:path>
              </a:pathLst>
            </a:custGeom>
            <a:solidFill>
              <a:srgbClr val="FFDE59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20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934477" y="2767395"/>
            <a:ext cx="4942542" cy="4957253"/>
            <a:chOff x="0" y="0"/>
            <a:chExt cx="1301740" cy="1305614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301740" cy="1305614"/>
            </a:xfrm>
            <a:custGeom>
              <a:avLst/>
              <a:gdLst/>
              <a:ahLst/>
              <a:cxnLst/>
              <a:rect r="r" b="b" t="t" l="l"/>
              <a:pathLst>
                <a:path h="1305614" w="1301740">
                  <a:moveTo>
                    <a:pt x="0" y="0"/>
                  </a:moveTo>
                  <a:lnTo>
                    <a:pt x="1301740" y="0"/>
                  </a:lnTo>
                  <a:lnTo>
                    <a:pt x="1301740" y="1305614"/>
                  </a:lnTo>
                  <a:lnTo>
                    <a:pt x="0" y="1305614"/>
                  </a:lnTo>
                  <a:lnTo>
                    <a:pt x="0" y="0"/>
                  </a:lnTo>
                </a:path>
              </a:pathLst>
            </a:custGeom>
            <a:solidFill>
              <a:srgbClr val="000000">
                <a:alpha val="0"/>
              </a:srgbClr>
            </a:solidFill>
            <a:ln w="85725">
              <a:solidFill>
                <a:srgbClr val="000000"/>
              </a:solidFill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5599"/>
                </a:lnSpc>
              </a:pPr>
              <a:r>
                <a:rPr lang="en-US" sz="3999">
                  <a:solidFill>
                    <a:srgbClr val="000000"/>
                  </a:solidFill>
                  <a:latin typeface="Now Bold"/>
                </a:rPr>
                <a:t>IHMAL VE ISTISMAR DURUMUYLA KARŞILAŞIRSAM NE YAPMALIYIM</a:t>
              </a:r>
            </a:p>
            <a:p>
              <a:pPr algn="ctr">
                <a:lnSpc>
                  <a:spcPts val="5599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6958836" y="2767395"/>
            <a:ext cx="10300464" cy="5300073"/>
          </a:xfrm>
          <a:custGeom>
            <a:avLst/>
            <a:gdLst/>
            <a:ahLst/>
            <a:cxnLst/>
            <a:rect r="r" b="b" t="t" l="l"/>
            <a:pathLst>
              <a:path h="5300073" w="10300464">
                <a:moveTo>
                  <a:pt x="0" y="0"/>
                </a:moveTo>
                <a:lnTo>
                  <a:pt x="10300464" y="0"/>
                </a:lnTo>
                <a:lnTo>
                  <a:pt x="10300464" y="5300073"/>
                </a:lnTo>
                <a:lnTo>
                  <a:pt x="0" y="53000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9540121" y="2864358"/>
            <a:ext cx="7719179" cy="5673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968"/>
              </a:lnSpc>
            </a:pP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16944117" y="8943117"/>
            <a:ext cx="1343883" cy="1343883"/>
          </a:xfrm>
          <a:custGeom>
            <a:avLst/>
            <a:gdLst/>
            <a:ahLst/>
            <a:cxnLst/>
            <a:rect r="r" b="b" t="t" l="l"/>
            <a:pathLst>
              <a:path h="1343883" w="1343883">
                <a:moveTo>
                  <a:pt x="0" y="0"/>
                </a:moveTo>
                <a:lnTo>
                  <a:pt x="1343883" y="0"/>
                </a:lnTo>
                <a:lnTo>
                  <a:pt x="1343883" y="1343883"/>
                </a:lnTo>
                <a:lnTo>
                  <a:pt x="0" y="13438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6305835" cy="10287000"/>
            <a:chOff x="0" y="0"/>
            <a:chExt cx="1660796" cy="27093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660796" cy="2709333"/>
            </a:xfrm>
            <a:custGeom>
              <a:avLst/>
              <a:gdLst/>
              <a:ahLst/>
              <a:cxnLst/>
              <a:rect r="r" b="b" t="t" l="l"/>
              <a:pathLst>
                <a:path h="2709333" w="1660796">
                  <a:moveTo>
                    <a:pt x="0" y="0"/>
                  </a:moveTo>
                  <a:lnTo>
                    <a:pt x="1660796" y="0"/>
                  </a:lnTo>
                  <a:lnTo>
                    <a:pt x="1660796" y="2709333"/>
                  </a:lnTo>
                  <a:lnTo>
                    <a:pt x="0" y="2709333"/>
                  </a:lnTo>
                  <a:lnTo>
                    <a:pt x="0" y="0"/>
                  </a:lnTo>
                </a:path>
              </a:pathLst>
            </a:custGeom>
            <a:solidFill>
              <a:srgbClr val="FFDE59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20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195209" y="3215127"/>
            <a:ext cx="3915418" cy="3199130"/>
            <a:chOff x="0" y="0"/>
            <a:chExt cx="1031221" cy="842569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031221" cy="842569"/>
            </a:xfrm>
            <a:custGeom>
              <a:avLst/>
              <a:gdLst/>
              <a:ahLst/>
              <a:cxnLst/>
              <a:rect r="r" b="b" t="t" l="l"/>
              <a:pathLst>
                <a:path h="842569" w="1031221">
                  <a:moveTo>
                    <a:pt x="0" y="0"/>
                  </a:moveTo>
                  <a:lnTo>
                    <a:pt x="1031221" y="0"/>
                  </a:lnTo>
                  <a:lnTo>
                    <a:pt x="1031221" y="842569"/>
                  </a:lnTo>
                  <a:lnTo>
                    <a:pt x="0" y="842569"/>
                  </a:lnTo>
                  <a:lnTo>
                    <a:pt x="0" y="0"/>
                  </a:lnTo>
                </a:path>
              </a:pathLst>
            </a:custGeom>
            <a:solidFill>
              <a:srgbClr val="000000">
                <a:alpha val="0"/>
              </a:srgbClr>
            </a:solidFill>
            <a:ln w="85725">
              <a:solidFill>
                <a:srgbClr val="000000"/>
              </a:solidFill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5599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6977510" y="1028700"/>
            <a:ext cx="10281790" cy="5140895"/>
          </a:xfrm>
          <a:custGeom>
            <a:avLst/>
            <a:gdLst/>
            <a:ahLst/>
            <a:cxnLst/>
            <a:rect r="r" b="b" t="t" l="l"/>
            <a:pathLst>
              <a:path h="5140895" w="10281790">
                <a:moveTo>
                  <a:pt x="0" y="0"/>
                </a:moveTo>
                <a:lnTo>
                  <a:pt x="10281790" y="0"/>
                </a:lnTo>
                <a:lnTo>
                  <a:pt x="10281790" y="5140895"/>
                </a:lnTo>
                <a:lnTo>
                  <a:pt x="0" y="51408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9540121" y="2864358"/>
            <a:ext cx="7719179" cy="5673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968"/>
              </a:lnSpc>
            </a:pPr>
          </a:p>
        </p:txBody>
      </p:sp>
      <p:sp>
        <p:nvSpPr>
          <p:cNvPr name="TextBox 10" id="10"/>
          <p:cNvSpPr txBox="true"/>
          <p:nvPr/>
        </p:nvSpPr>
        <p:spPr>
          <a:xfrm rot="0">
            <a:off x="7471964" y="6508886"/>
            <a:ext cx="9649312" cy="30371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80"/>
              </a:lnSpc>
            </a:pPr>
          </a:p>
          <a:p>
            <a:pPr marL="798980" indent="-399490" lvl="1">
              <a:lnSpc>
                <a:spcPts val="5180"/>
              </a:lnSpc>
              <a:buFont typeface="Arial"/>
              <a:buChar char="•"/>
            </a:pPr>
            <a:r>
              <a:rPr lang="en-US" sz="3700">
                <a:solidFill>
                  <a:srgbClr val="000000"/>
                </a:solidFill>
                <a:latin typeface="Now Bold"/>
              </a:rPr>
              <a:t>FIZIKSEL İHMAL</a:t>
            </a:r>
          </a:p>
          <a:p>
            <a:pPr marL="798980" indent="-399490" lvl="1">
              <a:lnSpc>
                <a:spcPts val="5180"/>
              </a:lnSpc>
              <a:buFont typeface="Arial"/>
              <a:buChar char="•"/>
            </a:pPr>
            <a:r>
              <a:rPr lang="en-US" sz="3700">
                <a:solidFill>
                  <a:srgbClr val="000000"/>
                </a:solidFill>
                <a:latin typeface="Now Bold"/>
              </a:rPr>
              <a:t>DUYGUSAL İHMAL</a:t>
            </a:r>
          </a:p>
          <a:p>
            <a:pPr marL="798980" indent="-399490" lvl="1">
              <a:lnSpc>
                <a:spcPts val="5180"/>
              </a:lnSpc>
              <a:buFont typeface="Arial"/>
              <a:buChar char="•"/>
            </a:pPr>
            <a:r>
              <a:rPr lang="en-US" sz="3700">
                <a:solidFill>
                  <a:srgbClr val="000000"/>
                </a:solidFill>
                <a:latin typeface="Now Bold"/>
              </a:rPr>
              <a:t>EĞITIMSEL İHMAL</a:t>
            </a:r>
          </a:p>
          <a:p>
            <a:pPr algn="ctr">
              <a:lnSpc>
                <a:spcPts val="3361"/>
              </a:lnSpc>
              <a:spcBef>
                <a:spcPct val="0"/>
              </a:spcBef>
            </a:pPr>
          </a:p>
        </p:txBody>
      </p:sp>
      <p:sp>
        <p:nvSpPr>
          <p:cNvPr name="TextBox 11" id="11"/>
          <p:cNvSpPr txBox="true"/>
          <p:nvPr/>
        </p:nvSpPr>
        <p:spPr>
          <a:xfrm rot="0">
            <a:off x="1347210" y="3181350"/>
            <a:ext cx="3611415" cy="43738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07"/>
              </a:lnSpc>
            </a:pPr>
          </a:p>
          <a:p>
            <a:pPr algn="ctr">
              <a:lnSpc>
                <a:spcPts val="7490"/>
              </a:lnSpc>
            </a:pPr>
            <a:r>
              <a:rPr lang="en-US" sz="5350">
                <a:solidFill>
                  <a:srgbClr val="000000"/>
                </a:solidFill>
                <a:latin typeface="Now Bold"/>
              </a:rPr>
              <a:t>İHMAL TÜRLERİ</a:t>
            </a:r>
          </a:p>
          <a:p>
            <a:pPr algn="ctr">
              <a:lnSpc>
                <a:spcPts val="7490"/>
              </a:lnSpc>
            </a:pPr>
          </a:p>
          <a:p>
            <a:pPr algn="ctr">
              <a:lnSpc>
                <a:spcPts val="7490"/>
              </a:lnSpc>
              <a:spcBef>
                <a:spcPct val="0"/>
              </a:spcBef>
            </a:pP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16944117" y="8943117"/>
            <a:ext cx="1343883" cy="1343883"/>
          </a:xfrm>
          <a:custGeom>
            <a:avLst/>
            <a:gdLst/>
            <a:ahLst/>
            <a:cxnLst/>
            <a:rect r="r" b="b" t="t" l="l"/>
            <a:pathLst>
              <a:path h="1343883" w="1343883">
                <a:moveTo>
                  <a:pt x="0" y="0"/>
                </a:moveTo>
                <a:lnTo>
                  <a:pt x="1343883" y="0"/>
                </a:lnTo>
                <a:lnTo>
                  <a:pt x="1343883" y="1343883"/>
                </a:lnTo>
                <a:lnTo>
                  <a:pt x="0" y="13438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6305835" cy="10287000"/>
            <a:chOff x="0" y="0"/>
            <a:chExt cx="1660796" cy="27093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660796" cy="2709333"/>
            </a:xfrm>
            <a:custGeom>
              <a:avLst/>
              <a:gdLst/>
              <a:ahLst/>
              <a:cxnLst/>
              <a:rect r="r" b="b" t="t" l="l"/>
              <a:pathLst>
                <a:path h="2709333" w="1660796">
                  <a:moveTo>
                    <a:pt x="0" y="0"/>
                  </a:moveTo>
                  <a:lnTo>
                    <a:pt x="1660796" y="0"/>
                  </a:lnTo>
                  <a:lnTo>
                    <a:pt x="1660796" y="2709333"/>
                  </a:lnTo>
                  <a:lnTo>
                    <a:pt x="0" y="2709333"/>
                  </a:lnTo>
                  <a:lnTo>
                    <a:pt x="0" y="0"/>
                  </a:lnTo>
                </a:path>
              </a:pathLst>
            </a:custGeom>
            <a:solidFill>
              <a:srgbClr val="FFDE59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20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195209" y="3215127"/>
            <a:ext cx="3915418" cy="3199130"/>
            <a:chOff x="0" y="0"/>
            <a:chExt cx="1031221" cy="842569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031221" cy="842569"/>
            </a:xfrm>
            <a:custGeom>
              <a:avLst/>
              <a:gdLst/>
              <a:ahLst/>
              <a:cxnLst/>
              <a:rect r="r" b="b" t="t" l="l"/>
              <a:pathLst>
                <a:path h="842569" w="1031221">
                  <a:moveTo>
                    <a:pt x="0" y="0"/>
                  </a:moveTo>
                  <a:lnTo>
                    <a:pt x="1031221" y="0"/>
                  </a:lnTo>
                  <a:lnTo>
                    <a:pt x="1031221" y="842569"/>
                  </a:lnTo>
                  <a:lnTo>
                    <a:pt x="0" y="842569"/>
                  </a:lnTo>
                  <a:lnTo>
                    <a:pt x="0" y="0"/>
                  </a:lnTo>
                </a:path>
              </a:pathLst>
            </a:custGeom>
            <a:solidFill>
              <a:srgbClr val="000000">
                <a:alpha val="0"/>
              </a:srgbClr>
            </a:solidFill>
            <a:ln w="85725">
              <a:solidFill>
                <a:srgbClr val="000000"/>
              </a:solidFill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5599"/>
                </a:lnSpc>
              </a:pP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9540121" y="2864358"/>
            <a:ext cx="7719179" cy="5673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968"/>
              </a:lnSpc>
            </a:pPr>
          </a:p>
        </p:txBody>
      </p:sp>
      <p:sp>
        <p:nvSpPr>
          <p:cNvPr name="TextBox 9" id="9"/>
          <p:cNvSpPr txBox="true"/>
          <p:nvPr/>
        </p:nvSpPr>
        <p:spPr>
          <a:xfrm rot="0">
            <a:off x="7298143" y="3364992"/>
            <a:ext cx="9961157" cy="36944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80"/>
              </a:lnSpc>
            </a:pPr>
          </a:p>
          <a:p>
            <a:pPr>
              <a:lnSpc>
                <a:spcPts val="5180"/>
              </a:lnSpc>
            </a:pPr>
            <a:r>
              <a:rPr lang="en-US" sz="3700">
                <a:solidFill>
                  <a:srgbClr val="000000"/>
                </a:solidFill>
                <a:latin typeface="Now Bold"/>
              </a:rPr>
              <a:t>FATMA HANIM 4.YAŞINDAKI ÇOCUĞUNU UYANDIRMAK ISTEMEDIĞI IÇIN EVDE TEK BAŞINA BIRAKIP KOMŞUSUNA KAHVE IÇMEYE GITMIŞTIR.</a:t>
            </a:r>
          </a:p>
          <a:p>
            <a:pPr algn="ctr">
              <a:lnSpc>
                <a:spcPts val="3361"/>
              </a:lnSpc>
              <a:spcBef>
                <a:spcPct val="0"/>
              </a:spcBef>
            </a:pPr>
          </a:p>
        </p:txBody>
      </p:sp>
      <p:sp>
        <p:nvSpPr>
          <p:cNvPr name="TextBox 10" id="10"/>
          <p:cNvSpPr txBox="true"/>
          <p:nvPr/>
        </p:nvSpPr>
        <p:spPr>
          <a:xfrm rot="0">
            <a:off x="1347210" y="3181350"/>
            <a:ext cx="3611415" cy="53072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07"/>
              </a:lnSpc>
            </a:pPr>
          </a:p>
          <a:p>
            <a:pPr algn="ctr">
              <a:lnSpc>
                <a:spcPts val="7490"/>
              </a:lnSpc>
            </a:pPr>
          </a:p>
          <a:p>
            <a:pPr algn="ctr">
              <a:lnSpc>
                <a:spcPts val="7490"/>
              </a:lnSpc>
            </a:pPr>
            <a:r>
              <a:rPr lang="en-US" sz="5350">
                <a:solidFill>
                  <a:srgbClr val="000000"/>
                </a:solidFill>
                <a:latin typeface="Now Bold"/>
              </a:rPr>
              <a:t>VAKA 1</a:t>
            </a:r>
          </a:p>
          <a:p>
            <a:pPr algn="ctr">
              <a:lnSpc>
                <a:spcPts val="7490"/>
              </a:lnSpc>
            </a:pPr>
          </a:p>
          <a:p>
            <a:pPr algn="ctr">
              <a:lnSpc>
                <a:spcPts val="7490"/>
              </a:lnSpc>
            </a:pPr>
          </a:p>
          <a:p>
            <a:pPr algn="ctr">
              <a:lnSpc>
                <a:spcPts val="7490"/>
              </a:lnSpc>
              <a:spcBef>
                <a:spcPct val="0"/>
              </a:spcBef>
            </a:pP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16944117" y="8943117"/>
            <a:ext cx="1343883" cy="1343883"/>
          </a:xfrm>
          <a:custGeom>
            <a:avLst/>
            <a:gdLst/>
            <a:ahLst/>
            <a:cxnLst/>
            <a:rect r="r" b="b" t="t" l="l"/>
            <a:pathLst>
              <a:path h="1343883" w="1343883">
                <a:moveTo>
                  <a:pt x="0" y="0"/>
                </a:moveTo>
                <a:lnTo>
                  <a:pt x="1343883" y="0"/>
                </a:lnTo>
                <a:lnTo>
                  <a:pt x="1343883" y="1343883"/>
                </a:lnTo>
                <a:lnTo>
                  <a:pt x="0" y="13438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6305835" cy="10287000"/>
            <a:chOff x="0" y="0"/>
            <a:chExt cx="1660796" cy="27093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660796" cy="2709333"/>
            </a:xfrm>
            <a:custGeom>
              <a:avLst/>
              <a:gdLst/>
              <a:ahLst/>
              <a:cxnLst/>
              <a:rect r="r" b="b" t="t" l="l"/>
              <a:pathLst>
                <a:path h="2709333" w="1660796">
                  <a:moveTo>
                    <a:pt x="0" y="0"/>
                  </a:moveTo>
                  <a:lnTo>
                    <a:pt x="1660796" y="0"/>
                  </a:lnTo>
                  <a:lnTo>
                    <a:pt x="1660796" y="2709333"/>
                  </a:lnTo>
                  <a:lnTo>
                    <a:pt x="0" y="2709333"/>
                  </a:lnTo>
                  <a:lnTo>
                    <a:pt x="0" y="0"/>
                  </a:lnTo>
                </a:path>
              </a:pathLst>
            </a:custGeom>
            <a:solidFill>
              <a:srgbClr val="FFDE59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20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195209" y="3215127"/>
            <a:ext cx="3915418" cy="3199130"/>
            <a:chOff x="0" y="0"/>
            <a:chExt cx="1031221" cy="842569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031221" cy="842569"/>
            </a:xfrm>
            <a:custGeom>
              <a:avLst/>
              <a:gdLst/>
              <a:ahLst/>
              <a:cxnLst/>
              <a:rect r="r" b="b" t="t" l="l"/>
              <a:pathLst>
                <a:path h="842569" w="1031221">
                  <a:moveTo>
                    <a:pt x="0" y="0"/>
                  </a:moveTo>
                  <a:lnTo>
                    <a:pt x="1031221" y="0"/>
                  </a:lnTo>
                  <a:lnTo>
                    <a:pt x="1031221" y="842569"/>
                  </a:lnTo>
                  <a:lnTo>
                    <a:pt x="0" y="842569"/>
                  </a:lnTo>
                  <a:lnTo>
                    <a:pt x="0" y="0"/>
                  </a:lnTo>
                </a:path>
              </a:pathLst>
            </a:custGeom>
            <a:solidFill>
              <a:srgbClr val="000000">
                <a:alpha val="0"/>
              </a:srgbClr>
            </a:solidFill>
            <a:ln w="85725">
              <a:solidFill>
                <a:srgbClr val="000000"/>
              </a:solidFill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5599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7041193" y="2667820"/>
            <a:ext cx="5216190" cy="1219284"/>
          </a:xfrm>
          <a:custGeom>
            <a:avLst/>
            <a:gdLst/>
            <a:ahLst/>
            <a:cxnLst/>
            <a:rect r="r" b="b" t="t" l="l"/>
            <a:pathLst>
              <a:path h="1219284" w="5216190">
                <a:moveTo>
                  <a:pt x="0" y="0"/>
                </a:moveTo>
                <a:lnTo>
                  <a:pt x="5216190" y="0"/>
                </a:lnTo>
                <a:lnTo>
                  <a:pt x="5216190" y="1219285"/>
                </a:lnTo>
                <a:lnTo>
                  <a:pt x="0" y="12192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7041193" y="4203451"/>
            <a:ext cx="5216190" cy="1219284"/>
          </a:xfrm>
          <a:custGeom>
            <a:avLst/>
            <a:gdLst/>
            <a:ahLst/>
            <a:cxnLst/>
            <a:rect r="r" b="b" t="t" l="l"/>
            <a:pathLst>
              <a:path h="1219284" w="5216190">
                <a:moveTo>
                  <a:pt x="0" y="0"/>
                </a:moveTo>
                <a:lnTo>
                  <a:pt x="5216190" y="0"/>
                </a:lnTo>
                <a:lnTo>
                  <a:pt x="5216190" y="1219285"/>
                </a:lnTo>
                <a:lnTo>
                  <a:pt x="0" y="12192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7041193" y="5737061"/>
            <a:ext cx="5216190" cy="1219284"/>
          </a:xfrm>
          <a:custGeom>
            <a:avLst/>
            <a:gdLst/>
            <a:ahLst/>
            <a:cxnLst/>
            <a:rect r="r" b="b" t="t" l="l"/>
            <a:pathLst>
              <a:path h="1219284" w="5216190">
                <a:moveTo>
                  <a:pt x="0" y="0"/>
                </a:moveTo>
                <a:lnTo>
                  <a:pt x="5216190" y="0"/>
                </a:lnTo>
                <a:lnTo>
                  <a:pt x="5216190" y="1219284"/>
                </a:lnTo>
                <a:lnTo>
                  <a:pt x="0" y="12192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2839290" y="1466989"/>
            <a:ext cx="4804753" cy="7353023"/>
          </a:xfrm>
          <a:custGeom>
            <a:avLst/>
            <a:gdLst/>
            <a:ahLst/>
            <a:cxnLst/>
            <a:rect r="r" b="b" t="t" l="l"/>
            <a:pathLst>
              <a:path h="7353023" w="4804753">
                <a:moveTo>
                  <a:pt x="0" y="0"/>
                </a:moveTo>
                <a:lnTo>
                  <a:pt x="4804752" y="0"/>
                </a:lnTo>
                <a:lnTo>
                  <a:pt x="4804752" y="7353022"/>
                </a:lnTo>
                <a:lnTo>
                  <a:pt x="0" y="73530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9540121" y="2864358"/>
            <a:ext cx="7719179" cy="5673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968"/>
              </a:lnSpc>
            </a:pPr>
          </a:p>
        </p:txBody>
      </p:sp>
      <p:sp>
        <p:nvSpPr>
          <p:cNvPr name="TextBox 13" id="13"/>
          <p:cNvSpPr txBox="true"/>
          <p:nvPr/>
        </p:nvSpPr>
        <p:spPr>
          <a:xfrm rot="0">
            <a:off x="1347210" y="3007233"/>
            <a:ext cx="3611415" cy="47548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07"/>
              </a:lnSpc>
            </a:pPr>
          </a:p>
          <a:p>
            <a:pPr algn="ctr">
              <a:lnSpc>
                <a:spcPts val="5950"/>
              </a:lnSpc>
            </a:pPr>
            <a:r>
              <a:rPr lang="en-US" sz="4250">
                <a:solidFill>
                  <a:srgbClr val="000000"/>
                </a:solidFill>
                <a:latin typeface="Now Bold"/>
              </a:rPr>
              <a:t>ÇOCUĞUN DUYGUSAL İHMALİ</a:t>
            </a:r>
          </a:p>
          <a:p>
            <a:pPr algn="ctr">
              <a:lnSpc>
                <a:spcPts val="7490"/>
              </a:lnSpc>
            </a:pPr>
          </a:p>
          <a:p>
            <a:pPr algn="ctr">
              <a:lnSpc>
                <a:spcPts val="7490"/>
              </a:lnSpc>
              <a:spcBef>
                <a:spcPct val="0"/>
              </a:spcBef>
            </a:pPr>
          </a:p>
        </p:txBody>
      </p:sp>
      <p:sp>
        <p:nvSpPr>
          <p:cNvPr name="TextBox 14" id="14"/>
          <p:cNvSpPr txBox="true"/>
          <p:nvPr/>
        </p:nvSpPr>
        <p:spPr>
          <a:xfrm rot="0">
            <a:off x="7041193" y="2890113"/>
            <a:ext cx="5216190" cy="688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000000"/>
                </a:solidFill>
                <a:latin typeface="Now Bold"/>
              </a:rPr>
              <a:t>İLGİSİZLİK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7041193" y="4463785"/>
            <a:ext cx="5216190" cy="6299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80"/>
              </a:lnSpc>
              <a:spcBef>
                <a:spcPct val="0"/>
              </a:spcBef>
            </a:pPr>
            <a:r>
              <a:rPr lang="en-US" sz="3700">
                <a:solidFill>
                  <a:srgbClr val="000000"/>
                </a:solidFill>
                <a:latin typeface="Now Bold"/>
              </a:rPr>
              <a:t>SEVGİ GÖSTERMEME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7041193" y="6003761"/>
            <a:ext cx="5216190" cy="6299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80"/>
              </a:lnSpc>
              <a:spcBef>
                <a:spcPct val="0"/>
              </a:spcBef>
            </a:pPr>
            <a:r>
              <a:rPr lang="en-US" sz="3700">
                <a:solidFill>
                  <a:srgbClr val="000000"/>
                </a:solidFill>
                <a:latin typeface="Now Bold"/>
              </a:rPr>
              <a:t>DUYARSIZ YAKLAŞIM</a:t>
            </a:r>
          </a:p>
        </p:txBody>
      </p:sp>
      <p:sp>
        <p:nvSpPr>
          <p:cNvPr name="Freeform 17" id="17"/>
          <p:cNvSpPr/>
          <p:nvPr/>
        </p:nvSpPr>
        <p:spPr>
          <a:xfrm flipH="false" flipV="false" rot="0">
            <a:off x="16944117" y="8943117"/>
            <a:ext cx="1343883" cy="1343883"/>
          </a:xfrm>
          <a:custGeom>
            <a:avLst/>
            <a:gdLst/>
            <a:ahLst/>
            <a:cxnLst/>
            <a:rect r="r" b="b" t="t" l="l"/>
            <a:pathLst>
              <a:path h="1343883" w="1343883">
                <a:moveTo>
                  <a:pt x="0" y="0"/>
                </a:moveTo>
                <a:lnTo>
                  <a:pt x="1343883" y="0"/>
                </a:lnTo>
                <a:lnTo>
                  <a:pt x="1343883" y="1343883"/>
                </a:lnTo>
                <a:lnTo>
                  <a:pt x="0" y="13438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6305835" cy="10287000"/>
            <a:chOff x="0" y="0"/>
            <a:chExt cx="1660796" cy="27093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660796" cy="2709333"/>
            </a:xfrm>
            <a:custGeom>
              <a:avLst/>
              <a:gdLst/>
              <a:ahLst/>
              <a:cxnLst/>
              <a:rect r="r" b="b" t="t" l="l"/>
              <a:pathLst>
                <a:path h="2709333" w="1660796">
                  <a:moveTo>
                    <a:pt x="0" y="0"/>
                  </a:moveTo>
                  <a:lnTo>
                    <a:pt x="1660796" y="0"/>
                  </a:lnTo>
                  <a:lnTo>
                    <a:pt x="1660796" y="2709333"/>
                  </a:lnTo>
                  <a:lnTo>
                    <a:pt x="0" y="2709333"/>
                  </a:lnTo>
                  <a:lnTo>
                    <a:pt x="0" y="0"/>
                  </a:lnTo>
                </a:path>
              </a:pathLst>
            </a:custGeom>
            <a:solidFill>
              <a:srgbClr val="FFDE59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20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195209" y="3215127"/>
            <a:ext cx="3915418" cy="3199130"/>
            <a:chOff x="0" y="0"/>
            <a:chExt cx="1031221" cy="842569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031221" cy="842569"/>
            </a:xfrm>
            <a:custGeom>
              <a:avLst/>
              <a:gdLst/>
              <a:ahLst/>
              <a:cxnLst/>
              <a:rect r="r" b="b" t="t" l="l"/>
              <a:pathLst>
                <a:path h="842569" w="1031221">
                  <a:moveTo>
                    <a:pt x="0" y="0"/>
                  </a:moveTo>
                  <a:lnTo>
                    <a:pt x="1031221" y="0"/>
                  </a:lnTo>
                  <a:lnTo>
                    <a:pt x="1031221" y="842569"/>
                  </a:lnTo>
                  <a:lnTo>
                    <a:pt x="0" y="842569"/>
                  </a:lnTo>
                  <a:lnTo>
                    <a:pt x="0" y="0"/>
                  </a:lnTo>
                </a:path>
              </a:pathLst>
            </a:custGeom>
            <a:solidFill>
              <a:srgbClr val="000000">
                <a:alpha val="0"/>
              </a:srgbClr>
            </a:solidFill>
            <a:ln w="85725">
              <a:solidFill>
                <a:srgbClr val="000000"/>
              </a:solidFill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5599"/>
                </a:lnSpc>
              </a:pP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9540121" y="2864358"/>
            <a:ext cx="7719179" cy="5673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968"/>
              </a:lnSpc>
            </a:pPr>
          </a:p>
        </p:txBody>
      </p:sp>
      <p:sp>
        <p:nvSpPr>
          <p:cNvPr name="TextBox 9" id="9"/>
          <p:cNvSpPr txBox="true"/>
          <p:nvPr/>
        </p:nvSpPr>
        <p:spPr>
          <a:xfrm rot="0">
            <a:off x="6840823" y="3148452"/>
            <a:ext cx="5398597" cy="43516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80"/>
              </a:lnSpc>
            </a:pPr>
            <a:r>
              <a:rPr lang="en-US" sz="3700">
                <a:solidFill>
                  <a:srgbClr val="000000"/>
                </a:solidFill>
                <a:latin typeface="Now Bold"/>
              </a:rPr>
              <a:t>ÇOCUĞUN GELİŞİMSEL VE EĞİTİMSEL İHTİYAÇLARININ TUTARLI OLARAK KARŞILANMAMASIDIR.</a:t>
            </a:r>
          </a:p>
          <a:p>
            <a:pPr algn="ctr">
              <a:lnSpc>
                <a:spcPts val="3361"/>
              </a:lnSpc>
              <a:spcBef>
                <a:spcPct val="0"/>
              </a:spcBef>
            </a:pP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12772820" y="2636341"/>
            <a:ext cx="5219450" cy="5014319"/>
          </a:xfrm>
          <a:custGeom>
            <a:avLst/>
            <a:gdLst/>
            <a:ahLst/>
            <a:cxnLst/>
            <a:rect r="r" b="b" t="t" l="l"/>
            <a:pathLst>
              <a:path h="5014319" w="5219450">
                <a:moveTo>
                  <a:pt x="0" y="0"/>
                </a:moveTo>
                <a:lnTo>
                  <a:pt x="5219450" y="0"/>
                </a:lnTo>
                <a:lnTo>
                  <a:pt x="5219450" y="5014318"/>
                </a:lnTo>
                <a:lnTo>
                  <a:pt x="0" y="50143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347210" y="2167988"/>
            <a:ext cx="3611415" cy="78123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07"/>
              </a:lnSpc>
            </a:pPr>
          </a:p>
          <a:p>
            <a:pPr algn="ctr">
              <a:lnSpc>
                <a:spcPts val="7490"/>
              </a:lnSpc>
            </a:pPr>
          </a:p>
          <a:p>
            <a:pPr algn="ctr">
              <a:lnSpc>
                <a:spcPts val="6650"/>
              </a:lnSpc>
            </a:pPr>
            <a:r>
              <a:rPr lang="en-US" sz="4750">
                <a:solidFill>
                  <a:srgbClr val="000000"/>
                </a:solidFill>
                <a:latin typeface="Now Bold"/>
              </a:rPr>
              <a:t>ÇOCUĞUNEĞİTİMSEL İHMALİ</a:t>
            </a:r>
          </a:p>
          <a:p>
            <a:pPr algn="ctr">
              <a:lnSpc>
                <a:spcPts val="7490"/>
              </a:lnSpc>
            </a:pPr>
          </a:p>
          <a:p>
            <a:pPr algn="ctr">
              <a:lnSpc>
                <a:spcPts val="7490"/>
              </a:lnSpc>
            </a:pPr>
          </a:p>
          <a:p>
            <a:pPr algn="ctr">
              <a:lnSpc>
                <a:spcPts val="7490"/>
              </a:lnSpc>
            </a:pPr>
          </a:p>
          <a:p>
            <a:pPr algn="ctr">
              <a:lnSpc>
                <a:spcPts val="7490"/>
              </a:lnSpc>
              <a:spcBef>
                <a:spcPct val="0"/>
              </a:spcBef>
            </a:pP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16944117" y="8943117"/>
            <a:ext cx="1343883" cy="1343883"/>
          </a:xfrm>
          <a:custGeom>
            <a:avLst/>
            <a:gdLst/>
            <a:ahLst/>
            <a:cxnLst/>
            <a:rect r="r" b="b" t="t" l="l"/>
            <a:pathLst>
              <a:path h="1343883" w="1343883">
                <a:moveTo>
                  <a:pt x="0" y="0"/>
                </a:moveTo>
                <a:lnTo>
                  <a:pt x="1343883" y="0"/>
                </a:lnTo>
                <a:lnTo>
                  <a:pt x="1343883" y="1343883"/>
                </a:lnTo>
                <a:lnTo>
                  <a:pt x="0" y="13438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6305835" cy="10287000"/>
            <a:chOff x="0" y="0"/>
            <a:chExt cx="1660796" cy="27093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660796" cy="2709333"/>
            </a:xfrm>
            <a:custGeom>
              <a:avLst/>
              <a:gdLst/>
              <a:ahLst/>
              <a:cxnLst/>
              <a:rect r="r" b="b" t="t" l="l"/>
              <a:pathLst>
                <a:path h="2709333" w="1660796">
                  <a:moveTo>
                    <a:pt x="0" y="0"/>
                  </a:moveTo>
                  <a:lnTo>
                    <a:pt x="1660796" y="0"/>
                  </a:lnTo>
                  <a:lnTo>
                    <a:pt x="1660796" y="2709333"/>
                  </a:lnTo>
                  <a:lnTo>
                    <a:pt x="0" y="2709333"/>
                  </a:lnTo>
                  <a:lnTo>
                    <a:pt x="0" y="0"/>
                  </a:lnTo>
                </a:path>
              </a:pathLst>
            </a:custGeom>
            <a:solidFill>
              <a:srgbClr val="FFDE59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20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195209" y="3215127"/>
            <a:ext cx="3915418" cy="3199130"/>
            <a:chOff x="0" y="0"/>
            <a:chExt cx="1031221" cy="842569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031221" cy="842569"/>
            </a:xfrm>
            <a:custGeom>
              <a:avLst/>
              <a:gdLst/>
              <a:ahLst/>
              <a:cxnLst/>
              <a:rect r="r" b="b" t="t" l="l"/>
              <a:pathLst>
                <a:path h="842569" w="1031221">
                  <a:moveTo>
                    <a:pt x="0" y="0"/>
                  </a:moveTo>
                  <a:lnTo>
                    <a:pt x="1031221" y="0"/>
                  </a:lnTo>
                  <a:lnTo>
                    <a:pt x="1031221" y="842569"/>
                  </a:lnTo>
                  <a:lnTo>
                    <a:pt x="0" y="842569"/>
                  </a:lnTo>
                  <a:lnTo>
                    <a:pt x="0" y="0"/>
                  </a:lnTo>
                </a:path>
              </a:pathLst>
            </a:custGeom>
            <a:solidFill>
              <a:srgbClr val="000000">
                <a:alpha val="0"/>
              </a:srgbClr>
            </a:solidFill>
            <a:ln w="85725">
              <a:solidFill>
                <a:srgbClr val="000000"/>
              </a:solidFill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5599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9144000" y="2244188"/>
            <a:ext cx="5444820" cy="1248442"/>
          </a:xfrm>
          <a:custGeom>
            <a:avLst/>
            <a:gdLst/>
            <a:ahLst/>
            <a:cxnLst/>
            <a:rect r="r" b="b" t="t" l="l"/>
            <a:pathLst>
              <a:path h="1248442" w="5444820">
                <a:moveTo>
                  <a:pt x="0" y="0"/>
                </a:moveTo>
                <a:lnTo>
                  <a:pt x="5444820" y="0"/>
                </a:lnTo>
                <a:lnTo>
                  <a:pt x="5444820" y="1248442"/>
                </a:lnTo>
                <a:lnTo>
                  <a:pt x="0" y="12484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9540121" y="2864358"/>
            <a:ext cx="7719179" cy="5673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968"/>
              </a:lnSpc>
            </a:pPr>
          </a:p>
        </p:txBody>
      </p:sp>
      <p:sp>
        <p:nvSpPr>
          <p:cNvPr name="TextBox 10" id="10"/>
          <p:cNvSpPr txBox="true"/>
          <p:nvPr/>
        </p:nvSpPr>
        <p:spPr>
          <a:xfrm rot="0">
            <a:off x="6671841" y="3744030"/>
            <a:ext cx="10901915" cy="46697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60"/>
              </a:lnSpc>
            </a:pPr>
            <a:r>
              <a:rPr lang="en-US" sz="3400">
                <a:solidFill>
                  <a:srgbClr val="000000"/>
                </a:solidFill>
                <a:latin typeface="Now"/>
              </a:rPr>
              <a:t>18 YAŞ GRUBUNDAKI ÇOCUĞUN;</a:t>
            </a:r>
          </a:p>
          <a:p>
            <a:pPr algn="ctr">
              <a:lnSpc>
                <a:spcPts val="4760"/>
              </a:lnSpc>
            </a:pPr>
            <a:r>
              <a:rPr lang="en-US" sz="3400">
                <a:solidFill>
                  <a:srgbClr val="000000"/>
                </a:solidFill>
                <a:ea typeface="Now"/>
              </a:rPr>
              <a:t>✓Sağlığını,</a:t>
            </a:r>
          </a:p>
          <a:p>
            <a:pPr algn="ctr">
              <a:lnSpc>
                <a:spcPts val="4760"/>
              </a:lnSpc>
            </a:pPr>
            <a:r>
              <a:rPr lang="en-US" sz="3400">
                <a:solidFill>
                  <a:srgbClr val="000000"/>
                </a:solidFill>
                <a:latin typeface="Now"/>
              </a:rPr>
              <a:t> ✓Fiziksel ve Psiko-sosyal gelişimini </a:t>
            </a:r>
          </a:p>
          <a:p>
            <a:pPr algn="ctr">
              <a:lnSpc>
                <a:spcPts val="4760"/>
              </a:lnSpc>
            </a:pPr>
            <a:r>
              <a:rPr lang="en-US" sz="3400">
                <a:solidFill>
                  <a:srgbClr val="000000"/>
                </a:solidFill>
                <a:latin typeface="Now"/>
              </a:rPr>
              <a:t>olumsuz etkileyen bir yetişkin toplum ya da</a:t>
            </a:r>
          </a:p>
          <a:p>
            <a:pPr algn="ctr">
              <a:lnSpc>
                <a:spcPts val="4760"/>
              </a:lnSpc>
            </a:pPr>
            <a:r>
              <a:rPr lang="en-US" sz="3400">
                <a:solidFill>
                  <a:srgbClr val="000000"/>
                </a:solidFill>
                <a:latin typeface="Now"/>
              </a:rPr>
              <a:t> devlet tarafından bilerek veya bilmeyerek gerçekleştirilen her türlü kötü muameledir.</a:t>
            </a:r>
          </a:p>
          <a:p>
            <a:pPr algn="ctr">
              <a:lnSpc>
                <a:spcPts val="5180"/>
              </a:lnSpc>
            </a:pPr>
          </a:p>
          <a:p>
            <a:pPr algn="ctr">
              <a:lnSpc>
                <a:spcPts val="3361"/>
              </a:lnSpc>
              <a:spcBef>
                <a:spcPct val="0"/>
              </a:spcBef>
            </a:pPr>
          </a:p>
        </p:txBody>
      </p:sp>
      <p:sp>
        <p:nvSpPr>
          <p:cNvPr name="TextBox 11" id="11"/>
          <p:cNvSpPr txBox="true"/>
          <p:nvPr/>
        </p:nvSpPr>
        <p:spPr>
          <a:xfrm rot="0">
            <a:off x="1347210" y="2167988"/>
            <a:ext cx="3611415" cy="78123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07"/>
              </a:lnSpc>
            </a:pPr>
          </a:p>
          <a:p>
            <a:pPr algn="ctr">
              <a:lnSpc>
                <a:spcPts val="7490"/>
              </a:lnSpc>
            </a:pPr>
          </a:p>
          <a:p>
            <a:pPr algn="ctr">
              <a:lnSpc>
                <a:spcPts val="6650"/>
              </a:lnSpc>
            </a:pPr>
            <a:r>
              <a:rPr lang="en-US" sz="4750">
                <a:solidFill>
                  <a:srgbClr val="000000"/>
                </a:solidFill>
                <a:latin typeface="Now Bold"/>
              </a:rPr>
              <a:t>ÇOCUĞUNEĞİTİMSEL İHMALİ</a:t>
            </a:r>
          </a:p>
          <a:p>
            <a:pPr algn="ctr">
              <a:lnSpc>
                <a:spcPts val="7490"/>
              </a:lnSpc>
            </a:pPr>
          </a:p>
          <a:p>
            <a:pPr algn="ctr">
              <a:lnSpc>
                <a:spcPts val="7490"/>
              </a:lnSpc>
            </a:pPr>
          </a:p>
          <a:p>
            <a:pPr algn="ctr">
              <a:lnSpc>
                <a:spcPts val="7490"/>
              </a:lnSpc>
            </a:pPr>
          </a:p>
          <a:p>
            <a:pPr algn="ctr">
              <a:lnSpc>
                <a:spcPts val="7490"/>
              </a:lnSpc>
              <a:spcBef>
                <a:spcPct val="0"/>
              </a:spcBef>
            </a:pP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16944117" y="8943117"/>
            <a:ext cx="1343883" cy="1343883"/>
          </a:xfrm>
          <a:custGeom>
            <a:avLst/>
            <a:gdLst/>
            <a:ahLst/>
            <a:cxnLst/>
            <a:rect r="r" b="b" t="t" l="l"/>
            <a:pathLst>
              <a:path h="1343883" w="1343883">
                <a:moveTo>
                  <a:pt x="0" y="0"/>
                </a:moveTo>
                <a:lnTo>
                  <a:pt x="1343883" y="0"/>
                </a:lnTo>
                <a:lnTo>
                  <a:pt x="1343883" y="1343883"/>
                </a:lnTo>
                <a:lnTo>
                  <a:pt x="0" y="13438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DAFpt1du9ZY</dc:identifier>
  <dcterms:modified xsi:type="dcterms:W3CDTF">2011-08-01T06:04:30Z</dcterms:modified>
  <cp:revision>1</cp:revision>
  <dc:title>ARTUKLU CEMİL TUTAŞI REHBERLİK VE</dc:title>
</cp:coreProperties>
</file>