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49"/>
    <p:sldId id="257" r:id="rId50"/>
    <p:sldId id="258" r:id="rId51"/>
    <p:sldId id="259" r:id="rId52"/>
    <p:sldId id="260" r:id="rId53"/>
    <p:sldId id="261" r:id="rId54"/>
    <p:sldId id="262" r:id="rId55"/>
    <p:sldId id="263" r:id="rId56"/>
    <p:sldId id="264" r:id="rId57"/>
    <p:sldId id="265" r:id="rId58"/>
    <p:sldId id="266" r:id="rId59"/>
    <p:sldId id="267" r:id="rId60"/>
    <p:sldId id="268" r:id="rId61"/>
    <p:sldId id="269" r:id="rId62"/>
    <p:sldId id="270" r:id="rId63"/>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Times New Roman" charset="1" panose="02030502070405020303"/>
      <p:regular r:id="rId10"/>
    </p:embeddedFont>
    <p:embeddedFont>
      <p:font typeface="Times New Roman Bold" charset="1" panose="02030802070405020303"/>
      <p:regular r:id="rId11"/>
    </p:embeddedFont>
    <p:embeddedFont>
      <p:font typeface="Times New Roman Italics" charset="1" panose="02030502070405090303"/>
      <p:regular r:id="rId12"/>
    </p:embeddedFont>
    <p:embeddedFont>
      <p:font typeface="Times New Roman Bold Italics" charset="1" panose="02030802070405090303"/>
      <p:regular r:id="rId13"/>
    </p:embeddedFont>
    <p:embeddedFont>
      <p:font typeface="Times New Roman Medium" charset="1" panose="02030502070405020303"/>
      <p:regular r:id="rId14"/>
    </p:embeddedFont>
    <p:embeddedFont>
      <p:font typeface="Times New Roman Medium Italics" charset="1" panose="02030502070405090303"/>
      <p:regular r:id="rId15"/>
    </p:embeddedFont>
    <p:embeddedFont>
      <p:font typeface="Times New Roman Semi-Bold" charset="1" panose="02030702070405020303"/>
      <p:regular r:id="rId16"/>
    </p:embeddedFont>
    <p:embeddedFont>
      <p:font typeface="Times New Roman Semi-Bold Italics" charset="1" panose="02030702070405090303"/>
      <p:regular r:id="rId17"/>
    </p:embeddedFont>
    <p:embeddedFont>
      <p:font typeface="Times New Roman Ultra-Bold" charset="1" panose="02030902070405020303"/>
      <p:regular r:id="rId18"/>
    </p:embeddedFont>
    <p:embeddedFont>
      <p:font typeface="Arial" charset="1" panose="020B0502020202020204"/>
      <p:regular r:id="rId19"/>
    </p:embeddedFont>
    <p:embeddedFont>
      <p:font typeface="Arial Bold" charset="1" panose="020B0802020202020204"/>
      <p:regular r:id="rId20"/>
    </p:embeddedFont>
    <p:embeddedFont>
      <p:font typeface="Arial Italics" charset="1" panose="020B0502020202090204"/>
      <p:regular r:id="rId21"/>
    </p:embeddedFont>
    <p:embeddedFont>
      <p:font typeface="Arial Bold Italics" charset="1" panose="020B0802020202090204"/>
      <p:regular r:id="rId22"/>
    </p:embeddedFont>
    <p:embeddedFont>
      <p:font typeface="Open Sans" charset="1" panose="020B0606030504020204"/>
      <p:regular r:id="rId23"/>
    </p:embeddedFont>
    <p:embeddedFont>
      <p:font typeface="Open Sans Bold" charset="1" panose="020B0806030504020204"/>
      <p:regular r:id="rId24"/>
    </p:embeddedFont>
    <p:embeddedFont>
      <p:font typeface="Open Sans Italics" charset="1" panose="020B0606030504020204"/>
      <p:regular r:id="rId25"/>
    </p:embeddedFont>
    <p:embeddedFont>
      <p:font typeface="Open Sans Bold Italics" charset="1" panose="020B0806030504020204"/>
      <p:regular r:id="rId26"/>
    </p:embeddedFont>
    <p:embeddedFont>
      <p:font typeface="Open Sans Light" charset="1" panose="020B0306030504020204"/>
      <p:regular r:id="rId27"/>
    </p:embeddedFont>
    <p:embeddedFont>
      <p:font typeface="Open Sans Light Italics" charset="1" panose="020B0306030504020204"/>
      <p:regular r:id="rId28"/>
    </p:embeddedFont>
    <p:embeddedFont>
      <p:font typeface="Open Sans Ultra-Bold" charset="1" panose="00000000000000000000"/>
      <p:regular r:id="rId29"/>
    </p:embeddedFont>
    <p:embeddedFont>
      <p:font typeface="Open Sans Ultra-Bold Italics" charset="1" panose="00000000000000000000"/>
      <p:regular r:id="rId30"/>
    </p:embeddedFont>
    <p:embeddedFont>
      <p:font typeface="Montserrat" charset="1" panose="00000500000000000000"/>
      <p:regular r:id="rId31"/>
    </p:embeddedFont>
    <p:embeddedFont>
      <p:font typeface="Montserrat Bold" charset="1" panose="00000800000000000000"/>
      <p:regular r:id="rId32"/>
    </p:embeddedFont>
    <p:embeddedFont>
      <p:font typeface="Montserrat Italics" charset="1" panose="00000500000000000000"/>
      <p:regular r:id="rId33"/>
    </p:embeddedFont>
    <p:embeddedFont>
      <p:font typeface="Montserrat Bold Italics" charset="1" panose="00000800000000000000"/>
      <p:regular r:id="rId34"/>
    </p:embeddedFont>
    <p:embeddedFont>
      <p:font typeface="Montserrat Thin" charset="1" panose="00000300000000000000"/>
      <p:regular r:id="rId35"/>
    </p:embeddedFont>
    <p:embeddedFont>
      <p:font typeface="Montserrat Thin Italics" charset="1" panose="00000300000000000000"/>
      <p:regular r:id="rId36"/>
    </p:embeddedFont>
    <p:embeddedFont>
      <p:font typeface="Montserrat Extra-Light" charset="1" panose="00000300000000000000"/>
      <p:regular r:id="rId37"/>
    </p:embeddedFont>
    <p:embeddedFont>
      <p:font typeface="Montserrat Extra-Light Italics" charset="1" panose="00000300000000000000"/>
      <p:regular r:id="rId38"/>
    </p:embeddedFont>
    <p:embeddedFont>
      <p:font typeface="Montserrat Light" charset="1" panose="00000400000000000000"/>
      <p:regular r:id="rId39"/>
    </p:embeddedFont>
    <p:embeddedFont>
      <p:font typeface="Montserrat Light Italics" charset="1" panose="00000400000000000000"/>
      <p:regular r:id="rId40"/>
    </p:embeddedFont>
    <p:embeddedFont>
      <p:font typeface="Montserrat Medium" charset="1" panose="00000600000000000000"/>
      <p:regular r:id="rId41"/>
    </p:embeddedFont>
    <p:embeddedFont>
      <p:font typeface="Montserrat Medium Italics" charset="1" panose="00000600000000000000"/>
      <p:regular r:id="rId42"/>
    </p:embeddedFont>
    <p:embeddedFont>
      <p:font typeface="Montserrat Semi-Bold" charset="1" panose="00000700000000000000"/>
      <p:regular r:id="rId43"/>
    </p:embeddedFont>
    <p:embeddedFont>
      <p:font typeface="Montserrat Semi-Bold Italics" charset="1" panose="00000700000000000000"/>
      <p:regular r:id="rId44"/>
    </p:embeddedFont>
    <p:embeddedFont>
      <p:font typeface="Montserrat Ultra-Bold" charset="1" panose="00000900000000000000"/>
      <p:regular r:id="rId45"/>
    </p:embeddedFont>
    <p:embeddedFont>
      <p:font typeface="Montserrat Ultra-Bold Italics" charset="1" panose="00000900000000000000"/>
      <p:regular r:id="rId46"/>
    </p:embeddedFont>
    <p:embeddedFont>
      <p:font typeface="Montserrat Heavy" charset="1" panose="00000A00000000000000"/>
      <p:regular r:id="rId47"/>
    </p:embeddedFont>
    <p:embeddedFont>
      <p:font typeface="Montserrat Heavy Italics" charset="1" panose="00000A0000000000000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slides/slide1.xml" Type="http://schemas.openxmlformats.org/officeDocument/2006/relationships/slide"/><Relationship Id="rId5" Target="tableStyles.xml" Type="http://schemas.openxmlformats.org/officeDocument/2006/relationships/tableStyles"/><Relationship Id="rId50" Target="slides/slide2.xml" Type="http://schemas.openxmlformats.org/officeDocument/2006/relationships/slide"/><Relationship Id="rId51" Target="slides/slide3.xml" Type="http://schemas.openxmlformats.org/officeDocument/2006/relationships/slide"/><Relationship Id="rId52" Target="slides/slide4.xml" Type="http://schemas.openxmlformats.org/officeDocument/2006/relationships/slide"/><Relationship Id="rId53" Target="slides/slide5.xml" Type="http://schemas.openxmlformats.org/officeDocument/2006/relationships/slide"/><Relationship Id="rId54" Target="slides/slide6.xml" Type="http://schemas.openxmlformats.org/officeDocument/2006/relationships/slide"/><Relationship Id="rId55" Target="slides/slide7.xml" Type="http://schemas.openxmlformats.org/officeDocument/2006/relationships/slide"/><Relationship Id="rId56" Target="slides/slide8.xml" Type="http://schemas.openxmlformats.org/officeDocument/2006/relationships/slide"/><Relationship Id="rId57" Target="slides/slide9.xml" Type="http://schemas.openxmlformats.org/officeDocument/2006/relationships/slide"/><Relationship Id="rId58" Target="slides/slide10.xml" Type="http://schemas.openxmlformats.org/officeDocument/2006/relationships/slide"/><Relationship Id="rId59" Target="slides/slide11.xml" Type="http://schemas.openxmlformats.org/officeDocument/2006/relationships/slide"/><Relationship Id="rId6" Target="fonts/font6.fntdata" Type="http://schemas.openxmlformats.org/officeDocument/2006/relationships/font"/><Relationship Id="rId60" Target="slides/slide12.xml" Type="http://schemas.openxmlformats.org/officeDocument/2006/relationships/slide"/><Relationship Id="rId61" Target="slides/slide13.xml" Type="http://schemas.openxmlformats.org/officeDocument/2006/relationships/slide"/><Relationship Id="rId62" Target="slides/slide14.xml" Type="http://schemas.openxmlformats.org/officeDocument/2006/relationships/slide"/><Relationship Id="rId63" Target="slides/slide15.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3.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3.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3.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3.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3.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3.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7253517" y="795820"/>
            <a:ext cx="3780965" cy="3780965"/>
          </a:xfrm>
          <a:custGeom>
            <a:avLst/>
            <a:gdLst/>
            <a:ahLst/>
            <a:cxnLst/>
            <a:rect r="r" b="b" t="t" l="l"/>
            <a:pathLst>
              <a:path h="3780965" w="3780965">
                <a:moveTo>
                  <a:pt x="0" y="0"/>
                </a:moveTo>
                <a:lnTo>
                  <a:pt x="3780966" y="0"/>
                </a:lnTo>
                <a:lnTo>
                  <a:pt x="3780966" y="3780965"/>
                </a:lnTo>
                <a:lnTo>
                  <a:pt x="0" y="3780965"/>
                </a:lnTo>
                <a:lnTo>
                  <a:pt x="0" y="0"/>
                </a:lnTo>
                <a:close/>
              </a:path>
            </a:pathLst>
          </a:custGeom>
          <a:blipFill>
            <a:blip r:embed="rId2"/>
            <a:stretch>
              <a:fillRect l="0" t="0" r="0" b="0"/>
            </a:stretch>
          </a:blipFill>
        </p:spPr>
      </p:sp>
      <p:sp>
        <p:nvSpPr>
          <p:cNvPr name="TextBox 3" id="3"/>
          <p:cNvSpPr txBox="true"/>
          <p:nvPr/>
        </p:nvSpPr>
        <p:spPr>
          <a:xfrm rot="0">
            <a:off x="2898523" y="5351954"/>
            <a:ext cx="12490954" cy="3086100"/>
          </a:xfrm>
          <a:prstGeom prst="rect">
            <a:avLst/>
          </a:prstGeom>
        </p:spPr>
        <p:txBody>
          <a:bodyPr anchor="t" rtlCol="false" tIns="0" lIns="0" bIns="0" rIns="0">
            <a:spAutoFit/>
          </a:bodyPr>
          <a:lstStyle/>
          <a:p>
            <a:pPr algn="ctr">
              <a:lnSpc>
                <a:spcPts val="7200"/>
              </a:lnSpc>
            </a:pPr>
            <a:r>
              <a:rPr lang="en-US" sz="6000" spc="-11">
                <a:solidFill>
                  <a:srgbClr val="252525"/>
                </a:solidFill>
                <a:latin typeface="Arimo"/>
              </a:rPr>
              <a:t>ÇOCUKLARDA </a:t>
            </a:r>
            <a:r>
              <a:rPr lang="en-US" sz="6000" spc="-11">
                <a:solidFill>
                  <a:srgbClr val="252525"/>
                </a:solidFill>
                <a:latin typeface="Arimo"/>
              </a:rPr>
              <a:t>DAVRANIŞ SORUNLARI </a:t>
            </a:r>
          </a:p>
          <a:p>
            <a:pPr algn="ctr">
              <a:lnSpc>
                <a:spcPts val="3240"/>
              </a:lnSpc>
            </a:pPr>
            <a:r>
              <a:rPr lang="en-US" sz="2700" spc="-2">
                <a:solidFill>
                  <a:srgbClr val="585858"/>
                </a:solidFill>
                <a:latin typeface="Arimo"/>
              </a:rPr>
              <a:t>TANIM, AYIRT ETME, ETKİLİ ETMENLER</a:t>
            </a:r>
          </a:p>
          <a:p>
            <a:pPr algn="ctr">
              <a:lnSpc>
                <a:spcPts val="3240"/>
              </a:lnSpc>
            </a:pPr>
          </a:p>
          <a:p>
            <a:pPr algn="ctr">
              <a:lnSpc>
                <a:spcPts val="3240"/>
              </a:lnSpc>
            </a:pPr>
            <a:r>
              <a:rPr lang="en-US" sz="2700" spc="-5">
                <a:solidFill>
                  <a:srgbClr val="585858"/>
                </a:solidFill>
                <a:latin typeface="Arimo"/>
              </a:rPr>
              <a:t>PSİKOLOJİK DANIŞMAN ZEYNEP EKİNCİ</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9539048" y="2843313"/>
            <a:ext cx="8250454" cy="4950273"/>
          </a:xfrm>
          <a:custGeom>
            <a:avLst/>
            <a:gdLst/>
            <a:ahLst/>
            <a:cxnLst/>
            <a:rect r="r" b="b" t="t" l="l"/>
            <a:pathLst>
              <a:path h="4950273" w="8250454">
                <a:moveTo>
                  <a:pt x="0" y="0"/>
                </a:moveTo>
                <a:lnTo>
                  <a:pt x="8250454" y="0"/>
                </a:lnTo>
                <a:lnTo>
                  <a:pt x="8250454" y="4950272"/>
                </a:lnTo>
                <a:lnTo>
                  <a:pt x="0" y="4950272"/>
                </a:lnTo>
                <a:lnTo>
                  <a:pt x="0" y="0"/>
                </a:lnTo>
                <a:close/>
              </a:path>
            </a:pathLst>
          </a:custGeom>
          <a:blipFill>
            <a:blip r:embed="rId2"/>
            <a:stretch>
              <a:fillRect l="0" t="0" r="0" b="0"/>
            </a:stretch>
          </a:blipFill>
        </p:spPr>
      </p:sp>
      <p:sp>
        <p:nvSpPr>
          <p:cNvPr name="TextBox 3" id="3"/>
          <p:cNvSpPr txBox="true"/>
          <p:nvPr/>
        </p:nvSpPr>
        <p:spPr>
          <a:xfrm rot="0">
            <a:off x="1265081" y="1453287"/>
            <a:ext cx="10279572" cy="638175"/>
          </a:xfrm>
          <a:prstGeom prst="rect">
            <a:avLst/>
          </a:prstGeom>
        </p:spPr>
        <p:txBody>
          <a:bodyPr anchor="t" rtlCol="false" tIns="0" lIns="0" bIns="0" rIns="0">
            <a:spAutoFit/>
          </a:bodyPr>
          <a:lstStyle/>
          <a:p>
            <a:pPr algn="l">
              <a:lnSpc>
                <a:spcPts val="4920"/>
              </a:lnSpc>
            </a:pPr>
            <a:r>
              <a:rPr lang="en-US" sz="4100" spc="-6">
                <a:solidFill>
                  <a:srgbClr val="252525"/>
                </a:solidFill>
                <a:latin typeface="Arimo Bold"/>
              </a:rPr>
              <a:t>Davranış problemlerinin işlevleri</a:t>
            </a:r>
          </a:p>
        </p:txBody>
      </p:sp>
      <p:sp>
        <p:nvSpPr>
          <p:cNvPr name="TextBox 4" id="4"/>
          <p:cNvSpPr txBox="true"/>
          <p:nvPr/>
        </p:nvSpPr>
        <p:spPr>
          <a:xfrm rot="0">
            <a:off x="1265081" y="2460819"/>
            <a:ext cx="8083289" cy="6981825"/>
          </a:xfrm>
          <a:prstGeom prst="rect">
            <a:avLst/>
          </a:prstGeom>
        </p:spPr>
        <p:txBody>
          <a:bodyPr anchor="t" rtlCol="false" tIns="0" lIns="0" bIns="0" rIns="0">
            <a:spAutoFit/>
          </a:bodyPr>
          <a:lstStyle/>
          <a:p>
            <a:pPr algn="l">
              <a:lnSpc>
                <a:spcPts val="3240"/>
              </a:lnSpc>
            </a:pPr>
            <a:r>
              <a:rPr lang="en-US" sz="2700" spc="-7">
                <a:solidFill>
                  <a:srgbClr val="404040"/>
                </a:solidFill>
                <a:latin typeface="Arimo"/>
              </a:rPr>
              <a:t>Çocuklar genel olarak </a:t>
            </a:r>
            <a:r>
              <a:rPr lang="en-US" sz="2700" spc="-7">
                <a:solidFill>
                  <a:srgbClr val="006FC0"/>
                </a:solidFill>
                <a:latin typeface="Arimo Italics"/>
              </a:rPr>
              <a:t>belirli amaçlara ulaşmak </a:t>
            </a:r>
            <a:r>
              <a:rPr lang="en-US" sz="2700" spc="-7">
                <a:solidFill>
                  <a:srgbClr val="404040"/>
                </a:solidFill>
                <a:latin typeface="Arimo"/>
              </a:rPr>
              <a:t>için olumsuz davranışlar sergilerler.</a:t>
            </a:r>
          </a:p>
          <a:p>
            <a:pPr algn="l" marL="506730" indent="-253365" lvl="1">
              <a:lnSpc>
                <a:spcPts val="3240"/>
              </a:lnSpc>
              <a:buFont typeface="Arial"/>
              <a:buChar char="•"/>
            </a:pPr>
            <a:r>
              <a:rPr lang="en-US" sz="2700" spc="-15">
                <a:solidFill>
                  <a:srgbClr val="404040"/>
                </a:solidFill>
                <a:latin typeface="Arimo"/>
              </a:rPr>
              <a:t>Bir şey (nesne, ilgi, duyusal uyaran, dikkat vb) </a:t>
            </a:r>
            <a:r>
              <a:rPr lang="en-US" sz="2700" spc="-15">
                <a:solidFill>
                  <a:srgbClr val="006FC0"/>
                </a:solidFill>
                <a:latin typeface="Arimo Italics"/>
              </a:rPr>
              <a:t>elde etme</a:t>
            </a:r>
          </a:p>
          <a:p>
            <a:pPr algn="l" marL="506730" indent="-253365" lvl="1">
              <a:lnSpc>
                <a:spcPts val="3240"/>
              </a:lnSpc>
              <a:buFont typeface="Arial"/>
              <a:buChar char="•"/>
            </a:pPr>
            <a:r>
              <a:rPr lang="en-US" sz="2700" spc="-15">
                <a:solidFill>
                  <a:srgbClr val="404040"/>
                </a:solidFill>
                <a:latin typeface="Arimo"/>
              </a:rPr>
              <a:t>Bir şeyden </a:t>
            </a:r>
            <a:r>
              <a:rPr lang="en-US" sz="2700" spc="-15">
                <a:solidFill>
                  <a:srgbClr val="006FC0"/>
                </a:solidFill>
                <a:latin typeface="Arimo Italics"/>
              </a:rPr>
              <a:t>kaçma</a:t>
            </a:r>
            <a:r>
              <a:rPr lang="en-US" sz="2700" spc="-15">
                <a:solidFill>
                  <a:srgbClr val="006FC0"/>
                </a:solidFill>
                <a:latin typeface="Arimo"/>
              </a:rPr>
              <a:t>/kaçınma </a:t>
            </a:r>
            <a:r>
              <a:rPr lang="en-US" sz="2700" spc="-15">
                <a:solidFill>
                  <a:srgbClr val="000000"/>
                </a:solidFill>
                <a:latin typeface="Arimo"/>
              </a:rPr>
              <a:t>olmak üzere 2 temel işlevden söz edilebilir</a:t>
            </a:r>
          </a:p>
          <a:p>
            <a:pPr algn="l" marL="506730" indent="-253365" lvl="1">
              <a:lnSpc>
                <a:spcPts val="3240"/>
              </a:lnSpc>
            </a:pPr>
            <a:r>
              <a:rPr lang="en-US" sz="2700" spc="-7">
                <a:solidFill>
                  <a:srgbClr val="006FC0"/>
                </a:solidFill>
                <a:latin typeface="Arimo Italics"/>
              </a:rPr>
              <a:t>Elde Etme İşlevi</a:t>
            </a:r>
          </a:p>
          <a:p>
            <a:pPr algn="l" marL="506730" indent="-253365" lvl="1">
              <a:lnSpc>
                <a:spcPts val="3240"/>
              </a:lnSpc>
            </a:pPr>
            <a:r>
              <a:rPr lang="en-US" sz="2700" spc="-7">
                <a:solidFill>
                  <a:srgbClr val="000000"/>
                </a:solidFill>
                <a:latin typeface="Arimo"/>
              </a:rPr>
              <a:t>Çocuğun bir şeyler elde etmek için belirli davranışlar sergilemesi durumunda,  etkileşim kurduğu kişinin bu davranışı yanıtlaması olumsuz davranışı pekiştirecektir.</a:t>
            </a:r>
          </a:p>
          <a:p>
            <a:pPr algn="l" marL="506730" indent="-253365" lvl="1">
              <a:lnSpc>
                <a:spcPts val="3240"/>
              </a:lnSpc>
            </a:pPr>
            <a:r>
              <a:rPr lang="en-US" sz="2700" spc="-7">
                <a:solidFill>
                  <a:srgbClr val="000000"/>
                </a:solidFill>
                <a:latin typeface="Arimo"/>
              </a:rPr>
              <a:t>*</a:t>
            </a:r>
            <a:r>
              <a:rPr lang="en-US" sz="2700" spc="-7">
                <a:solidFill>
                  <a:srgbClr val="000000"/>
                </a:solidFill>
                <a:latin typeface="Arimo Italics"/>
              </a:rPr>
              <a:t>Telefonla	oynamak	için	ağlayan	bir	çocuğu	susturmak	için	telefon	verilmesi,  çocuğun bu davranışı başka istekleri için tekrar etmesine neden olabilir.</a:t>
            </a:r>
          </a:p>
          <a:p>
            <a:pPr algn="l" marL="506730" indent="-253365" lvl="1">
              <a:lnSpc>
                <a:spcPts val="3240"/>
              </a:lnSpc>
            </a:pPr>
            <a:r>
              <a:rPr lang="en-US" sz="2700" spc="-7">
                <a:solidFill>
                  <a:srgbClr val="000000"/>
                </a:solidFill>
                <a:latin typeface="Arimo Italics"/>
              </a:rPr>
              <a:t>-Dışsal uyaran elde etme</a:t>
            </a:r>
          </a:p>
          <a:p>
            <a:pPr algn="l" marL="506730" indent="-253365" lvl="1">
              <a:lnSpc>
                <a:spcPts val="3240"/>
              </a:lnSpc>
            </a:pPr>
            <a:r>
              <a:rPr lang="en-US" sz="2700" spc="-7">
                <a:solidFill>
                  <a:srgbClr val="000000"/>
                </a:solidFill>
                <a:latin typeface="Arimo Italics"/>
              </a:rPr>
              <a:t>-İçsel uyaran elde etme</a:t>
            </a:r>
          </a:p>
        </p:txBody>
      </p:sp>
      <p:sp>
        <p:nvSpPr>
          <p:cNvPr name="Freeform 5" id="5"/>
          <p:cNvSpPr/>
          <p:nvPr/>
        </p:nvSpPr>
        <p:spPr>
          <a:xfrm flipH="false" flipV="false" rot="0">
            <a:off x="16964232" y="8963232"/>
            <a:ext cx="1323768" cy="1323768"/>
          </a:xfrm>
          <a:custGeom>
            <a:avLst/>
            <a:gdLst/>
            <a:ahLst/>
            <a:cxnLst/>
            <a:rect r="r" b="b" t="t" l="l"/>
            <a:pathLst>
              <a:path h="1323768" w="1323768">
                <a:moveTo>
                  <a:pt x="0" y="0"/>
                </a:moveTo>
                <a:lnTo>
                  <a:pt x="1323768" y="0"/>
                </a:lnTo>
                <a:lnTo>
                  <a:pt x="1323768" y="1323768"/>
                </a:lnTo>
                <a:lnTo>
                  <a:pt x="0" y="1323768"/>
                </a:lnTo>
                <a:lnTo>
                  <a:pt x="0" y="0"/>
                </a:lnTo>
                <a:close/>
              </a:path>
            </a:pathLst>
          </a:custGeom>
          <a:blipFill>
            <a:blip r:embed="rId3"/>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3091417" y="1871241"/>
            <a:ext cx="11023045" cy="1038225"/>
          </a:xfrm>
          <a:prstGeom prst="rect">
            <a:avLst/>
          </a:prstGeom>
        </p:spPr>
        <p:txBody>
          <a:bodyPr anchor="t" rtlCol="false" tIns="0" lIns="0" bIns="0" rIns="0">
            <a:spAutoFit/>
          </a:bodyPr>
          <a:lstStyle/>
          <a:p>
            <a:pPr algn="l">
              <a:lnSpc>
                <a:spcPts val="7920"/>
              </a:lnSpc>
            </a:pPr>
            <a:r>
              <a:rPr lang="en-US" sz="6600" spc="-7">
                <a:solidFill>
                  <a:srgbClr val="006FC0"/>
                </a:solidFill>
                <a:latin typeface="Arimo"/>
              </a:rPr>
              <a:t>Dışsal uyaran elde etme</a:t>
            </a:r>
          </a:p>
        </p:txBody>
      </p:sp>
      <p:sp>
        <p:nvSpPr>
          <p:cNvPr name="TextBox 3" id="3"/>
          <p:cNvSpPr txBox="true"/>
          <p:nvPr/>
        </p:nvSpPr>
        <p:spPr>
          <a:xfrm rot="0">
            <a:off x="2295798" y="3485335"/>
            <a:ext cx="13033057" cy="5178741"/>
          </a:xfrm>
          <a:prstGeom prst="rect">
            <a:avLst/>
          </a:prstGeom>
        </p:spPr>
        <p:txBody>
          <a:bodyPr anchor="t" rtlCol="false" tIns="0" lIns="0" bIns="0" rIns="0">
            <a:spAutoFit/>
          </a:bodyPr>
          <a:lstStyle/>
          <a:p>
            <a:pPr algn="l" marL="507682" indent="-253841" lvl="1">
              <a:lnSpc>
                <a:spcPts val="3240"/>
              </a:lnSpc>
              <a:buFont typeface="Arial"/>
              <a:buChar char="•"/>
            </a:pPr>
            <a:r>
              <a:rPr lang="en-US" sz="2700" spc="-7">
                <a:solidFill>
                  <a:srgbClr val="006FC0"/>
                </a:solidFill>
                <a:latin typeface="Arimo"/>
              </a:rPr>
              <a:t>Nesne elde etme </a:t>
            </a:r>
            <a:r>
              <a:rPr lang="en-US" sz="2700" spc="-7">
                <a:solidFill>
                  <a:srgbClr val="404040"/>
                </a:solidFill>
                <a:sym typeface="Arimo"/>
              </a:rPr>
              <a:t> telefonu almak için ağlama</a:t>
            </a:r>
          </a:p>
          <a:p>
            <a:pPr algn="l" marL="507682" indent="-253841" lvl="1">
              <a:lnSpc>
                <a:spcPts val="3259"/>
              </a:lnSpc>
              <a:buFont typeface="Arial"/>
              <a:buChar char="•"/>
            </a:pPr>
            <a:r>
              <a:rPr lang="en-US" sz="2700" spc="-7">
                <a:solidFill>
                  <a:srgbClr val="006FC0"/>
                </a:solidFill>
                <a:latin typeface="Arimo"/>
              </a:rPr>
              <a:t>Etkinlik elde etme </a:t>
            </a:r>
            <a:r>
              <a:rPr lang="en-US" sz="2700" spc="-7">
                <a:solidFill>
                  <a:srgbClr val="404040"/>
                </a:solidFill>
                <a:sym typeface="Arimo"/>
              </a:rPr>
              <a:t>arkadaşlarıyla oynamak için yanlarına gidip onlara  vurması</a:t>
            </a:r>
          </a:p>
          <a:p>
            <a:pPr algn="l" marL="507682" indent="-253841" lvl="1">
              <a:lnSpc>
                <a:spcPts val="3240"/>
              </a:lnSpc>
              <a:buFont typeface="Arial"/>
              <a:buChar char="•"/>
            </a:pPr>
            <a:r>
              <a:rPr lang="en-US" sz="2700" spc="-7">
                <a:solidFill>
                  <a:srgbClr val="006FC0"/>
                </a:solidFill>
                <a:latin typeface="Arimo"/>
              </a:rPr>
              <a:t>Yardım elde etme </a:t>
            </a:r>
            <a:r>
              <a:rPr lang="en-US" sz="2700" spc="-7">
                <a:solidFill>
                  <a:srgbClr val="404040"/>
                </a:solidFill>
                <a:sym typeface="Arimo"/>
              </a:rPr>
              <a:t>öğretmeninden yardım istemek için kendi kendine  konuşması/ anlamsız sesler çıkarması</a:t>
            </a:r>
          </a:p>
          <a:p>
            <a:pPr algn="l" marL="507682" indent="-253841" lvl="1">
              <a:lnSpc>
                <a:spcPts val="3259"/>
              </a:lnSpc>
              <a:buFont typeface="Arial"/>
              <a:buChar char="•"/>
            </a:pPr>
            <a:r>
              <a:rPr lang="en-US" sz="2700" spc="-7">
                <a:solidFill>
                  <a:srgbClr val="006FC0"/>
                </a:solidFill>
                <a:latin typeface="Arimo"/>
              </a:rPr>
              <a:t>Yiyecek/içecek elde etme </a:t>
            </a:r>
            <a:r>
              <a:rPr lang="en-US" sz="2700" spc="-7">
                <a:solidFill>
                  <a:srgbClr val="404040"/>
                </a:solidFill>
                <a:sym typeface="Arimo"/>
              </a:rPr>
              <a:t>yemek yemek istediği için önündeki etkinliği  tamamlamaması</a:t>
            </a:r>
          </a:p>
          <a:p>
            <a:pPr algn="l" marL="507682" indent="-253841" lvl="1">
              <a:lnSpc>
                <a:spcPts val="3240"/>
              </a:lnSpc>
              <a:buFont typeface="Arial"/>
              <a:buChar char="•"/>
            </a:pPr>
            <a:r>
              <a:rPr lang="en-US" sz="2700" spc="-7">
                <a:solidFill>
                  <a:srgbClr val="006FC0"/>
                </a:solidFill>
                <a:latin typeface="Arimo"/>
              </a:rPr>
              <a:t>Ortam elde etme </a:t>
            </a:r>
            <a:r>
              <a:rPr lang="en-US" sz="2700" spc="-7">
                <a:solidFill>
                  <a:srgbClr val="404040"/>
                </a:solidFill>
                <a:sym typeface="Arimo"/>
              </a:rPr>
              <a:t>parka gitmek için bağırması/dışarı çıkmak için ağlaması</a:t>
            </a:r>
          </a:p>
          <a:p>
            <a:pPr algn="l" marL="507682" indent="-253841" lvl="1">
              <a:lnSpc>
                <a:spcPts val="3240"/>
              </a:lnSpc>
              <a:buFont typeface="Arial"/>
              <a:buChar char="•"/>
            </a:pPr>
            <a:r>
              <a:rPr lang="en-US" sz="2700" spc="-7">
                <a:solidFill>
                  <a:srgbClr val="006FC0"/>
                </a:solidFill>
                <a:latin typeface="Arimo"/>
              </a:rPr>
              <a:t>Sosyal ilgi/dikkat elde etme </a:t>
            </a:r>
            <a:r>
              <a:rPr lang="en-US" sz="2700" spc="-7">
                <a:solidFill>
                  <a:srgbClr val="404040"/>
                </a:solidFill>
                <a:sym typeface="Arimo"/>
              </a:rPr>
              <a:t>annesinin dikkatini çekmek için oyuncağını  atması</a:t>
            </a:r>
          </a:p>
        </p:txBody>
      </p:sp>
      <p:sp>
        <p:nvSpPr>
          <p:cNvPr name="Freeform 4" id="4"/>
          <p:cNvSpPr/>
          <p:nvPr/>
        </p:nvSpPr>
        <p:spPr>
          <a:xfrm flipH="false" flipV="false" rot="0">
            <a:off x="16964232" y="8963232"/>
            <a:ext cx="1323768" cy="1323768"/>
          </a:xfrm>
          <a:custGeom>
            <a:avLst/>
            <a:gdLst/>
            <a:ahLst/>
            <a:cxnLst/>
            <a:rect r="r" b="b" t="t" l="l"/>
            <a:pathLst>
              <a:path h="1323768" w="1323768">
                <a:moveTo>
                  <a:pt x="0" y="0"/>
                </a:moveTo>
                <a:lnTo>
                  <a:pt x="1323768" y="0"/>
                </a:lnTo>
                <a:lnTo>
                  <a:pt x="1323768" y="1323768"/>
                </a:lnTo>
                <a:lnTo>
                  <a:pt x="0" y="1323768"/>
                </a:lnTo>
                <a:lnTo>
                  <a:pt x="0" y="0"/>
                </a:lnTo>
                <a:close/>
              </a:path>
            </a:pathLst>
          </a:custGeom>
          <a:blipFill>
            <a:blip r:embed="rId2"/>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9027277" y="2703910"/>
            <a:ext cx="8232023" cy="5330235"/>
          </a:xfrm>
          <a:custGeom>
            <a:avLst/>
            <a:gdLst/>
            <a:ahLst/>
            <a:cxnLst/>
            <a:rect r="r" b="b" t="t" l="l"/>
            <a:pathLst>
              <a:path h="5330235" w="8232023">
                <a:moveTo>
                  <a:pt x="0" y="0"/>
                </a:moveTo>
                <a:lnTo>
                  <a:pt x="8232023" y="0"/>
                </a:lnTo>
                <a:lnTo>
                  <a:pt x="8232023" y="5330235"/>
                </a:lnTo>
                <a:lnTo>
                  <a:pt x="0" y="5330235"/>
                </a:lnTo>
                <a:lnTo>
                  <a:pt x="0" y="0"/>
                </a:lnTo>
                <a:close/>
              </a:path>
            </a:pathLst>
          </a:custGeom>
          <a:blipFill>
            <a:blip r:embed="rId2"/>
            <a:stretch>
              <a:fillRect l="0" t="0" r="0" b="0"/>
            </a:stretch>
          </a:blipFill>
        </p:spPr>
      </p:sp>
      <p:sp>
        <p:nvSpPr>
          <p:cNvPr name="TextBox 3" id="3"/>
          <p:cNvSpPr txBox="true"/>
          <p:nvPr/>
        </p:nvSpPr>
        <p:spPr>
          <a:xfrm rot="0">
            <a:off x="1300278" y="1410176"/>
            <a:ext cx="8061838" cy="885825"/>
          </a:xfrm>
          <a:prstGeom prst="rect">
            <a:avLst/>
          </a:prstGeom>
        </p:spPr>
        <p:txBody>
          <a:bodyPr anchor="t" rtlCol="false" tIns="0" lIns="0" bIns="0" rIns="0">
            <a:spAutoFit/>
          </a:bodyPr>
          <a:lstStyle/>
          <a:p>
            <a:pPr algn="l">
              <a:lnSpc>
                <a:spcPts val="6720"/>
              </a:lnSpc>
            </a:pPr>
            <a:r>
              <a:rPr lang="en-US" sz="5600" spc="-6">
                <a:solidFill>
                  <a:srgbClr val="006FC0"/>
                </a:solidFill>
                <a:latin typeface="Arimo"/>
              </a:rPr>
              <a:t>İçsel uyaran elde etme</a:t>
            </a:r>
          </a:p>
        </p:txBody>
      </p:sp>
      <p:sp>
        <p:nvSpPr>
          <p:cNvPr name="TextBox 4" id="4"/>
          <p:cNvSpPr txBox="true"/>
          <p:nvPr/>
        </p:nvSpPr>
        <p:spPr>
          <a:xfrm rot="0">
            <a:off x="1300278" y="2728522"/>
            <a:ext cx="7388143" cy="5305623"/>
          </a:xfrm>
          <a:prstGeom prst="rect">
            <a:avLst/>
          </a:prstGeom>
        </p:spPr>
        <p:txBody>
          <a:bodyPr anchor="t" rtlCol="false" tIns="0" lIns="0" bIns="0" rIns="0">
            <a:spAutoFit/>
          </a:bodyPr>
          <a:lstStyle/>
          <a:p>
            <a:pPr algn="l">
              <a:lnSpc>
                <a:spcPts val="4736"/>
              </a:lnSpc>
            </a:pPr>
            <a:r>
              <a:rPr lang="en-US" sz="2700" spc="-7">
                <a:solidFill>
                  <a:srgbClr val="A42F0F"/>
                </a:solidFill>
                <a:sym typeface="Arimo"/>
              </a:rPr>
              <a:t>	</a:t>
            </a:r>
            <a:r>
              <a:rPr lang="en-US" sz="2700" spc="-7">
                <a:solidFill>
                  <a:srgbClr val="404040"/>
                </a:solidFill>
                <a:latin typeface="Arimo"/>
              </a:rPr>
              <a:t>Duyusal (dokunsal/görsel/işitsel) uyaran elde etme  kendi kendine sallanma (dokunsal)</a:t>
            </a:r>
          </a:p>
          <a:p>
            <a:pPr algn="l">
              <a:lnSpc>
                <a:spcPts val="4755"/>
              </a:lnSpc>
            </a:pPr>
            <a:r>
              <a:rPr lang="en-US" sz="2700" spc="-7">
                <a:solidFill>
                  <a:srgbClr val="404040"/>
                </a:solidFill>
                <a:latin typeface="Arimo"/>
              </a:rPr>
              <a:t>parmaklarını oynatma (dokunsal)  masaya vurma (işitsel)</a:t>
            </a:r>
          </a:p>
          <a:p>
            <a:pPr algn="l">
              <a:lnSpc>
                <a:spcPts val="3240"/>
              </a:lnSpc>
            </a:pPr>
            <a:r>
              <a:rPr lang="en-US" sz="2700" spc="-7">
                <a:solidFill>
                  <a:srgbClr val="404040"/>
                </a:solidFill>
                <a:latin typeface="Arimo"/>
              </a:rPr>
              <a:t>alkışlama (işitsel)</a:t>
            </a:r>
          </a:p>
          <a:p>
            <a:pPr algn="l">
              <a:lnSpc>
                <a:spcPts val="4755"/>
              </a:lnSpc>
            </a:pPr>
            <a:r>
              <a:rPr lang="en-US" sz="2700" spc="-7">
                <a:solidFill>
                  <a:srgbClr val="404040"/>
                </a:solidFill>
                <a:latin typeface="Arimo"/>
              </a:rPr>
              <a:t>başkalarına uygun olmayan şekilde dokunma (dokunsal)  masayı karalama (görsel)</a:t>
            </a:r>
          </a:p>
          <a:p>
            <a:pPr algn="l">
              <a:lnSpc>
                <a:spcPts val="3240"/>
              </a:lnSpc>
            </a:pPr>
            <a:r>
              <a:rPr lang="en-US" sz="2700" spc="-7">
                <a:solidFill>
                  <a:srgbClr val="404040"/>
                </a:solidFill>
                <a:latin typeface="Arimo"/>
              </a:rPr>
              <a:t>kendi kendine konuşma (işitsel) vb davranışlar ile çocuklar gereksinim  duydukları uyaranları elde etmeye çalışabilirler.</a:t>
            </a:r>
          </a:p>
        </p:txBody>
      </p:sp>
      <p:sp>
        <p:nvSpPr>
          <p:cNvPr name="Freeform 5" id="5"/>
          <p:cNvSpPr/>
          <p:nvPr/>
        </p:nvSpPr>
        <p:spPr>
          <a:xfrm flipH="false" flipV="false" rot="0">
            <a:off x="16964232" y="8963232"/>
            <a:ext cx="1323768" cy="1323768"/>
          </a:xfrm>
          <a:custGeom>
            <a:avLst/>
            <a:gdLst/>
            <a:ahLst/>
            <a:cxnLst/>
            <a:rect r="r" b="b" t="t" l="l"/>
            <a:pathLst>
              <a:path h="1323768" w="1323768">
                <a:moveTo>
                  <a:pt x="0" y="0"/>
                </a:moveTo>
                <a:lnTo>
                  <a:pt x="1323768" y="0"/>
                </a:lnTo>
                <a:lnTo>
                  <a:pt x="1323768" y="1323768"/>
                </a:lnTo>
                <a:lnTo>
                  <a:pt x="0" y="1323768"/>
                </a:lnTo>
                <a:lnTo>
                  <a:pt x="0" y="0"/>
                </a:lnTo>
                <a:close/>
              </a:path>
            </a:pathLst>
          </a:custGeom>
          <a:blipFill>
            <a:blip r:embed="rId3"/>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3075615" y="1792231"/>
            <a:ext cx="10178246" cy="1038225"/>
          </a:xfrm>
          <a:prstGeom prst="rect">
            <a:avLst/>
          </a:prstGeom>
        </p:spPr>
        <p:txBody>
          <a:bodyPr anchor="t" rtlCol="false" tIns="0" lIns="0" bIns="0" rIns="0">
            <a:spAutoFit/>
          </a:bodyPr>
          <a:lstStyle/>
          <a:p>
            <a:pPr algn="l">
              <a:lnSpc>
                <a:spcPts val="7920"/>
              </a:lnSpc>
            </a:pPr>
            <a:r>
              <a:rPr lang="en-US" sz="6600" spc="-7">
                <a:solidFill>
                  <a:srgbClr val="006FC0"/>
                </a:solidFill>
                <a:latin typeface="Arimo"/>
              </a:rPr>
              <a:t>Kaçma/Kaçınma İşlevi</a:t>
            </a:r>
          </a:p>
        </p:txBody>
      </p:sp>
      <p:sp>
        <p:nvSpPr>
          <p:cNvPr name="TextBox 3" id="3"/>
          <p:cNvSpPr txBox="true"/>
          <p:nvPr/>
        </p:nvSpPr>
        <p:spPr>
          <a:xfrm rot="0">
            <a:off x="2232591" y="3481070"/>
            <a:ext cx="13139738" cy="3305810"/>
          </a:xfrm>
          <a:prstGeom prst="rect">
            <a:avLst/>
          </a:prstGeom>
        </p:spPr>
        <p:txBody>
          <a:bodyPr anchor="t" rtlCol="false" tIns="0" lIns="0" bIns="0" rIns="0">
            <a:spAutoFit/>
          </a:bodyPr>
          <a:lstStyle/>
          <a:p>
            <a:pPr algn="l">
              <a:lnSpc>
                <a:spcPts val="3240"/>
              </a:lnSpc>
            </a:pPr>
            <a:r>
              <a:rPr lang="en-US" sz="2700" spc="-7">
                <a:solidFill>
                  <a:srgbClr val="404040"/>
                </a:solidFill>
                <a:latin typeface="Arimo"/>
              </a:rPr>
              <a:t>Çocuklar	onlara	zor	gelen,	yapmak	istemedikleri,	sıkıldıkları	şeylerden</a:t>
            </a:r>
          </a:p>
          <a:p>
            <a:pPr algn="l">
              <a:lnSpc>
                <a:spcPts val="3240"/>
              </a:lnSpc>
            </a:pPr>
            <a:r>
              <a:rPr lang="en-US" sz="2700" spc="-7">
                <a:solidFill>
                  <a:srgbClr val="404040"/>
                </a:solidFill>
                <a:latin typeface="Arimo"/>
              </a:rPr>
              <a:t>kaçmak/kaçınmak amacıyla davranış problemleri sergileyebilirler.</a:t>
            </a:r>
          </a:p>
          <a:p>
            <a:pPr algn="l">
              <a:lnSpc>
                <a:spcPts val="3240"/>
              </a:lnSpc>
            </a:pPr>
          </a:p>
          <a:p>
            <a:pPr algn="just">
              <a:lnSpc>
                <a:spcPts val="3240"/>
              </a:lnSpc>
            </a:pPr>
            <a:r>
              <a:rPr lang="en-US" sz="2700" spc="-7">
                <a:solidFill>
                  <a:srgbClr val="404040"/>
                </a:solidFill>
                <a:latin typeface="Arimo Italics"/>
              </a:rPr>
              <a:t>«Kesme-yapıştırma etkinliği verilip tamamlaması beklenen çocuk, ona zor  geldiği ya da yapmak istemediği için önündeki materyalleri atıp, ağlayabilir.  Öğretmeni onu susturmak için kucağına aldığında (pekiştirme), çocuk  istemediği bir etkinlikten kaçmak için bu davranışı kullanabileceğini öğrenir».</a:t>
            </a:r>
          </a:p>
        </p:txBody>
      </p:sp>
      <p:sp>
        <p:nvSpPr>
          <p:cNvPr name="Freeform 4" id="4"/>
          <p:cNvSpPr/>
          <p:nvPr/>
        </p:nvSpPr>
        <p:spPr>
          <a:xfrm flipH="false" flipV="false" rot="0">
            <a:off x="16964232" y="8963232"/>
            <a:ext cx="1323768" cy="1323768"/>
          </a:xfrm>
          <a:custGeom>
            <a:avLst/>
            <a:gdLst/>
            <a:ahLst/>
            <a:cxnLst/>
            <a:rect r="r" b="b" t="t" l="l"/>
            <a:pathLst>
              <a:path h="1323768" w="1323768">
                <a:moveTo>
                  <a:pt x="0" y="0"/>
                </a:moveTo>
                <a:lnTo>
                  <a:pt x="1323768" y="0"/>
                </a:lnTo>
                <a:lnTo>
                  <a:pt x="1323768" y="1323768"/>
                </a:lnTo>
                <a:lnTo>
                  <a:pt x="0" y="1323768"/>
                </a:lnTo>
                <a:lnTo>
                  <a:pt x="0" y="0"/>
                </a:lnTo>
                <a:close/>
              </a:path>
            </a:pathLst>
          </a:custGeom>
          <a:blipFill>
            <a:blip r:embed="rId2"/>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1426693" y="1604780"/>
            <a:ext cx="9972052" cy="790575"/>
          </a:xfrm>
          <a:prstGeom prst="rect">
            <a:avLst/>
          </a:prstGeom>
        </p:spPr>
        <p:txBody>
          <a:bodyPr anchor="t" rtlCol="false" tIns="0" lIns="0" bIns="0" rIns="0">
            <a:spAutoFit/>
          </a:bodyPr>
          <a:lstStyle/>
          <a:p>
            <a:pPr algn="l">
              <a:lnSpc>
                <a:spcPts val="6000"/>
              </a:lnSpc>
            </a:pPr>
            <a:r>
              <a:rPr lang="en-US" sz="5000" spc="-5">
                <a:solidFill>
                  <a:srgbClr val="006FC0"/>
                </a:solidFill>
                <a:latin typeface="Arimo"/>
              </a:rPr>
              <a:t>Dışsal uyarandan kaçma/kaçınma</a:t>
            </a:r>
          </a:p>
        </p:txBody>
      </p:sp>
      <p:sp>
        <p:nvSpPr>
          <p:cNvPr name="TextBox 3" id="3"/>
          <p:cNvSpPr txBox="true"/>
          <p:nvPr/>
        </p:nvSpPr>
        <p:spPr>
          <a:xfrm rot="0">
            <a:off x="1426693" y="3162776"/>
            <a:ext cx="8825649" cy="5343525"/>
          </a:xfrm>
          <a:prstGeom prst="rect">
            <a:avLst/>
          </a:prstGeom>
        </p:spPr>
        <p:txBody>
          <a:bodyPr anchor="t" rtlCol="false" tIns="0" lIns="0" bIns="0" rIns="0">
            <a:spAutoFit/>
          </a:bodyPr>
          <a:lstStyle/>
          <a:p>
            <a:pPr algn="l" marL="507682" indent="-253841" lvl="1">
              <a:lnSpc>
                <a:spcPts val="3240"/>
              </a:lnSpc>
              <a:buFont typeface="Arial"/>
              <a:buChar char="•"/>
            </a:pPr>
            <a:r>
              <a:rPr lang="en-US" sz="2700" spc="-7">
                <a:solidFill>
                  <a:srgbClr val="006FC0"/>
                </a:solidFill>
                <a:latin typeface="Arimo"/>
              </a:rPr>
              <a:t>Nesneden kaçınma </a:t>
            </a:r>
            <a:r>
              <a:rPr lang="en-US" sz="2700" spc="-7">
                <a:solidFill>
                  <a:srgbClr val="404040"/>
                </a:solidFill>
                <a:sym typeface="Arimo"/>
              </a:rPr>
              <a:t> önüne bir kitap konduğunda sayfalarını yırtması</a:t>
            </a:r>
          </a:p>
          <a:p>
            <a:pPr algn="l" marL="507682" indent="-253841" lvl="1">
              <a:lnSpc>
                <a:spcPts val="3240"/>
              </a:lnSpc>
              <a:buFont typeface="Arial"/>
              <a:buChar char="•"/>
            </a:pPr>
            <a:r>
              <a:rPr lang="en-US" sz="2700" spc="-7">
                <a:solidFill>
                  <a:srgbClr val="006FC0"/>
                </a:solidFill>
                <a:latin typeface="Arimo"/>
              </a:rPr>
              <a:t>Etkinlikten kaçınma </a:t>
            </a:r>
            <a:r>
              <a:rPr lang="en-US" sz="2700" spc="-7">
                <a:solidFill>
                  <a:srgbClr val="404040"/>
                </a:solidFill>
                <a:sym typeface="Arimo"/>
              </a:rPr>
              <a:t> yazma etkinliği sırasında sınıfta dolaşması</a:t>
            </a:r>
          </a:p>
          <a:p>
            <a:pPr algn="l" marL="507682" indent="-253841" lvl="1">
              <a:lnSpc>
                <a:spcPts val="3240"/>
              </a:lnSpc>
              <a:buFont typeface="Arial"/>
              <a:buChar char="•"/>
            </a:pPr>
            <a:r>
              <a:rPr lang="en-US" sz="2700" spc="-7">
                <a:solidFill>
                  <a:srgbClr val="006FC0"/>
                </a:solidFill>
                <a:latin typeface="Arimo"/>
              </a:rPr>
              <a:t>İlgi ve dikkatten kaçınma </a:t>
            </a:r>
            <a:r>
              <a:rPr lang="en-US" sz="2700" spc="-7">
                <a:solidFill>
                  <a:srgbClr val="404040"/>
                </a:solidFill>
                <a:sym typeface="Arimo"/>
              </a:rPr>
              <a:t> onunla konuşmaya çalışan birine vurması</a:t>
            </a:r>
          </a:p>
          <a:p>
            <a:pPr algn="l" marL="507682" indent="-253841" lvl="1">
              <a:lnSpc>
                <a:spcPts val="3240"/>
              </a:lnSpc>
              <a:buFont typeface="Arial"/>
              <a:buChar char="•"/>
            </a:pPr>
            <a:r>
              <a:rPr lang="en-US" sz="2700" spc="-7">
                <a:solidFill>
                  <a:srgbClr val="006FC0"/>
                </a:solidFill>
                <a:latin typeface="Arimo"/>
              </a:rPr>
              <a:t>Yiyecek/içecekten kaçınma </a:t>
            </a:r>
            <a:r>
              <a:rPr lang="en-US" sz="2700" spc="-7">
                <a:solidFill>
                  <a:srgbClr val="404040"/>
                </a:solidFill>
                <a:sym typeface="Arimo"/>
              </a:rPr>
              <a:t> annesinin içmesini istediği sütü halıya</a:t>
            </a:r>
          </a:p>
          <a:p>
            <a:pPr algn="l" marL="507682" indent="-253841" lvl="1">
              <a:lnSpc>
                <a:spcPts val="3240"/>
              </a:lnSpc>
            </a:pPr>
            <a:r>
              <a:rPr lang="en-US" sz="2700" spc="-15">
                <a:solidFill>
                  <a:srgbClr val="404040"/>
                </a:solidFill>
                <a:latin typeface="Arimo"/>
              </a:rPr>
              <a:t>dökmesi</a:t>
            </a:r>
          </a:p>
          <a:p>
            <a:pPr algn="l" marL="507682" indent="-253841" lvl="1">
              <a:lnSpc>
                <a:spcPts val="3240"/>
              </a:lnSpc>
              <a:buFont typeface="Arial"/>
              <a:buChar char="•"/>
            </a:pPr>
            <a:r>
              <a:rPr lang="en-US" sz="2700" spc="-7">
                <a:solidFill>
                  <a:srgbClr val="006FC0"/>
                </a:solidFill>
                <a:latin typeface="Arimo"/>
              </a:rPr>
              <a:t>Kişiden kaçınma	</a:t>
            </a:r>
            <a:r>
              <a:rPr lang="en-US" sz="2700" spc="-7">
                <a:solidFill>
                  <a:srgbClr val="000000"/>
                </a:solidFill>
                <a:sym typeface="Arimo"/>
              </a:rPr>
              <a:t> beyaz önlük giyen birini görünce çığlık atması</a:t>
            </a:r>
          </a:p>
          <a:p>
            <a:pPr algn="l" marL="507682" indent="-253841" lvl="1">
              <a:lnSpc>
                <a:spcPts val="3240"/>
              </a:lnSpc>
              <a:buFont typeface="Arial"/>
              <a:buChar char="•"/>
            </a:pPr>
            <a:r>
              <a:rPr lang="en-US" sz="2700" spc="-7">
                <a:solidFill>
                  <a:srgbClr val="006FC0"/>
                </a:solidFill>
                <a:latin typeface="Arimo"/>
              </a:rPr>
              <a:t>Ortamdan kaçınma </a:t>
            </a:r>
            <a:r>
              <a:rPr lang="en-US" sz="2700" spc="-7">
                <a:solidFill>
                  <a:srgbClr val="000000"/>
                </a:solidFill>
                <a:sym typeface="Arimo"/>
              </a:rPr>
              <a:t> sınıfa girmek istemediği için öfke nöbeti geçirmesi</a:t>
            </a:r>
          </a:p>
        </p:txBody>
      </p:sp>
      <p:sp>
        <p:nvSpPr>
          <p:cNvPr name="Freeform 4" id="4"/>
          <p:cNvSpPr/>
          <p:nvPr/>
        </p:nvSpPr>
        <p:spPr>
          <a:xfrm flipH="false" flipV="false" rot="0">
            <a:off x="16964232" y="8963232"/>
            <a:ext cx="1323768" cy="1323768"/>
          </a:xfrm>
          <a:custGeom>
            <a:avLst/>
            <a:gdLst/>
            <a:ahLst/>
            <a:cxnLst/>
            <a:rect r="r" b="b" t="t" l="l"/>
            <a:pathLst>
              <a:path h="1323768" w="1323768">
                <a:moveTo>
                  <a:pt x="0" y="0"/>
                </a:moveTo>
                <a:lnTo>
                  <a:pt x="1323768" y="0"/>
                </a:lnTo>
                <a:lnTo>
                  <a:pt x="1323768" y="1323768"/>
                </a:lnTo>
                <a:lnTo>
                  <a:pt x="0" y="1323768"/>
                </a:lnTo>
                <a:lnTo>
                  <a:pt x="0" y="0"/>
                </a:lnTo>
                <a:close/>
              </a:path>
            </a:pathLst>
          </a:custGeom>
          <a:blipFill>
            <a:blip r:embed="rId2"/>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1800141" y="2423012"/>
            <a:ext cx="11685354" cy="923925"/>
          </a:xfrm>
          <a:prstGeom prst="rect">
            <a:avLst/>
          </a:prstGeom>
        </p:spPr>
        <p:txBody>
          <a:bodyPr anchor="t" rtlCol="false" tIns="0" lIns="0" bIns="0" rIns="0">
            <a:spAutoFit/>
          </a:bodyPr>
          <a:lstStyle/>
          <a:p>
            <a:pPr algn="l">
              <a:lnSpc>
                <a:spcPts val="7080"/>
              </a:lnSpc>
            </a:pPr>
            <a:r>
              <a:rPr lang="en-US" sz="5900" spc="-6">
                <a:solidFill>
                  <a:srgbClr val="006FC0"/>
                </a:solidFill>
                <a:latin typeface="Arimo"/>
              </a:rPr>
              <a:t>İçsel uyarandan kaçma/kaçınma</a:t>
            </a:r>
          </a:p>
        </p:txBody>
      </p:sp>
      <p:sp>
        <p:nvSpPr>
          <p:cNvPr name="TextBox 3" id="3"/>
          <p:cNvSpPr txBox="true"/>
          <p:nvPr/>
        </p:nvSpPr>
        <p:spPr>
          <a:xfrm rot="0">
            <a:off x="-662105" y="3651796"/>
            <a:ext cx="15773400" cy="3732847"/>
          </a:xfrm>
          <a:prstGeom prst="rect">
            <a:avLst/>
          </a:prstGeom>
        </p:spPr>
        <p:txBody>
          <a:bodyPr anchor="t" rtlCol="false" tIns="0" lIns="0" bIns="0" rIns="0">
            <a:spAutoFit/>
          </a:bodyPr>
          <a:lstStyle/>
          <a:p>
            <a:pPr algn="l">
              <a:lnSpc>
                <a:spcPts val="5040"/>
              </a:lnSpc>
            </a:pPr>
            <a:r>
              <a:rPr lang="en-US" sz="4200" spc="-174">
                <a:solidFill>
                  <a:srgbClr val="A42F0F"/>
                </a:solidFill>
                <a:latin typeface="Open Sans"/>
              </a:rPr>
              <a:t>                            </a:t>
            </a:r>
            <a:r>
              <a:rPr lang="en-US" sz="4200" spc="-174">
                <a:solidFill>
                  <a:srgbClr val="A42F0F"/>
                </a:solidFill>
                <a:sym typeface="Open Sans"/>
              </a:rPr>
              <a:t>	</a:t>
            </a:r>
            <a:r>
              <a:rPr lang="en-US" sz="4200" spc="-174">
                <a:solidFill>
                  <a:srgbClr val="000000"/>
                </a:solidFill>
                <a:latin typeface="Open Sans"/>
              </a:rPr>
              <a:t>Duyusal uyarandan kaçma/kaçınma</a:t>
            </a:r>
          </a:p>
          <a:p>
            <a:pPr algn="l" marL="4277678" indent="-2138839" lvl="1">
              <a:lnSpc>
                <a:spcPts val="5040"/>
              </a:lnSpc>
              <a:buFont typeface="Arial"/>
              <a:buChar char="•"/>
            </a:pPr>
            <a:r>
              <a:rPr lang="en-US" sz="4200" spc="-174">
                <a:solidFill>
                  <a:srgbClr val="000000"/>
                </a:solidFill>
                <a:latin typeface="Open Sans"/>
              </a:rPr>
              <a:t>oyun sırasında ona sarılan arkadaşını itme (dokunsal)</a:t>
            </a:r>
          </a:p>
          <a:p>
            <a:pPr algn="l" marL="4277678" indent="-2138839" lvl="1">
              <a:lnSpc>
                <a:spcPts val="4755"/>
              </a:lnSpc>
              <a:buFont typeface="Arial"/>
              <a:buChar char="•"/>
            </a:pPr>
            <a:r>
              <a:rPr lang="en-US" sz="4200" spc="-174">
                <a:solidFill>
                  <a:srgbClr val="000000"/>
                </a:solidFill>
                <a:latin typeface="Open Sans"/>
              </a:rPr>
              <a:t>yemek sırasında çatal-kaşık sesinden kaçmak için dışarı koşma (işitsel)  ışıklı ve sesli oyuncakları yere atma (görsel ve işitsel)</a:t>
            </a:r>
          </a:p>
        </p:txBody>
      </p:sp>
      <p:sp>
        <p:nvSpPr>
          <p:cNvPr name="Freeform 4" id="4"/>
          <p:cNvSpPr/>
          <p:nvPr/>
        </p:nvSpPr>
        <p:spPr>
          <a:xfrm flipH="false" flipV="false" rot="0">
            <a:off x="16964232" y="8963232"/>
            <a:ext cx="1323768" cy="1323768"/>
          </a:xfrm>
          <a:custGeom>
            <a:avLst/>
            <a:gdLst/>
            <a:ahLst/>
            <a:cxnLst/>
            <a:rect r="r" b="b" t="t" l="l"/>
            <a:pathLst>
              <a:path h="1323768" w="1323768">
                <a:moveTo>
                  <a:pt x="0" y="0"/>
                </a:moveTo>
                <a:lnTo>
                  <a:pt x="1323768" y="0"/>
                </a:lnTo>
                <a:lnTo>
                  <a:pt x="1323768" y="1323768"/>
                </a:lnTo>
                <a:lnTo>
                  <a:pt x="0" y="1323768"/>
                </a:lnTo>
                <a:lnTo>
                  <a:pt x="0" y="0"/>
                </a:lnTo>
                <a:close/>
              </a:path>
            </a:pathLst>
          </a:custGeom>
          <a:blipFill>
            <a:blip r:embed="rId2"/>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9791878" y="2180303"/>
            <a:ext cx="8115300" cy="6601370"/>
          </a:xfrm>
          <a:custGeom>
            <a:avLst/>
            <a:gdLst/>
            <a:ahLst/>
            <a:cxnLst/>
            <a:rect r="r" b="b" t="t" l="l"/>
            <a:pathLst>
              <a:path h="6601370" w="8115300">
                <a:moveTo>
                  <a:pt x="0" y="0"/>
                </a:moveTo>
                <a:lnTo>
                  <a:pt x="8115300" y="0"/>
                </a:lnTo>
                <a:lnTo>
                  <a:pt x="8115300" y="6601369"/>
                </a:lnTo>
                <a:lnTo>
                  <a:pt x="0" y="6601369"/>
                </a:lnTo>
                <a:lnTo>
                  <a:pt x="0" y="0"/>
                </a:lnTo>
                <a:close/>
              </a:path>
            </a:pathLst>
          </a:custGeom>
          <a:blipFill>
            <a:blip r:embed="rId2"/>
            <a:stretch>
              <a:fillRect l="-10084" t="0" r="-11325" b="0"/>
            </a:stretch>
          </a:blipFill>
        </p:spPr>
      </p:sp>
      <p:sp>
        <p:nvSpPr>
          <p:cNvPr name="Freeform 3" id="3"/>
          <p:cNvSpPr/>
          <p:nvPr/>
        </p:nvSpPr>
        <p:spPr>
          <a:xfrm flipH="false" flipV="false" rot="0">
            <a:off x="16964232" y="8963232"/>
            <a:ext cx="1323768" cy="1323768"/>
          </a:xfrm>
          <a:custGeom>
            <a:avLst/>
            <a:gdLst/>
            <a:ahLst/>
            <a:cxnLst/>
            <a:rect r="r" b="b" t="t" l="l"/>
            <a:pathLst>
              <a:path h="1323768" w="1323768">
                <a:moveTo>
                  <a:pt x="0" y="0"/>
                </a:moveTo>
                <a:lnTo>
                  <a:pt x="1323768" y="0"/>
                </a:lnTo>
                <a:lnTo>
                  <a:pt x="1323768" y="1323768"/>
                </a:lnTo>
                <a:lnTo>
                  <a:pt x="0" y="1323768"/>
                </a:lnTo>
                <a:lnTo>
                  <a:pt x="0" y="0"/>
                </a:lnTo>
                <a:close/>
              </a:path>
            </a:pathLst>
          </a:custGeom>
          <a:blipFill>
            <a:blip r:embed="rId3"/>
            <a:stretch>
              <a:fillRect l="0" t="0" r="0" b="0"/>
            </a:stretch>
          </a:blipFill>
        </p:spPr>
      </p:sp>
      <p:sp>
        <p:nvSpPr>
          <p:cNvPr name="TextBox 4" id="4"/>
          <p:cNvSpPr txBox="true"/>
          <p:nvPr/>
        </p:nvSpPr>
        <p:spPr>
          <a:xfrm rot="0">
            <a:off x="846450" y="428485"/>
            <a:ext cx="8757350" cy="2324100"/>
          </a:xfrm>
          <a:prstGeom prst="rect">
            <a:avLst/>
          </a:prstGeom>
        </p:spPr>
        <p:txBody>
          <a:bodyPr anchor="t" rtlCol="false" tIns="0" lIns="0" bIns="0" rIns="0">
            <a:spAutoFit/>
          </a:bodyPr>
          <a:lstStyle/>
          <a:p>
            <a:pPr algn="l">
              <a:lnSpc>
                <a:spcPts val="6120"/>
              </a:lnSpc>
            </a:pPr>
            <a:r>
              <a:rPr lang="en-US" sz="5100" spc="-214">
                <a:solidFill>
                  <a:srgbClr val="000000"/>
                </a:solidFill>
                <a:latin typeface="Open Sans"/>
              </a:rPr>
              <a:t>«Çocukların sağlıklı davranışlara sahip olmaları, sağlıklı,  </a:t>
            </a:r>
            <a:r>
              <a:rPr lang="en-US" sz="5100" spc="-214">
                <a:solidFill>
                  <a:srgbClr val="000000"/>
                </a:solidFill>
                <a:latin typeface="Open Sans Italics"/>
              </a:rPr>
              <a:t>başarılı bir toplumun temelini oluşturur»</a:t>
            </a:r>
          </a:p>
        </p:txBody>
      </p:sp>
      <p:sp>
        <p:nvSpPr>
          <p:cNvPr name="TextBox 5" id="5"/>
          <p:cNvSpPr txBox="true"/>
          <p:nvPr/>
        </p:nvSpPr>
        <p:spPr>
          <a:xfrm rot="0">
            <a:off x="1028700" y="3088863"/>
            <a:ext cx="7341387" cy="5791200"/>
          </a:xfrm>
          <a:prstGeom prst="rect">
            <a:avLst/>
          </a:prstGeom>
        </p:spPr>
        <p:txBody>
          <a:bodyPr anchor="t" rtlCol="false" tIns="0" lIns="0" bIns="0" rIns="0">
            <a:spAutoFit/>
          </a:bodyPr>
          <a:lstStyle/>
          <a:p>
            <a:pPr algn="just" marL="507682" indent="-253841" lvl="1">
              <a:lnSpc>
                <a:spcPts val="3240"/>
              </a:lnSpc>
              <a:buFont typeface="Arial"/>
              <a:buChar char="•"/>
            </a:pPr>
            <a:r>
              <a:rPr lang="en-US" sz="2700" spc="-7">
                <a:solidFill>
                  <a:srgbClr val="404040"/>
                </a:solidFill>
                <a:latin typeface="Arial"/>
              </a:rPr>
              <a:t>Büyüme çağındaki çocukların çoğu zaman zaman, anne-babalarının ve  öğretmenlerinin «sorunlu» ve «ortamı bozan» olarak nitelendirdiği davranışlar  gösterebilmektedir. Bu problemler gelişimin doğal bir süreci olarak bazı  gelişim dönemlerinde görülebilmekle birlikte, bazen daha uzun sürmekte,  şiddeti artmakta, bireyi ve çevresini olumsuz etkileyebilmektedir.</a:t>
            </a:r>
          </a:p>
          <a:p>
            <a:pPr algn="just" marL="507682" indent="-253841" lvl="1">
              <a:lnSpc>
                <a:spcPts val="3240"/>
              </a:lnSpc>
              <a:buFont typeface="Arial"/>
              <a:buChar char="•"/>
            </a:pPr>
            <a:r>
              <a:rPr lang="en-US" sz="2700" spc="-7">
                <a:solidFill>
                  <a:srgbClr val="000000"/>
                </a:solidFill>
                <a:latin typeface="Arimo"/>
              </a:rPr>
              <a:t>	</a:t>
            </a:r>
            <a:r>
              <a:rPr lang="en-US" sz="2700" spc="-7">
                <a:solidFill>
                  <a:srgbClr val="404040"/>
                </a:solidFill>
                <a:latin typeface="Arimo"/>
              </a:rPr>
              <a:t>Ancak </a:t>
            </a:r>
            <a:r>
              <a:rPr lang="en-US" sz="2700" spc="-7">
                <a:solidFill>
                  <a:srgbClr val="001F5F"/>
                </a:solidFill>
                <a:latin typeface="Arimo"/>
              </a:rPr>
              <a:t>yeni durumlara alışamama, çevredeki yeniliklere uyum sağlayamama  mutlaka davranış problemi değildir. </a:t>
            </a:r>
            <a:r>
              <a:rPr lang="en-US" sz="2700" spc="-7">
                <a:solidFill>
                  <a:srgbClr val="000000"/>
                </a:solidFill>
                <a:latin typeface="Arimo"/>
              </a:rPr>
              <a:t>Her olumsuz davranışı mutlaka davranış  problemi olarak değerlendirmemek gerekir.</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237985" y="2224185"/>
            <a:ext cx="8270412" cy="5517165"/>
          </a:xfrm>
          <a:custGeom>
            <a:avLst/>
            <a:gdLst/>
            <a:ahLst/>
            <a:cxnLst/>
            <a:rect r="r" b="b" t="t" l="l"/>
            <a:pathLst>
              <a:path h="5517165" w="8270412">
                <a:moveTo>
                  <a:pt x="0" y="0"/>
                </a:moveTo>
                <a:lnTo>
                  <a:pt x="8270413" y="0"/>
                </a:lnTo>
                <a:lnTo>
                  <a:pt x="8270413" y="5517165"/>
                </a:lnTo>
                <a:lnTo>
                  <a:pt x="0" y="5517165"/>
                </a:lnTo>
                <a:lnTo>
                  <a:pt x="0" y="0"/>
                </a:lnTo>
                <a:close/>
              </a:path>
            </a:pathLst>
          </a:custGeom>
          <a:blipFill>
            <a:blip r:embed="rId2"/>
            <a:stretch>
              <a:fillRect l="0" t="0" r="0" b="0"/>
            </a:stretch>
          </a:blipFill>
        </p:spPr>
      </p:sp>
      <p:sp>
        <p:nvSpPr>
          <p:cNvPr name="TextBox 3" id="3"/>
          <p:cNvSpPr txBox="true"/>
          <p:nvPr/>
        </p:nvSpPr>
        <p:spPr>
          <a:xfrm rot="0">
            <a:off x="9144000" y="1164249"/>
            <a:ext cx="7622964" cy="752665"/>
          </a:xfrm>
          <a:prstGeom prst="rect">
            <a:avLst/>
          </a:prstGeom>
        </p:spPr>
        <p:txBody>
          <a:bodyPr anchor="t" rtlCol="false" tIns="0" lIns="0" bIns="0" rIns="0">
            <a:spAutoFit/>
          </a:bodyPr>
          <a:lstStyle/>
          <a:p>
            <a:pPr algn="l">
              <a:lnSpc>
                <a:spcPts val="2758"/>
              </a:lnSpc>
            </a:pPr>
            <a:r>
              <a:rPr lang="en-US" sz="2550" spc="127">
                <a:solidFill>
                  <a:srgbClr val="A42F0F"/>
                </a:solidFill>
                <a:sym typeface="Arial"/>
              </a:rPr>
              <a:t>	</a:t>
            </a:r>
            <a:r>
              <a:rPr lang="en-US" sz="2550" spc="127">
                <a:solidFill>
                  <a:srgbClr val="000000"/>
                </a:solidFill>
                <a:latin typeface="Arial"/>
              </a:rPr>
              <a:t>Çocukların	davranışlarını	değerlendirirken	bazı	kriterleri	göz	önünde  bulundurmalıdır:</a:t>
            </a:r>
          </a:p>
        </p:txBody>
      </p:sp>
      <p:sp>
        <p:nvSpPr>
          <p:cNvPr name="TextBox 4" id="4"/>
          <p:cNvSpPr txBox="true"/>
          <p:nvPr/>
        </p:nvSpPr>
        <p:spPr>
          <a:xfrm rot="0">
            <a:off x="9144000" y="2224185"/>
            <a:ext cx="7785390" cy="819150"/>
          </a:xfrm>
          <a:prstGeom prst="rect">
            <a:avLst/>
          </a:prstGeom>
        </p:spPr>
        <p:txBody>
          <a:bodyPr anchor="t" rtlCol="false" tIns="0" lIns="0" bIns="0" rIns="0">
            <a:spAutoFit/>
          </a:bodyPr>
          <a:lstStyle/>
          <a:p>
            <a:pPr algn="l">
              <a:lnSpc>
                <a:spcPts val="3240"/>
              </a:lnSpc>
            </a:pPr>
            <a:r>
              <a:rPr lang="en-US" sz="2700" spc="-131">
                <a:solidFill>
                  <a:srgbClr val="001F5F"/>
                </a:solidFill>
                <a:latin typeface="Montserrat Italics"/>
              </a:rPr>
              <a:t>Çocukların gelişim dönemlerini ve bu dönemlere ait özellikleri iyi bilmek gerekir</a:t>
            </a:r>
            <a:r>
              <a:rPr lang="en-US" sz="2700" spc="-131">
                <a:solidFill>
                  <a:srgbClr val="000000"/>
                </a:solidFill>
                <a:latin typeface="Montserrat"/>
              </a:rPr>
              <a:t>.</a:t>
            </a:r>
          </a:p>
        </p:txBody>
      </p:sp>
      <p:sp>
        <p:nvSpPr>
          <p:cNvPr name="TextBox 5" id="5"/>
          <p:cNvSpPr txBox="true"/>
          <p:nvPr/>
        </p:nvSpPr>
        <p:spPr>
          <a:xfrm rot="0">
            <a:off x="9144000" y="3493258"/>
            <a:ext cx="7584645" cy="5372291"/>
          </a:xfrm>
          <a:prstGeom prst="rect">
            <a:avLst/>
          </a:prstGeom>
        </p:spPr>
        <p:txBody>
          <a:bodyPr anchor="t" rtlCol="false" tIns="0" lIns="0" bIns="0" rIns="0">
            <a:spAutoFit/>
          </a:bodyPr>
          <a:lstStyle/>
          <a:p>
            <a:pPr algn="l">
              <a:lnSpc>
                <a:spcPts val="2908"/>
              </a:lnSpc>
            </a:pPr>
            <a:r>
              <a:rPr lang="en-US" sz="2550" spc="67">
                <a:solidFill>
                  <a:srgbClr val="000000"/>
                </a:solidFill>
                <a:latin typeface="Arial"/>
              </a:rPr>
              <a:t>Çocukların gelişim süreci düşünüldüğünde, her yaş döneminde farklı davranışların</a:t>
            </a:r>
          </a:p>
          <a:p>
            <a:pPr algn="l">
              <a:lnSpc>
                <a:spcPts val="2752"/>
              </a:lnSpc>
            </a:pPr>
            <a:r>
              <a:rPr lang="en-US" sz="2550" spc="82">
                <a:solidFill>
                  <a:srgbClr val="000000"/>
                </a:solidFill>
                <a:latin typeface="Arial"/>
              </a:rPr>
              <a:t>ortaya çıktığı görülebilir.</a:t>
            </a:r>
          </a:p>
          <a:p>
            <a:pPr algn="l">
              <a:lnSpc>
                <a:spcPts val="2758"/>
              </a:lnSpc>
            </a:pPr>
            <a:r>
              <a:rPr lang="en-US" sz="2550" spc="37">
                <a:solidFill>
                  <a:srgbClr val="000000"/>
                </a:solidFill>
                <a:latin typeface="Arial"/>
              </a:rPr>
              <a:t>2 yaş &gt;&gt;istediklerini elde etmek için reddetme, inatçılık, kurallara uymama  ağlama, saldırganlık</a:t>
            </a:r>
          </a:p>
          <a:p>
            <a:pPr algn="l">
              <a:lnSpc>
                <a:spcPts val="2550"/>
              </a:lnSpc>
            </a:pPr>
            <a:r>
              <a:rPr lang="en-US" sz="2550" spc="52">
                <a:solidFill>
                  <a:srgbClr val="000000"/>
                </a:solidFill>
                <a:latin typeface="Arial"/>
              </a:rPr>
              <a:t>&gt;&gt; bu davranışların ileriki yaşlarda da devam etmesi, şiddetlenmesi,</a:t>
            </a:r>
          </a:p>
          <a:p>
            <a:pPr algn="l">
              <a:lnSpc>
                <a:spcPts val="2908"/>
              </a:lnSpc>
            </a:pPr>
            <a:r>
              <a:rPr lang="en-US" sz="2550" spc="112">
                <a:solidFill>
                  <a:srgbClr val="000000"/>
                </a:solidFill>
                <a:latin typeface="Arial"/>
              </a:rPr>
              <a:t>gelişimini olumsuz etkilemeye başlaması &gt;&gt; SORUN</a:t>
            </a:r>
          </a:p>
          <a:p>
            <a:pPr algn="l" marL="480536" indent="-240268" lvl="1">
              <a:lnSpc>
                <a:spcPts val="3060"/>
              </a:lnSpc>
              <a:buFont typeface="Arial"/>
              <a:buChar char="•"/>
            </a:pPr>
            <a:r>
              <a:rPr lang="en-US" sz="2550" spc="52">
                <a:solidFill>
                  <a:srgbClr val="000000"/>
                </a:solidFill>
                <a:latin typeface="Arial"/>
              </a:rPr>
              <a:t>Çocuğun mevcut davranışı hangi sıklıkta gösterdiği önemlidir.</a:t>
            </a:r>
          </a:p>
          <a:p>
            <a:pPr algn="l" marL="480536" indent="-240268" lvl="1">
              <a:lnSpc>
                <a:spcPts val="3060"/>
              </a:lnSpc>
            </a:pPr>
          </a:p>
          <a:p>
            <a:pPr algn="l" marL="480536" indent="-240268" lvl="1">
              <a:lnSpc>
                <a:spcPts val="2758"/>
              </a:lnSpc>
              <a:buFont typeface="Arial"/>
              <a:buChar char="•"/>
            </a:pPr>
            <a:r>
              <a:rPr lang="en-US" sz="2550" spc="52">
                <a:solidFill>
                  <a:srgbClr val="000000"/>
                </a:solidFill>
                <a:latin typeface="Arial"/>
              </a:rPr>
              <a:t>Çocuğun gösterdiği davranışın şiddeti ve günlük yaşamını etkileyip etkilemediği  de göz önünde bulundurulmalıdır</a:t>
            </a:r>
          </a:p>
        </p:txBody>
      </p:sp>
      <p:sp>
        <p:nvSpPr>
          <p:cNvPr name="Freeform 6" id="6"/>
          <p:cNvSpPr/>
          <p:nvPr/>
        </p:nvSpPr>
        <p:spPr>
          <a:xfrm flipH="false" flipV="false" rot="0">
            <a:off x="16964232" y="8963232"/>
            <a:ext cx="1323768" cy="1323768"/>
          </a:xfrm>
          <a:custGeom>
            <a:avLst/>
            <a:gdLst/>
            <a:ahLst/>
            <a:cxnLst/>
            <a:rect r="r" b="b" t="t" l="l"/>
            <a:pathLst>
              <a:path h="1323768" w="1323768">
                <a:moveTo>
                  <a:pt x="0" y="0"/>
                </a:moveTo>
                <a:lnTo>
                  <a:pt x="1323768" y="0"/>
                </a:lnTo>
                <a:lnTo>
                  <a:pt x="1323768" y="1323768"/>
                </a:lnTo>
                <a:lnTo>
                  <a:pt x="0" y="1323768"/>
                </a:lnTo>
                <a:lnTo>
                  <a:pt x="0" y="0"/>
                </a:lnTo>
                <a:close/>
              </a:path>
            </a:pathLst>
          </a:custGeom>
          <a:blipFill>
            <a:blip r:embed="rId3"/>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595416" y="147983"/>
            <a:ext cx="10275469" cy="5137735"/>
          </a:xfrm>
          <a:custGeom>
            <a:avLst/>
            <a:gdLst/>
            <a:ahLst/>
            <a:cxnLst/>
            <a:rect r="r" b="b" t="t" l="l"/>
            <a:pathLst>
              <a:path h="5137735" w="10275469">
                <a:moveTo>
                  <a:pt x="0" y="0"/>
                </a:moveTo>
                <a:lnTo>
                  <a:pt x="10275469" y="0"/>
                </a:lnTo>
                <a:lnTo>
                  <a:pt x="10275469" y="5137734"/>
                </a:lnTo>
                <a:lnTo>
                  <a:pt x="0" y="5137734"/>
                </a:lnTo>
                <a:lnTo>
                  <a:pt x="0" y="0"/>
                </a:lnTo>
                <a:close/>
              </a:path>
            </a:pathLst>
          </a:custGeom>
          <a:blipFill>
            <a:blip r:embed="rId2"/>
            <a:stretch>
              <a:fillRect l="0" t="0" r="0" b="0"/>
            </a:stretch>
          </a:blipFill>
        </p:spPr>
      </p:sp>
      <p:sp>
        <p:nvSpPr>
          <p:cNvPr name="TextBox 3" id="3"/>
          <p:cNvSpPr txBox="true"/>
          <p:nvPr/>
        </p:nvSpPr>
        <p:spPr>
          <a:xfrm rot="0">
            <a:off x="5436011" y="5385209"/>
            <a:ext cx="6267450" cy="628650"/>
          </a:xfrm>
          <a:prstGeom prst="rect">
            <a:avLst/>
          </a:prstGeom>
        </p:spPr>
        <p:txBody>
          <a:bodyPr anchor="t" rtlCol="false" tIns="0" lIns="0" bIns="0" rIns="0">
            <a:spAutoFit/>
          </a:bodyPr>
          <a:lstStyle/>
          <a:p>
            <a:pPr algn="l">
              <a:lnSpc>
                <a:spcPts val="4950"/>
              </a:lnSpc>
            </a:pPr>
            <a:r>
              <a:rPr lang="en-US" sz="4125" spc="-386">
                <a:solidFill>
                  <a:srgbClr val="252525"/>
                </a:solidFill>
                <a:latin typeface="Montserrat Medium"/>
              </a:rPr>
              <a:t>Davranışların Özellikleri</a:t>
            </a:r>
          </a:p>
        </p:txBody>
      </p:sp>
      <p:sp>
        <p:nvSpPr>
          <p:cNvPr name="TextBox 4" id="4"/>
          <p:cNvSpPr txBox="true"/>
          <p:nvPr/>
        </p:nvSpPr>
        <p:spPr>
          <a:xfrm rot="0">
            <a:off x="696860" y="6103169"/>
            <a:ext cx="17259300" cy="1224618"/>
          </a:xfrm>
          <a:prstGeom prst="rect">
            <a:avLst/>
          </a:prstGeom>
        </p:spPr>
        <p:txBody>
          <a:bodyPr anchor="t" rtlCol="false" tIns="0" lIns="0" bIns="0" rIns="0">
            <a:spAutoFit/>
          </a:bodyPr>
          <a:lstStyle/>
          <a:p>
            <a:pPr algn="l">
              <a:lnSpc>
                <a:spcPts val="3861"/>
              </a:lnSpc>
            </a:pPr>
            <a:r>
              <a:rPr lang="en-US" sz="2300" spc="-7">
                <a:solidFill>
                  <a:srgbClr val="A42F0F"/>
                </a:solidFill>
                <a:sym typeface="Arial"/>
              </a:rPr>
              <a:t>	</a:t>
            </a:r>
            <a:r>
              <a:rPr lang="en-US" sz="2300" spc="-7" u="sng">
                <a:solidFill>
                  <a:srgbClr val="000000"/>
                </a:solidFill>
                <a:latin typeface="Arial"/>
              </a:rPr>
              <a:t> </a:t>
            </a:r>
            <a:r>
              <a:rPr lang="en-US" sz="2300" spc="-7" u="sng">
                <a:solidFill>
                  <a:srgbClr val="000000"/>
                </a:solidFill>
                <a:latin typeface="Arial Bold"/>
              </a:rPr>
              <a:t>Sıklık</a:t>
            </a:r>
            <a:r>
              <a:rPr lang="en-US" sz="2300" spc="-7" u="sng">
                <a:solidFill>
                  <a:srgbClr val="000000"/>
                </a:solidFill>
                <a:latin typeface="Arial"/>
              </a:rPr>
              <a:t>:</a:t>
            </a:r>
            <a:r>
              <a:rPr lang="en-US" sz="2300" spc="-7">
                <a:solidFill>
                  <a:srgbClr val="000000"/>
                </a:solidFill>
                <a:latin typeface="Arial"/>
              </a:rPr>
              <a:t> Belli bir zaman içerisinde davranışın kaç kez oluştuğu ile ilişkilidir.  “</a:t>
            </a:r>
            <a:r>
              <a:rPr lang="en-US" sz="2300" spc="-7">
                <a:solidFill>
                  <a:srgbClr val="000000"/>
                </a:solidFill>
                <a:latin typeface="Arial Italics"/>
              </a:rPr>
              <a:t>Bir saat içerisinde beş kez tuvalete gitmek isteme “</a:t>
            </a:r>
          </a:p>
          <a:p>
            <a:pPr algn="l">
              <a:lnSpc>
                <a:spcPts val="2623"/>
              </a:lnSpc>
            </a:pPr>
            <a:r>
              <a:rPr lang="en-US" sz="2300" spc="43">
                <a:solidFill>
                  <a:srgbClr val="000000"/>
                </a:solidFill>
                <a:latin typeface="Arial"/>
              </a:rPr>
              <a:t>Eğer	davranış	normalde	olması	gerektiğinden	fazla	sayıda	yapılıyorsa, bu tür</a:t>
            </a:r>
          </a:p>
          <a:p>
            <a:pPr algn="l">
              <a:lnSpc>
                <a:spcPts val="2623"/>
              </a:lnSpc>
            </a:pPr>
            <a:r>
              <a:rPr lang="en-US" sz="2300" spc="79">
                <a:solidFill>
                  <a:srgbClr val="000000"/>
                </a:solidFill>
                <a:latin typeface="Arial"/>
              </a:rPr>
              <a:t>davranışların sayısını azaltmak gerekir.</a:t>
            </a:r>
          </a:p>
        </p:txBody>
      </p:sp>
      <p:sp>
        <p:nvSpPr>
          <p:cNvPr name="TextBox 5" id="5"/>
          <p:cNvSpPr txBox="true"/>
          <p:nvPr/>
        </p:nvSpPr>
        <p:spPr>
          <a:xfrm rot="0">
            <a:off x="412425" y="7739536"/>
            <a:ext cx="17259300" cy="2252504"/>
          </a:xfrm>
          <a:prstGeom prst="rect">
            <a:avLst/>
          </a:prstGeom>
        </p:spPr>
        <p:txBody>
          <a:bodyPr anchor="t" rtlCol="false" tIns="0" lIns="0" bIns="0" rIns="0">
            <a:spAutoFit/>
          </a:bodyPr>
          <a:lstStyle/>
          <a:p>
            <a:pPr algn="l" marL="415608" indent="-207804" lvl="1">
              <a:lnSpc>
                <a:spcPts val="2117"/>
              </a:lnSpc>
              <a:buFont typeface="Arial"/>
              <a:buChar char="•"/>
            </a:pPr>
            <a:r>
              <a:rPr lang="en-US" sz="2200" spc="68" u="sng">
                <a:solidFill>
                  <a:srgbClr val="000000"/>
                </a:solidFill>
                <a:latin typeface="Arial Bold"/>
              </a:rPr>
              <a:t> Süre:</a:t>
            </a:r>
            <a:r>
              <a:rPr lang="en-US" sz="2200" spc="68">
                <a:solidFill>
                  <a:srgbClr val="000000"/>
                </a:solidFill>
                <a:latin typeface="Arial Bold"/>
              </a:rPr>
              <a:t> </a:t>
            </a:r>
            <a:r>
              <a:rPr lang="en-US" sz="2200" spc="68">
                <a:solidFill>
                  <a:srgbClr val="000000"/>
                </a:solidFill>
                <a:latin typeface="Arial"/>
              </a:rPr>
              <a:t>Bazı davranışlar sayılamayabilir. Bu tür davranışların, ne kadar süre ile devam  ettiği önemlidir.</a:t>
            </a:r>
          </a:p>
          <a:p>
            <a:pPr algn="l" marL="429777" indent="-214888" lvl="1">
              <a:lnSpc>
                <a:spcPts val="2730"/>
              </a:lnSpc>
            </a:pPr>
            <a:r>
              <a:rPr lang="en-US" sz="2275" spc="124">
                <a:solidFill>
                  <a:srgbClr val="000000"/>
                </a:solidFill>
                <a:latin typeface="Times New Roman Italics"/>
              </a:rPr>
              <a:t>“15 dakikada tamamlanabilecek bir resim boyama etkinliğinin bir saat sürmesi”</a:t>
            </a:r>
          </a:p>
          <a:p>
            <a:pPr algn="l" marL="415608" indent="-207804" lvl="1">
              <a:lnSpc>
                <a:spcPts val="2117"/>
              </a:lnSpc>
            </a:pPr>
            <a:r>
              <a:rPr lang="en-US" sz="2200" spc="-6">
                <a:solidFill>
                  <a:srgbClr val="000000"/>
                </a:solidFill>
                <a:latin typeface="Arimo"/>
              </a:rPr>
              <a:t>Eğer	davranış	normalde	olması	gerekenden	daha	uzun	bir	zaman	alıyorsa,	bu  davranışların süresini azaltmak önemli olabilir.</a:t>
            </a:r>
          </a:p>
          <a:p>
            <a:pPr algn="l" marL="415608" indent="-207804" lvl="1">
              <a:lnSpc>
                <a:spcPts val="2640"/>
              </a:lnSpc>
            </a:pPr>
          </a:p>
          <a:p>
            <a:pPr algn="l" marL="414735" indent="-207368" lvl="1">
              <a:lnSpc>
                <a:spcPts val="2640"/>
              </a:lnSpc>
              <a:buFont typeface="Arial"/>
              <a:buChar char="•"/>
            </a:pPr>
            <a:r>
              <a:rPr lang="en-US" sz="2200" spc="61" u="sng">
                <a:solidFill>
                  <a:srgbClr val="000000"/>
                </a:solidFill>
                <a:latin typeface="Arial Bold"/>
              </a:rPr>
              <a:t> Yoğunluk :</a:t>
            </a:r>
            <a:r>
              <a:rPr lang="en-US" sz="2200" spc="61">
                <a:solidFill>
                  <a:srgbClr val="000000"/>
                </a:solidFill>
                <a:latin typeface="Arial Bold"/>
              </a:rPr>
              <a:t> </a:t>
            </a:r>
            <a:r>
              <a:rPr lang="en-US" sz="2200" spc="61">
                <a:solidFill>
                  <a:srgbClr val="000000"/>
                </a:solidFill>
                <a:latin typeface="Arial"/>
              </a:rPr>
              <a:t>Davranışın oluştuğu şiddet ya da güçle ilgili özelliktir.</a:t>
            </a:r>
          </a:p>
          <a:p>
            <a:pPr algn="l" marL="428874" indent="-214437" lvl="1">
              <a:lnSpc>
                <a:spcPts val="2730"/>
              </a:lnSpc>
            </a:pPr>
            <a:r>
              <a:rPr lang="en-US" sz="2275" spc="-46">
                <a:solidFill>
                  <a:srgbClr val="000000"/>
                </a:solidFill>
                <a:latin typeface="Montserrat Italics"/>
              </a:rPr>
              <a:t>“Kitabın sayfalarını arkadaşlarını rahatsız edecek/yırtıacak kadar hızlı çevirme”</a:t>
            </a:r>
          </a:p>
          <a:p>
            <a:pPr algn="l" marL="414735" indent="-207368" lvl="1">
              <a:lnSpc>
                <a:spcPts val="2640"/>
              </a:lnSpc>
            </a:pPr>
            <a:r>
              <a:rPr lang="en-US" sz="2200" spc="-13">
                <a:solidFill>
                  <a:srgbClr val="000000"/>
                </a:solidFill>
                <a:latin typeface="Arimo"/>
              </a:rPr>
              <a:t>Eğer davranış olması gerekenden daha şiddetli ise, bunu azaltmak hedeflenebilir.</a:t>
            </a:r>
          </a:p>
        </p:txBody>
      </p:sp>
      <p:sp>
        <p:nvSpPr>
          <p:cNvPr name="Freeform 6" id="6"/>
          <p:cNvSpPr/>
          <p:nvPr/>
        </p:nvSpPr>
        <p:spPr>
          <a:xfrm flipH="false" flipV="false" rot="0">
            <a:off x="16964232" y="8963232"/>
            <a:ext cx="1323768" cy="1323768"/>
          </a:xfrm>
          <a:custGeom>
            <a:avLst/>
            <a:gdLst/>
            <a:ahLst/>
            <a:cxnLst/>
            <a:rect r="r" b="b" t="t" l="l"/>
            <a:pathLst>
              <a:path h="1323768" w="1323768">
                <a:moveTo>
                  <a:pt x="0" y="0"/>
                </a:moveTo>
                <a:lnTo>
                  <a:pt x="1323768" y="0"/>
                </a:lnTo>
                <a:lnTo>
                  <a:pt x="1323768" y="1323768"/>
                </a:lnTo>
                <a:lnTo>
                  <a:pt x="0" y="1323768"/>
                </a:lnTo>
                <a:lnTo>
                  <a:pt x="0" y="0"/>
                </a:lnTo>
                <a:close/>
              </a:path>
            </a:pathLst>
          </a:custGeom>
          <a:blipFill>
            <a:blip r:embed="rId3"/>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8947993" y="1723337"/>
            <a:ext cx="9126440" cy="6019648"/>
          </a:xfrm>
          <a:custGeom>
            <a:avLst/>
            <a:gdLst/>
            <a:ahLst/>
            <a:cxnLst/>
            <a:rect r="r" b="b" t="t" l="l"/>
            <a:pathLst>
              <a:path h="6019648" w="9126440">
                <a:moveTo>
                  <a:pt x="0" y="0"/>
                </a:moveTo>
                <a:lnTo>
                  <a:pt x="9126441" y="0"/>
                </a:lnTo>
                <a:lnTo>
                  <a:pt x="9126441" y="6019648"/>
                </a:lnTo>
                <a:lnTo>
                  <a:pt x="0" y="6019648"/>
                </a:lnTo>
                <a:lnTo>
                  <a:pt x="0" y="0"/>
                </a:lnTo>
                <a:close/>
              </a:path>
            </a:pathLst>
          </a:custGeom>
          <a:blipFill>
            <a:blip r:embed="rId2"/>
            <a:stretch>
              <a:fillRect l="0" t="0" r="0" b="0"/>
            </a:stretch>
          </a:blipFill>
        </p:spPr>
      </p:sp>
      <p:sp>
        <p:nvSpPr>
          <p:cNvPr name="TextBox 3" id="3"/>
          <p:cNvSpPr txBox="true"/>
          <p:nvPr/>
        </p:nvSpPr>
        <p:spPr>
          <a:xfrm rot="0">
            <a:off x="794616" y="1549535"/>
            <a:ext cx="7101840" cy="876300"/>
          </a:xfrm>
          <a:prstGeom prst="rect">
            <a:avLst/>
          </a:prstGeom>
        </p:spPr>
        <p:txBody>
          <a:bodyPr anchor="t" rtlCol="false" tIns="0" lIns="0" bIns="0" rIns="0">
            <a:spAutoFit/>
          </a:bodyPr>
          <a:lstStyle/>
          <a:p>
            <a:pPr algn="l">
              <a:lnSpc>
                <a:spcPts val="3240"/>
              </a:lnSpc>
            </a:pPr>
            <a:r>
              <a:rPr lang="en-US" sz="2700" spc="82">
                <a:solidFill>
                  <a:srgbClr val="A42F0F"/>
                </a:solidFill>
                <a:sym typeface="Arial"/>
              </a:rPr>
              <a:t>	</a:t>
            </a:r>
            <a:r>
              <a:rPr lang="en-US" sz="2700" spc="82" u="sng">
                <a:solidFill>
                  <a:srgbClr val="000000"/>
                </a:solidFill>
                <a:latin typeface="Arial Bold"/>
              </a:rPr>
              <a:t>Bekleme	Süresi:	</a:t>
            </a:r>
            <a:r>
              <a:rPr lang="en-US" sz="2700" spc="82">
                <a:solidFill>
                  <a:srgbClr val="000000"/>
                </a:solidFill>
                <a:latin typeface="Arial"/>
              </a:rPr>
              <a:t>Davranışın	için yönerge verilmesinden sonra, yapılması</a:t>
            </a:r>
          </a:p>
        </p:txBody>
      </p:sp>
      <p:sp>
        <p:nvSpPr>
          <p:cNvPr name="TextBox 4" id="4"/>
          <p:cNvSpPr txBox="true"/>
          <p:nvPr/>
        </p:nvSpPr>
        <p:spPr>
          <a:xfrm rot="0">
            <a:off x="794616" y="2739333"/>
            <a:ext cx="7625822" cy="5372100"/>
          </a:xfrm>
          <a:prstGeom prst="rect">
            <a:avLst/>
          </a:prstGeom>
        </p:spPr>
        <p:txBody>
          <a:bodyPr anchor="t" rtlCol="false" tIns="0" lIns="0" bIns="0" rIns="0">
            <a:spAutoFit/>
          </a:bodyPr>
          <a:lstStyle/>
          <a:p>
            <a:pPr algn="l">
              <a:lnSpc>
                <a:spcPts val="3240"/>
              </a:lnSpc>
            </a:pPr>
            <a:r>
              <a:rPr lang="en-US" sz="2700" spc="67">
                <a:solidFill>
                  <a:srgbClr val="000000"/>
                </a:solidFill>
                <a:latin typeface="Arial"/>
              </a:rPr>
              <a:t>davranış başlayıncaya kadar geçen süredir.</a:t>
            </a:r>
          </a:p>
          <a:p>
            <a:pPr algn="l">
              <a:lnSpc>
                <a:spcPts val="3330"/>
              </a:lnSpc>
            </a:pPr>
            <a:r>
              <a:rPr lang="en-US" sz="2850" spc="155">
                <a:solidFill>
                  <a:srgbClr val="000000"/>
                </a:solidFill>
                <a:latin typeface="Times New Roman Italics"/>
              </a:rPr>
              <a:t>“Yemeğini  yedikten  sonra ‘ellerinizi yıkayın’	yönergesinin verilmesinden</a:t>
            </a:r>
          </a:p>
          <a:p>
            <a:pPr algn="l">
              <a:lnSpc>
                <a:spcPts val="3330"/>
              </a:lnSpc>
            </a:pPr>
            <a:r>
              <a:rPr lang="en-US" sz="2850" spc="-202">
                <a:solidFill>
                  <a:srgbClr val="000000"/>
                </a:solidFill>
                <a:latin typeface="Times New Roman Italics"/>
              </a:rPr>
              <a:t>on dakika sonra masadan kalkmaya başlaması”</a:t>
            </a:r>
          </a:p>
          <a:p>
            <a:pPr algn="just">
              <a:lnSpc>
                <a:spcPts val="3103"/>
              </a:lnSpc>
            </a:pPr>
            <a:r>
              <a:rPr lang="en-US" sz="2700" spc="-7">
                <a:solidFill>
                  <a:srgbClr val="A42F0F"/>
                </a:solidFill>
                <a:sym typeface="Arial"/>
              </a:rPr>
              <a:t> </a:t>
            </a:r>
            <a:r>
              <a:rPr lang="en-US" sz="2700" spc="-7">
                <a:solidFill>
                  <a:srgbClr val="001F5F"/>
                </a:solidFill>
                <a:latin typeface="Arial Italics"/>
              </a:rPr>
              <a:t>Okul öncesi dönem</a:t>
            </a:r>
            <a:r>
              <a:rPr lang="en-US" sz="2700" spc="-7">
                <a:solidFill>
                  <a:srgbClr val="000000"/>
                </a:solidFill>
                <a:latin typeface="Arial"/>
              </a:rPr>
              <a:t>, çocukların hayatını olumlu yönde etkilemek, etkili ve  yararlı başlangıçlar yapmak için eşsiz fırsatlar sunar. Bu dönem </a:t>
            </a:r>
            <a:r>
              <a:rPr lang="en-US" sz="2700" spc="-7">
                <a:solidFill>
                  <a:srgbClr val="001F5F"/>
                </a:solidFill>
                <a:latin typeface="Arial Italics"/>
              </a:rPr>
              <a:t>davranış  problemlerinin önlenmesi veya erken dönemde tanılanması açısından kritik  yılları içermesi nedeniyle önemlidir. </a:t>
            </a:r>
            <a:r>
              <a:rPr lang="en-US" sz="2700" spc="-7">
                <a:solidFill>
                  <a:srgbClr val="000000"/>
                </a:solidFill>
                <a:latin typeface="Arial"/>
              </a:rPr>
              <a:t>Okul öncesi dönemdeki çocukların %10-20  sinde görülebilir.</a:t>
            </a:r>
          </a:p>
          <a:p>
            <a:pPr algn="l">
              <a:lnSpc>
                <a:spcPts val="3240"/>
              </a:lnSpc>
            </a:pPr>
            <a:r>
              <a:rPr lang="en-US" sz="2700" spc="127">
                <a:solidFill>
                  <a:srgbClr val="000000"/>
                </a:solidFill>
                <a:latin typeface="Arial"/>
              </a:rPr>
              <a:t>*düşük SED</a:t>
            </a:r>
          </a:p>
          <a:p>
            <a:pPr algn="l">
              <a:lnSpc>
                <a:spcPts val="4740"/>
              </a:lnSpc>
            </a:pPr>
            <a:r>
              <a:rPr lang="en-US" sz="2700" spc="37">
                <a:solidFill>
                  <a:srgbClr val="000000"/>
                </a:solidFill>
                <a:latin typeface="Arial"/>
              </a:rPr>
              <a:t>*gelişim geriliği  </a:t>
            </a:r>
          </a:p>
        </p:txBody>
      </p:sp>
      <p:sp>
        <p:nvSpPr>
          <p:cNvPr name="Freeform 5" id="5"/>
          <p:cNvSpPr/>
          <p:nvPr/>
        </p:nvSpPr>
        <p:spPr>
          <a:xfrm flipH="false" flipV="false" rot="0">
            <a:off x="16964232" y="8963232"/>
            <a:ext cx="1323768" cy="1323768"/>
          </a:xfrm>
          <a:custGeom>
            <a:avLst/>
            <a:gdLst/>
            <a:ahLst/>
            <a:cxnLst/>
            <a:rect r="r" b="b" t="t" l="l"/>
            <a:pathLst>
              <a:path h="1323768" w="1323768">
                <a:moveTo>
                  <a:pt x="0" y="0"/>
                </a:moveTo>
                <a:lnTo>
                  <a:pt x="1323768" y="0"/>
                </a:lnTo>
                <a:lnTo>
                  <a:pt x="1323768" y="1323768"/>
                </a:lnTo>
                <a:lnTo>
                  <a:pt x="0" y="1323768"/>
                </a:lnTo>
                <a:lnTo>
                  <a:pt x="0" y="0"/>
                </a:lnTo>
                <a:close/>
              </a:path>
            </a:pathLst>
          </a:custGeom>
          <a:blipFill>
            <a:blip r:embed="rId3"/>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271584" y="3011865"/>
            <a:ext cx="8511551" cy="5677138"/>
          </a:xfrm>
          <a:custGeom>
            <a:avLst/>
            <a:gdLst/>
            <a:ahLst/>
            <a:cxnLst/>
            <a:rect r="r" b="b" t="t" l="l"/>
            <a:pathLst>
              <a:path h="5677138" w="8511551">
                <a:moveTo>
                  <a:pt x="0" y="0"/>
                </a:moveTo>
                <a:lnTo>
                  <a:pt x="8511551" y="0"/>
                </a:lnTo>
                <a:lnTo>
                  <a:pt x="8511551" y="5677138"/>
                </a:lnTo>
                <a:lnTo>
                  <a:pt x="0" y="5677138"/>
                </a:lnTo>
                <a:lnTo>
                  <a:pt x="0" y="0"/>
                </a:lnTo>
                <a:close/>
              </a:path>
            </a:pathLst>
          </a:custGeom>
          <a:blipFill>
            <a:blip r:embed="rId2"/>
            <a:stretch>
              <a:fillRect l="0" t="0" r="0" b="0"/>
            </a:stretch>
          </a:blipFill>
        </p:spPr>
      </p:sp>
      <p:sp>
        <p:nvSpPr>
          <p:cNvPr name="TextBox 3" id="3"/>
          <p:cNvSpPr txBox="true"/>
          <p:nvPr/>
        </p:nvSpPr>
        <p:spPr>
          <a:xfrm rot="0">
            <a:off x="9365227" y="2135565"/>
            <a:ext cx="7894073" cy="876300"/>
          </a:xfrm>
          <a:prstGeom prst="rect">
            <a:avLst/>
          </a:prstGeom>
        </p:spPr>
        <p:txBody>
          <a:bodyPr anchor="t" rtlCol="false" tIns="0" lIns="0" bIns="0" rIns="0">
            <a:spAutoFit/>
          </a:bodyPr>
          <a:lstStyle/>
          <a:p>
            <a:pPr algn="ctr">
              <a:lnSpc>
                <a:spcPts val="6600"/>
              </a:lnSpc>
            </a:pPr>
            <a:r>
              <a:rPr lang="en-US" sz="5500" spc="-6">
                <a:solidFill>
                  <a:srgbClr val="252525"/>
                </a:solidFill>
                <a:latin typeface="Arimo Bold"/>
              </a:rPr>
              <a:t>Ortaya çıkma biçimleri</a:t>
            </a:r>
          </a:p>
        </p:txBody>
      </p:sp>
      <p:sp>
        <p:nvSpPr>
          <p:cNvPr name="TextBox 4" id="4"/>
          <p:cNvSpPr txBox="true"/>
          <p:nvPr/>
        </p:nvSpPr>
        <p:spPr>
          <a:xfrm rot="0">
            <a:off x="9493433" y="3345478"/>
            <a:ext cx="7765867" cy="5343525"/>
          </a:xfrm>
          <a:prstGeom prst="rect">
            <a:avLst/>
          </a:prstGeom>
        </p:spPr>
        <p:txBody>
          <a:bodyPr anchor="t" rtlCol="false" tIns="0" lIns="0" bIns="0" rIns="0">
            <a:spAutoFit/>
          </a:bodyPr>
          <a:lstStyle/>
          <a:p>
            <a:pPr algn="l">
              <a:lnSpc>
                <a:spcPts val="3240"/>
              </a:lnSpc>
            </a:pPr>
            <a:r>
              <a:rPr lang="en-US" sz="2700" spc="-7">
                <a:solidFill>
                  <a:srgbClr val="404040"/>
                </a:solidFill>
                <a:latin typeface="Arimo"/>
              </a:rPr>
              <a:t>Davranış problemleri;</a:t>
            </a:r>
          </a:p>
          <a:p>
            <a:pPr algn="l" marL="507682" indent="-253841" lvl="1">
              <a:lnSpc>
                <a:spcPts val="3240"/>
              </a:lnSpc>
              <a:buFont typeface="Arial"/>
              <a:buChar char="•"/>
            </a:pPr>
            <a:r>
              <a:rPr lang="en-US" sz="2700" spc="-7">
                <a:solidFill>
                  <a:srgbClr val="404040"/>
                </a:solidFill>
                <a:latin typeface="Arimo"/>
              </a:rPr>
              <a:t>Uygun davranışın düşük oranda sergilenmesi (etkinliği yarım bırakma),</a:t>
            </a:r>
          </a:p>
          <a:p>
            <a:pPr algn="l" marL="507682" indent="-253841" lvl="1">
              <a:lnSpc>
                <a:spcPts val="3240"/>
              </a:lnSpc>
              <a:buFont typeface="Arial"/>
              <a:buChar char="•"/>
            </a:pPr>
            <a:r>
              <a:rPr lang="en-US" sz="2700" spc="-7">
                <a:solidFill>
                  <a:srgbClr val="404040"/>
                </a:solidFill>
                <a:latin typeface="Arimo"/>
              </a:rPr>
              <a:t>Uygun olmayan davranışların görülme sıklığının yüksek olması (sıklıkla  yönergelere uymama)</a:t>
            </a:r>
          </a:p>
          <a:p>
            <a:pPr algn="l" marL="507682" indent="-253841" lvl="1">
              <a:lnSpc>
                <a:spcPts val="3240"/>
              </a:lnSpc>
              <a:buFont typeface="Arial"/>
              <a:buChar char="•"/>
            </a:pPr>
            <a:r>
              <a:rPr lang="en-US" sz="2700" spc="-7">
                <a:solidFill>
                  <a:srgbClr val="404040"/>
                </a:solidFill>
                <a:latin typeface="Arimo"/>
              </a:rPr>
              <a:t>Çocuğun dağarcığında uygun davranışın olmaması (zorlandığı durumlarda  yardım istemek yerine bağırması),</a:t>
            </a:r>
          </a:p>
          <a:p>
            <a:pPr algn="l" marL="507682" indent="-253841" lvl="1">
              <a:lnSpc>
                <a:spcPts val="3240"/>
              </a:lnSpc>
              <a:buFont typeface="Arial"/>
              <a:buChar char="•"/>
            </a:pPr>
            <a:r>
              <a:rPr lang="en-US" sz="2700" spc="-7">
                <a:solidFill>
                  <a:srgbClr val="404040"/>
                </a:solidFill>
                <a:latin typeface="Arimo"/>
              </a:rPr>
              <a:t>Uygun olmayan ortamlarda uygun olarak nitelendirilen davranışlar</a:t>
            </a:r>
          </a:p>
          <a:p>
            <a:pPr algn="l" marL="507682" indent="-253841" lvl="1">
              <a:lnSpc>
                <a:spcPts val="3240"/>
              </a:lnSpc>
            </a:pPr>
            <a:r>
              <a:rPr lang="en-US" sz="2700" spc="-7">
                <a:solidFill>
                  <a:srgbClr val="404040"/>
                </a:solidFill>
                <a:latin typeface="Arimo"/>
              </a:rPr>
              <a:t>sergileme (uygun olmayan zamanda konuşma/soru sorma vb) şeklinde  ortaya çıkabilir.</a:t>
            </a:r>
          </a:p>
        </p:txBody>
      </p:sp>
      <p:sp>
        <p:nvSpPr>
          <p:cNvPr name="Freeform 5" id="5"/>
          <p:cNvSpPr/>
          <p:nvPr/>
        </p:nvSpPr>
        <p:spPr>
          <a:xfrm flipH="false" flipV="false" rot="0">
            <a:off x="16964232" y="8963232"/>
            <a:ext cx="1323768" cy="1323768"/>
          </a:xfrm>
          <a:custGeom>
            <a:avLst/>
            <a:gdLst/>
            <a:ahLst/>
            <a:cxnLst/>
            <a:rect r="r" b="b" t="t" l="l"/>
            <a:pathLst>
              <a:path h="1323768" w="1323768">
                <a:moveTo>
                  <a:pt x="0" y="0"/>
                </a:moveTo>
                <a:lnTo>
                  <a:pt x="1323768" y="0"/>
                </a:lnTo>
                <a:lnTo>
                  <a:pt x="1323768" y="1323768"/>
                </a:lnTo>
                <a:lnTo>
                  <a:pt x="0" y="1323768"/>
                </a:lnTo>
                <a:lnTo>
                  <a:pt x="0" y="0"/>
                </a:lnTo>
                <a:close/>
              </a:path>
            </a:pathLst>
          </a:custGeom>
          <a:blipFill>
            <a:blip r:embed="rId3"/>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9144000" y="2591181"/>
            <a:ext cx="8050851" cy="6066646"/>
          </a:xfrm>
          <a:custGeom>
            <a:avLst/>
            <a:gdLst/>
            <a:ahLst/>
            <a:cxnLst/>
            <a:rect r="r" b="b" t="t" l="l"/>
            <a:pathLst>
              <a:path h="6066646" w="8050851">
                <a:moveTo>
                  <a:pt x="0" y="0"/>
                </a:moveTo>
                <a:lnTo>
                  <a:pt x="8050851" y="0"/>
                </a:lnTo>
                <a:lnTo>
                  <a:pt x="8050851" y="6066646"/>
                </a:lnTo>
                <a:lnTo>
                  <a:pt x="0" y="6066646"/>
                </a:lnTo>
                <a:lnTo>
                  <a:pt x="0" y="0"/>
                </a:lnTo>
                <a:close/>
              </a:path>
            </a:pathLst>
          </a:custGeom>
          <a:blipFill>
            <a:blip r:embed="rId2"/>
            <a:stretch>
              <a:fillRect l="-2747" t="0" r="-2747" b="0"/>
            </a:stretch>
          </a:blipFill>
        </p:spPr>
      </p:sp>
      <p:sp>
        <p:nvSpPr>
          <p:cNvPr name="TextBox 3" id="3"/>
          <p:cNvSpPr txBox="true"/>
          <p:nvPr/>
        </p:nvSpPr>
        <p:spPr>
          <a:xfrm rot="0">
            <a:off x="1218878" y="1893569"/>
            <a:ext cx="7925122" cy="876300"/>
          </a:xfrm>
          <a:prstGeom prst="rect">
            <a:avLst/>
          </a:prstGeom>
        </p:spPr>
        <p:txBody>
          <a:bodyPr anchor="t" rtlCol="false" tIns="0" lIns="0" bIns="0" rIns="0">
            <a:spAutoFit/>
          </a:bodyPr>
          <a:lstStyle/>
          <a:p>
            <a:pPr algn="just">
              <a:lnSpc>
                <a:spcPts val="6600"/>
              </a:lnSpc>
            </a:pPr>
            <a:r>
              <a:rPr lang="en-US" sz="5500" spc="-6">
                <a:solidFill>
                  <a:srgbClr val="252525"/>
                </a:solidFill>
                <a:latin typeface="Arimo Bold"/>
              </a:rPr>
              <a:t>Davranış Problemleri</a:t>
            </a:r>
          </a:p>
        </p:txBody>
      </p:sp>
      <p:sp>
        <p:nvSpPr>
          <p:cNvPr name="TextBox 4" id="4"/>
          <p:cNvSpPr txBox="true"/>
          <p:nvPr/>
        </p:nvSpPr>
        <p:spPr>
          <a:xfrm rot="0">
            <a:off x="1028700" y="3314302"/>
            <a:ext cx="7314370" cy="5343525"/>
          </a:xfrm>
          <a:prstGeom prst="rect">
            <a:avLst/>
          </a:prstGeom>
        </p:spPr>
        <p:txBody>
          <a:bodyPr anchor="t" rtlCol="false" tIns="0" lIns="0" bIns="0" rIns="0">
            <a:spAutoFit/>
          </a:bodyPr>
          <a:lstStyle/>
          <a:p>
            <a:pPr algn="l">
              <a:lnSpc>
                <a:spcPts val="3240"/>
              </a:lnSpc>
            </a:pPr>
            <a:r>
              <a:rPr lang="en-US" sz="2700" spc="-7">
                <a:solidFill>
                  <a:srgbClr val="A42F0F"/>
                </a:solidFill>
                <a:sym typeface="Arimo"/>
              </a:rPr>
              <a:t>	</a:t>
            </a:r>
            <a:r>
              <a:rPr lang="en-US" sz="2700" spc="-7" u="sng">
                <a:solidFill>
                  <a:srgbClr val="404040"/>
                </a:solidFill>
                <a:latin typeface="Arimo"/>
              </a:rPr>
              <a:t> </a:t>
            </a:r>
            <a:r>
              <a:rPr lang="en-US" sz="2700" spc="-7" u="sng">
                <a:solidFill>
                  <a:srgbClr val="404040"/>
                </a:solidFill>
                <a:latin typeface="Arimo Italics"/>
              </a:rPr>
              <a:t>Türüne/şiddetine göre değerlendirildiğinde;</a:t>
            </a:r>
          </a:p>
          <a:p>
            <a:pPr algn="l" marL="507682" indent="-253841" lvl="1">
              <a:lnSpc>
                <a:spcPts val="3240"/>
              </a:lnSpc>
              <a:buFont typeface="Arial"/>
              <a:buChar char="•"/>
            </a:pPr>
            <a:r>
              <a:rPr lang="en-US" sz="2700" spc="-7">
                <a:solidFill>
                  <a:srgbClr val="000000"/>
                </a:solidFill>
                <a:latin typeface="Arimo"/>
              </a:rPr>
              <a:t>	</a:t>
            </a:r>
            <a:r>
              <a:rPr lang="en-US" sz="2700" spc="-7">
                <a:solidFill>
                  <a:srgbClr val="404040"/>
                </a:solidFill>
                <a:latin typeface="Arimo"/>
              </a:rPr>
              <a:t>İleri	derecedeki	davranış	problemleri	(çocuğun	kendisine,	çevresine, eşyalara zarar verici davranışlar sergilemesi),</a:t>
            </a:r>
          </a:p>
          <a:p>
            <a:pPr algn="l" marL="507682" indent="-253841" lvl="1">
              <a:lnSpc>
                <a:spcPts val="3240"/>
              </a:lnSpc>
              <a:buFont typeface="Arial"/>
              <a:buChar char="•"/>
            </a:pPr>
            <a:r>
              <a:rPr lang="en-US" sz="2700" spc="-7">
                <a:solidFill>
                  <a:srgbClr val="000000"/>
                </a:solidFill>
                <a:latin typeface="Arimo"/>
              </a:rPr>
              <a:t>	</a:t>
            </a:r>
            <a:r>
              <a:rPr lang="en-US" sz="2700" spc="-7">
                <a:solidFill>
                  <a:srgbClr val="404040"/>
                </a:solidFill>
                <a:latin typeface="Arimo"/>
              </a:rPr>
              <a:t>Hafif	derecedeki	davranış	problemleri	(etkinliklere	katılmayı	reddetme,  uyuklama, ödevini tamamlamama vb öğrenmeyi engelleyen davranışlar)</a:t>
            </a:r>
          </a:p>
          <a:p>
            <a:pPr algn="l" marL="507682" indent="-253841" lvl="1">
              <a:lnSpc>
                <a:spcPts val="3240"/>
              </a:lnSpc>
            </a:pPr>
            <a:r>
              <a:rPr lang="en-US" sz="2700" spc="-7">
                <a:solidFill>
                  <a:srgbClr val="A42F0F"/>
                </a:solidFill>
                <a:sym typeface="Arimo"/>
              </a:rPr>
              <a:t>	</a:t>
            </a:r>
            <a:r>
              <a:rPr lang="en-US" sz="2700" spc="-7" u="sng">
                <a:solidFill>
                  <a:srgbClr val="404040"/>
                </a:solidFill>
                <a:latin typeface="Arimo Italics"/>
              </a:rPr>
              <a:t>Campbell’ e göre;</a:t>
            </a:r>
          </a:p>
          <a:p>
            <a:pPr algn="l" marL="506730" indent="-253365" lvl="1">
              <a:lnSpc>
                <a:spcPts val="3240"/>
              </a:lnSpc>
              <a:buFont typeface="Arial"/>
              <a:buChar char="•"/>
            </a:pPr>
            <a:r>
              <a:rPr lang="en-US" sz="2700" spc="-7">
                <a:solidFill>
                  <a:srgbClr val="404040"/>
                </a:solidFill>
                <a:latin typeface="Arimo"/>
              </a:rPr>
              <a:t>İçe dönük davranışlar (içe kapanıklık, endişe, korku, dikkatsizlik vb)</a:t>
            </a:r>
          </a:p>
          <a:p>
            <a:pPr algn="l" marL="506730" indent="-253365" lvl="1">
              <a:lnSpc>
                <a:spcPts val="3240"/>
              </a:lnSpc>
              <a:buFont typeface="Arial"/>
              <a:buChar char="•"/>
            </a:pPr>
            <a:r>
              <a:rPr lang="en-US" sz="2700" spc="-7">
                <a:solidFill>
                  <a:srgbClr val="404040"/>
                </a:solidFill>
                <a:latin typeface="Arimo"/>
              </a:rPr>
              <a:t>Dışa dönük davranışlar (saldırganlık, çalma, karşı gelme, reddetme vb)</a:t>
            </a:r>
          </a:p>
        </p:txBody>
      </p:sp>
      <p:sp>
        <p:nvSpPr>
          <p:cNvPr name="Freeform 5" id="5"/>
          <p:cNvSpPr/>
          <p:nvPr/>
        </p:nvSpPr>
        <p:spPr>
          <a:xfrm flipH="false" flipV="false" rot="0">
            <a:off x="16964232" y="8963232"/>
            <a:ext cx="1323768" cy="1323768"/>
          </a:xfrm>
          <a:custGeom>
            <a:avLst/>
            <a:gdLst/>
            <a:ahLst/>
            <a:cxnLst/>
            <a:rect r="r" b="b" t="t" l="l"/>
            <a:pathLst>
              <a:path h="1323768" w="1323768">
                <a:moveTo>
                  <a:pt x="0" y="0"/>
                </a:moveTo>
                <a:lnTo>
                  <a:pt x="1323768" y="0"/>
                </a:lnTo>
                <a:lnTo>
                  <a:pt x="1323768" y="1323768"/>
                </a:lnTo>
                <a:lnTo>
                  <a:pt x="0" y="1323768"/>
                </a:lnTo>
                <a:lnTo>
                  <a:pt x="0" y="0"/>
                </a:lnTo>
                <a:close/>
              </a:path>
            </a:pathLst>
          </a:custGeom>
          <a:blipFill>
            <a:blip r:embed="rId3"/>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4275599" y="202207"/>
            <a:ext cx="10256412" cy="5369918"/>
          </a:xfrm>
          <a:custGeom>
            <a:avLst/>
            <a:gdLst/>
            <a:ahLst/>
            <a:cxnLst/>
            <a:rect r="r" b="b" t="t" l="l"/>
            <a:pathLst>
              <a:path h="5369918" w="10256412">
                <a:moveTo>
                  <a:pt x="0" y="0"/>
                </a:moveTo>
                <a:lnTo>
                  <a:pt x="10256412" y="0"/>
                </a:lnTo>
                <a:lnTo>
                  <a:pt x="10256412" y="5369918"/>
                </a:lnTo>
                <a:lnTo>
                  <a:pt x="0" y="5369918"/>
                </a:lnTo>
                <a:lnTo>
                  <a:pt x="0" y="0"/>
                </a:lnTo>
                <a:close/>
              </a:path>
            </a:pathLst>
          </a:custGeom>
          <a:blipFill>
            <a:blip r:embed="rId2"/>
            <a:stretch>
              <a:fillRect l="0" t="0" r="0" b="0"/>
            </a:stretch>
          </a:blipFill>
        </p:spPr>
      </p:sp>
      <p:sp>
        <p:nvSpPr>
          <p:cNvPr name="TextBox 3" id="3"/>
          <p:cNvSpPr txBox="true"/>
          <p:nvPr/>
        </p:nvSpPr>
        <p:spPr>
          <a:xfrm rot="0">
            <a:off x="1180406" y="5553075"/>
            <a:ext cx="16078894" cy="3705225"/>
          </a:xfrm>
          <a:prstGeom prst="rect">
            <a:avLst/>
          </a:prstGeom>
        </p:spPr>
        <p:txBody>
          <a:bodyPr anchor="t" rtlCol="false" tIns="0" lIns="0" bIns="0" rIns="0">
            <a:spAutoFit/>
          </a:bodyPr>
          <a:lstStyle/>
          <a:p>
            <a:pPr algn="just">
              <a:lnSpc>
                <a:spcPts val="3240"/>
              </a:lnSpc>
            </a:pPr>
            <a:r>
              <a:rPr lang="en-US" sz="2700" spc="-7">
                <a:solidFill>
                  <a:srgbClr val="A42F0F"/>
                </a:solidFill>
                <a:sym typeface="Arimo"/>
              </a:rPr>
              <a:t></a:t>
            </a:r>
            <a:r>
              <a:rPr lang="en-US" sz="2700" spc="-7" u="sng">
                <a:solidFill>
                  <a:srgbClr val="404040"/>
                </a:solidFill>
                <a:latin typeface="Arimo"/>
              </a:rPr>
              <a:t> </a:t>
            </a:r>
            <a:r>
              <a:rPr lang="en-US" sz="2700" spc="-7" u="sng">
                <a:solidFill>
                  <a:srgbClr val="404040"/>
                </a:solidFill>
                <a:latin typeface="Arimo Italics"/>
              </a:rPr>
              <a:t>Fox’ a göre;</a:t>
            </a:r>
          </a:p>
          <a:p>
            <a:pPr algn="just" marL="507682" indent="-253841" lvl="1">
              <a:lnSpc>
                <a:spcPts val="3240"/>
              </a:lnSpc>
              <a:buFont typeface="Arial"/>
              <a:buChar char="•"/>
            </a:pPr>
            <a:r>
              <a:rPr lang="en-US" sz="2700" spc="-7">
                <a:solidFill>
                  <a:srgbClr val="000000"/>
                </a:solidFill>
                <a:latin typeface="Arimo"/>
              </a:rPr>
              <a:t>	</a:t>
            </a:r>
            <a:r>
              <a:rPr lang="en-US" sz="2700" spc="-7">
                <a:solidFill>
                  <a:srgbClr val="404040"/>
                </a:solidFill>
                <a:latin typeface="Arimo"/>
              </a:rPr>
              <a:t>Öğrenmeyi engelleyen davranışlar: Katılım ve etkileşimi gerektiren  durumlarda istenen düzeyde sosyal, akademik ve çalışma davranışlarını  gösterememe (ders/etkinlik sırasında ağlama, materyalleri fırlatma vb)</a:t>
            </a:r>
          </a:p>
          <a:p>
            <a:pPr algn="just" marL="507682" indent="-253841" lvl="1">
              <a:lnSpc>
                <a:spcPts val="3240"/>
              </a:lnSpc>
              <a:buFont typeface="Arial"/>
              <a:buChar char="•"/>
            </a:pPr>
            <a:r>
              <a:rPr lang="en-US" sz="2700" spc="-7">
                <a:solidFill>
                  <a:srgbClr val="000000"/>
                </a:solidFill>
                <a:latin typeface="Arimo"/>
              </a:rPr>
              <a:t>	</a:t>
            </a:r>
            <a:r>
              <a:rPr lang="en-US" sz="2700" spc="-7">
                <a:solidFill>
                  <a:srgbClr val="404040"/>
                </a:solidFill>
                <a:latin typeface="Arimo"/>
              </a:rPr>
              <a:t>Kazanılmış becerileri engelleyen davranışlar: Öğrenilen bir becerinin  günlük hayatta işlevsel olarak kullanılmamasına neden olan davranışlar  (kendisini ifade edebildiği halde «acıktım/yemek yemek istiyorum» demek  yerine bağırmak/masaya vurmak)</a:t>
            </a:r>
          </a:p>
          <a:p>
            <a:pPr algn="just" marL="507682" indent="-253841" lvl="1">
              <a:lnSpc>
                <a:spcPts val="3240"/>
              </a:lnSpc>
              <a:buFont typeface="Arial"/>
              <a:buChar char="•"/>
            </a:pPr>
            <a:r>
              <a:rPr lang="en-US" sz="2700" spc="-7">
                <a:solidFill>
                  <a:srgbClr val="404040"/>
                </a:solidFill>
                <a:latin typeface="Arimo"/>
              </a:rPr>
              <a:t>Aile ve diğer çevre ile etkileşimi bozan davranışlar: Etkileşimde bulunduğu  kişilerin yaşamlarını zorlaştıran davranışlar (sözünü kesmek, bağırmak, argo  konuşmak vb)</a:t>
            </a:r>
          </a:p>
        </p:txBody>
      </p:sp>
      <p:sp>
        <p:nvSpPr>
          <p:cNvPr name="Freeform 4" id="4"/>
          <p:cNvSpPr/>
          <p:nvPr/>
        </p:nvSpPr>
        <p:spPr>
          <a:xfrm flipH="false" flipV="false" rot="0">
            <a:off x="16964232" y="8963232"/>
            <a:ext cx="1323768" cy="1323768"/>
          </a:xfrm>
          <a:custGeom>
            <a:avLst/>
            <a:gdLst/>
            <a:ahLst/>
            <a:cxnLst/>
            <a:rect r="r" b="b" t="t" l="l"/>
            <a:pathLst>
              <a:path h="1323768" w="1323768">
                <a:moveTo>
                  <a:pt x="0" y="0"/>
                </a:moveTo>
                <a:lnTo>
                  <a:pt x="1323768" y="0"/>
                </a:lnTo>
                <a:lnTo>
                  <a:pt x="1323768" y="1323768"/>
                </a:lnTo>
                <a:lnTo>
                  <a:pt x="0" y="1323768"/>
                </a:lnTo>
                <a:lnTo>
                  <a:pt x="0" y="0"/>
                </a:lnTo>
                <a:close/>
              </a:path>
            </a:pathLst>
          </a:custGeom>
          <a:blipFill>
            <a:blip r:embed="rId3"/>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9900380" y="1898653"/>
            <a:ext cx="8173814" cy="6489694"/>
          </a:xfrm>
          <a:custGeom>
            <a:avLst/>
            <a:gdLst/>
            <a:ahLst/>
            <a:cxnLst/>
            <a:rect r="r" b="b" t="t" l="l"/>
            <a:pathLst>
              <a:path h="6489694" w="8173814">
                <a:moveTo>
                  <a:pt x="0" y="0"/>
                </a:moveTo>
                <a:lnTo>
                  <a:pt x="8173814" y="0"/>
                </a:lnTo>
                <a:lnTo>
                  <a:pt x="8173814" y="6489694"/>
                </a:lnTo>
                <a:lnTo>
                  <a:pt x="0" y="6489694"/>
                </a:lnTo>
                <a:lnTo>
                  <a:pt x="0" y="0"/>
                </a:lnTo>
                <a:close/>
              </a:path>
            </a:pathLst>
          </a:custGeom>
          <a:blipFill>
            <a:blip r:embed="rId2"/>
            <a:stretch>
              <a:fillRect l="-10439" t="0" r="-40791" b="0"/>
            </a:stretch>
          </a:blipFill>
        </p:spPr>
      </p:sp>
      <p:sp>
        <p:nvSpPr>
          <p:cNvPr name="TextBox 3" id="3"/>
          <p:cNvSpPr txBox="true"/>
          <p:nvPr/>
        </p:nvSpPr>
        <p:spPr>
          <a:xfrm rot="0">
            <a:off x="1126457" y="1570960"/>
            <a:ext cx="8367559" cy="7192705"/>
          </a:xfrm>
          <a:prstGeom prst="rect">
            <a:avLst/>
          </a:prstGeom>
        </p:spPr>
        <p:txBody>
          <a:bodyPr anchor="t" rtlCol="false" tIns="0" lIns="0" bIns="0" rIns="0">
            <a:spAutoFit/>
          </a:bodyPr>
          <a:lstStyle/>
          <a:p>
            <a:pPr algn="just" marL="480536" indent="-240268" lvl="1">
              <a:lnSpc>
                <a:spcPts val="2448"/>
              </a:lnSpc>
              <a:buFont typeface="Arial"/>
              <a:buChar char="•"/>
            </a:pPr>
            <a:r>
              <a:rPr lang="en-US" sz="2550" spc="-7">
                <a:solidFill>
                  <a:srgbClr val="001F5F"/>
                </a:solidFill>
                <a:latin typeface="Arimo Italics"/>
              </a:rPr>
              <a:t>Davranım bozuklukları</a:t>
            </a:r>
            <a:r>
              <a:rPr lang="en-US" sz="2550" spc="-7">
                <a:solidFill>
                  <a:srgbClr val="001F5F"/>
                </a:solidFill>
                <a:latin typeface="Arimo"/>
              </a:rPr>
              <a:t>: </a:t>
            </a:r>
            <a:r>
              <a:rPr lang="en-US" sz="2550" spc="-7">
                <a:solidFill>
                  <a:srgbClr val="404040"/>
                </a:solidFill>
                <a:latin typeface="Arimo"/>
              </a:rPr>
              <a:t>Sürekli hırçın, sinirli, kavgaya meyilli davranışlar ile okuldan  kaçma, çalma, kuralları çiğneme vb şekilde yaşanan iç çatışmaların dışa  vurulması</a:t>
            </a:r>
          </a:p>
          <a:p>
            <a:pPr algn="just" marL="480536" indent="-240268" lvl="1">
              <a:lnSpc>
                <a:spcPts val="2448"/>
              </a:lnSpc>
              <a:buFont typeface="Arial"/>
              <a:buChar char="•"/>
            </a:pPr>
            <a:r>
              <a:rPr lang="en-US" sz="2550" spc="-7">
                <a:solidFill>
                  <a:srgbClr val="000000"/>
                </a:solidFill>
                <a:latin typeface="Arimo"/>
              </a:rPr>
              <a:t>	</a:t>
            </a:r>
            <a:r>
              <a:rPr lang="en-US" sz="2550" spc="-7">
                <a:solidFill>
                  <a:srgbClr val="001F5F"/>
                </a:solidFill>
                <a:latin typeface="Arimo Italics"/>
              </a:rPr>
              <a:t>Duygusal bozukluklar: </a:t>
            </a:r>
            <a:r>
              <a:rPr lang="en-US" sz="2550" spc="-7">
                <a:solidFill>
                  <a:srgbClr val="404040"/>
                </a:solidFill>
                <a:latin typeface="Arimo"/>
              </a:rPr>
              <a:t>Korkular, kuruntular, saplantılı düşünceler vb çocuğu  tedirgin eden ruhsal belirtiler ile uyku bozuklukları, kekemelik, tikler gibi çevreyle  ilişkileri etkileyebilen, gerginlik, güvensizlik ve çekingenliğe yol açan sorunlardır.  Sorunların içe yansıtılmasıdır.</a:t>
            </a:r>
          </a:p>
          <a:p>
            <a:pPr algn="just" marL="480536" indent="-240268" lvl="1">
              <a:lnSpc>
                <a:spcPts val="2448"/>
              </a:lnSpc>
              <a:buFont typeface="Arial"/>
              <a:buChar char="•"/>
            </a:pPr>
            <a:r>
              <a:rPr lang="en-US" sz="2550" spc="-7">
                <a:solidFill>
                  <a:srgbClr val="001F5F"/>
                </a:solidFill>
                <a:latin typeface="Arimo Italics"/>
              </a:rPr>
              <a:t>Alışkanlık bozuklukları: </a:t>
            </a:r>
            <a:r>
              <a:rPr lang="en-US" sz="2550" spc="-7">
                <a:solidFill>
                  <a:srgbClr val="404040"/>
                </a:solidFill>
                <a:latin typeface="Arimo"/>
              </a:rPr>
              <a:t>Psikolojik kökenli kekemelik, parmak emme, tırnak yeme,  yeme bozuklukları, uyku bozuklukları, çalma, yalan söyleme, saç yolma, alt  Islatma, tikler, dışkı kaçırma vb davranışlar</a:t>
            </a:r>
          </a:p>
          <a:p>
            <a:pPr algn="just" marL="480536" indent="-240268" lvl="1">
              <a:lnSpc>
                <a:spcPts val="3060"/>
              </a:lnSpc>
              <a:buFont typeface="Arial"/>
              <a:buChar char="•"/>
            </a:pPr>
            <a:r>
              <a:rPr lang="en-US" sz="2550" spc="-7">
                <a:solidFill>
                  <a:srgbClr val="001F5F"/>
                </a:solidFill>
                <a:latin typeface="Arimo Italics"/>
              </a:rPr>
              <a:t>Ağır ruhsal bozukluklar</a:t>
            </a:r>
            <a:r>
              <a:rPr lang="en-US" sz="2550" spc="-7">
                <a:solidFill>
                  <a:srgbClr val="404040"/>
                </a:solidFill>
                <a:latin typeface="Arimo"/>
              </a:rPr>
              <a:t>: Depresyon, anksiyete, OKB</a:t>
            </a:r>
          </a:p>
          <a:p>
            <a:pPr algn="l" marL="480536" indent="-240268" lvl="1">
              <a:lnSpc>
                <a:spcPts val="3060"/>
              </a:lnSpc>
            </a:pPr>
          </a:p>
          <a:p>
            <a:pPr algn="just" marL="480536" indent="-240268" lvl="1">
              <a:lnSpc>
                <a:spcPts val="2448"/>
              </a:lnSpc>
              <a:buFont typeface="Arial"/>
              <a:buChar char="•"/>
            </a:pPr>
            <a:r>
              <a:rPr lang="en-US" sz="2550" spc="-7">
                <a:solidFill>
                  <a:srgbClr val="000000"/>
                </a:solidFill>
                <a:latin typeface="Arimo"/>
              </a:rPr>
              <a:t>	</a:t>
            </a:r>
            <a:r>
              <a:rPr lang="en-US" sz="2550" spc="-7">
                <a:solidFill>
                  <a:srgbClr val="404040"/>
                </a:solidFill>
                <a:latin typeface="Arimo"/>
              </a:rPr>
              <a:t>Yıkıcı davranış bozukluklarının erkek çocuklarda görülme oranı kız çocuklara  oranla 1/3 oranında daha fazladır.</a:t>
            </a:r>
          </a:p>
          <a:p>
            <a:pPr algn="just" marL="480536" indent="-240268" lvl="1">
              <a:lnSpc>
                <a:spcPts val="2451"/>
              </a:lnSpc>
              <a:buFont typeface="Arial"/>
              <a:buChar char="•"/>
            </a:pPr>
            <a:r>
              <a:rPr lang="en-US" sz="2550" spc="-7">
                <a:solidFill>
                  <a:srgbClr val="000000"/>
                </a:solidFill>
                <a:latin typeface="Arimo"/>
              </a:rPr>
              <a:t>	Erkek çocuklar kavga etme, çalma, eşyalara zarar verme vb agresif  davranışları sergilerken, kız çocuklar yalan söyleme, okuldan kaçma, evden  kaçma vb daha az agresif davranışlar sergilerler.</a:t>
            </a:r>
          </a:p>
        </p:txBody>
      </p:sp>
      <p:sp>
        <p:nvSpPr>
          <p:cNvPr name="Freeform 4" id="4"/>
          <p:cNvSpPr/>
          <p:nvPr/>
        </p:nvSpPr>
        <p:spPr>
          <a:xfrm flipH="false" flipV="false" rot="0">
            <a:off x="16964232" y="8963232"/>
            <a:ext cx="1323768" cy="1323768"/>
          </a:xfrm>
          <a:custGeom>
            <a:avLst/>
            <a:gdLst/>
            <a:ahLst/>
            <a:cxnLst/>
            <a:rect r="r" b="b" t="t" l="l"/>
            <a:pathLst>
              <a:path h="1323768" w="1323768">
                <a:moveTo>
                  <a:pt x="0" y="0"/>
                </a:moveTo>
                <a:lnTo>
                  <a:pt x="1323768" y="0"/>
                </a:lnTo>
                <a:lnTo>
                  <a:pt x="1323768" y="1323768"/>
                </a:lnTo>
                <a:lnTo>
                  <a:pt x="0" y="1323768"/>
                </a:lnTo>
                <a:lnTo>
                  <a:pt x="0" y="0"/>
                </a:lnTo>
                <a:close/>
              </a:path>
            </a:pathLst>
          </a:custGeom>
          <a:blipFill>
            <a:blip r:embed="rId3"/>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DAFshz6RXNg</dc:identifier>
  <dcterms:modified xsi:type="dcterms:W3CDTF">2011-08-01T06:04:30Z</dcterms:modified>
  <cp:revision>1</cp:revision>
  <dc:title>DAVRANIŞSAL SORUNLAR.pptx</dc:title>
</cp:coreProperties>
</file>