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Lst>
  <p:sldSz cx="18288000" cy="10287000"/>
  <p:notesSz cx="6858000" cy="9144000"/>
  <p:embeddedFontLst>
    <p:embeddedFont>
      <p:font typeface="Libre Baskerville" charset="1" panose="02000000000000000000"/>
      <p:regular r:id="rId6"/>
    </p:embeddedFont>
    <p:embeddedFont>
      <p:font typeface="Libre Baskerville Bold" charset="1" panose="02000000000000000000"/>
      <p:regular r:id="rId7"/>
    </p:embeddedFont>
    <p:embeddedFont>
      <p:font typeface="Libre Baskerville Italics" charset="1" panose="02000000000000000000"/>
      <p:regular r:id="rId8"/>
    </p:embeddedFont>
    <p:embeddedFont>
      <p:font typeface="Arimo" charset="1" panose="020B0604020202020204"/>
      <p:regular r:id="rId9"/>
    </p:embeddedFont>
    <p:embeddedFont>
      <p:font typeface="Arimo Bold" charset="1" panose="020B0704020202020204"/>
      <p:regular r:id="rId10"/>
    </p:embeddedFont>
    <p:embeddedFont>
      <p:font typeface="Arimo Italics" charset="1" panose="020B0604020202090204"/>
      <p:regular r:id="rId11"/>
    </p:embeddedFont>
    <p:embeddedFont>
      <p:font typeface="Arimo Bold Italics" charset="1" panose="020B0704020202090204"/>
      <p:regular r:id="rId12"/>
    </p:embeddedFont>
    <p:embeddedFont>
      <p:font typeface="Montserrat Light" charset="1" panose="00000400000000000000"/>
      <p:regular r:id="rId13"/>
    </p:embeddedFont>
    <p:embeddedFont>
      <p:font typeface="Montserrat Light Bold" charset="1" panose="00000800000000000000"/>
      <p:regular r:id="rId14"/>
    </p:embeddedFont>
    <p:embeddedFont>
      <p:font typeface="Montserrat Light Italics" charset="1" panose="00000400000000000000"/>
      <p:regular r:id="rId15"/>
    </p:embeddedFont>
    <p:embeddedFont>
      <p:font typeface="Montserrat Light Bold Italics" charset="1" panose="0000080000000000000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slides/slide1.xml" Type="http://schemas.openxmlformats.org/officeDocument/2006/relationships/slide"/><Relationship Id="rId18" Target="slides/slide2.xml" Type="http://schemas.openxmlformats.org/officeDocument/2006/relationships/slide"/><Relationship Id="rId19" Target="slides/slide3.xml" Type="http://schemas.openxmlformats.org/officeDocument/2006/relationships/slide"/><Relationship Id="rId2" Target="presProps.xml" Type="http://schemas.openxmlformats.org/officeDocument/2006/relationships/presProps"/><Relationship Id="rId20" Target="slides/slide4.xml" Type="http://schemas.openxmlformats.org/officeDocument/2006/relationships/slide"/><Relationship Id="rId21" Target="slides/slide5.xml" Type="http://schemas.openxmlformats.org/officeDocument/2006/relationships/slide"/><Relationship Id="rId22" Target="slides/slide6.xml" Type="http://schemas.openxmlformats.org/officeDocument/2006/relationships/slide"/><Relationship Id="rId23" Target="slides/slide7.xml" Type="http://schemas.openxmlformats.org/officeDocument/2006/relationships/slide"/><Relationship Id="rId24" Target="slides/slide8.xml" Type="http://schemas.openxmlformats.org/officeDocument/2006/relationships/slide"/><Relationship Id="rId25" Target="slides/slide9.xml" Type="http://schemas.openxmlformats.org/officeDocument/2006/relationships/slide"/><Relationship Id="rId26" Target="slides/slide10.xml" Type="http://schemas.openxmlformats.org/officeDocument/2006/relationships/slide"/><Relationship Id="rId27" Target="slides/slide11.xml" Type="http://schemas.openxmlformats.org/officeDocument/2006/relationships/slide"/><Relationship Id="rId28" Target="slides/slide12.xml" Type="http://schemas.openxmlformats.org/officeDocument/2006/relationships/slide"/><Relationship Id="rId29" Target="slides/slide13.xml" Type="http://schemas.openxmlformats.org/officeDocument/2006/relationships/slide"/><Relationship Id="rId3" Target="viewProps.xml" Type="http://schemas.openxmlformats.org/officeDocument/2006/relationships/viewProps"/><Relationship Id="rId30" Target="slides/slide14.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8.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png" Type="http://schemas.openxmlformats.org/officeDocument/2006/relationships/image"/><Relationship Id="rId4" Target="../media/image8.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8.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8.pn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8.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8.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8.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64157">
            <a:off x="3830755" y="-4094893"/>
            <a:ext cx="10626489" cy="18476786"/>
          </a:xfrm>
          <a:custGeom>
            <a:avLst/>
            <a:gdLst/>
            <a:ahLst/>
            <a:cxnLst/>
            <a:rect r="r" b="b" t="t" l="l"/>
            <a:pathLst>
              <a:path h="18476786" w="10626489">
                <a:moveTo>
                  <a:pt x="10626490" y="191970"/>
                </a:moveTo>
                <a:lnTo>
                  <a:pt x="10285209" y="18476786"/>
                </a:lnTo>
                <a:lnTo>
                  <a:pt x="0" y="18284816"/>
                </a:lnTo>
                <a:lnTo>
                  <a:pt x="341281" y="0"/>
                </a:lnTo>
                <a:lnTo>
                  <a:pt x="10626490" y="191970"/>
                </a:lnTo>
                <a:close/>
              </a:path>
            </a:pathLst>
          </a:custGeom>
          <a:blipFill>
            <a:blip r:embed="rId2"/>
            <a:stretch>
              <a:fillRect l="-11182" t="0" r="-11182" b="0"/>
            </a:stretch>
          </a:blipFill>
        </p:spPr>
      </p:sp>
      <p:sp>
        <p:nvSpPr>
          <p:cNvPr name="AutoShape 3" id="3"/>
          <p:cNvSpPr/>
          <p:nvPr/>
        </p:nvSpPr>
        <p:spPr>
          <a:xfrm rot="0">
            <a:off x="4338257" y="2986742"/>
            <a:ext cx="9591836" cy="0"/>
          </a:xfrm>
          <a:prstGeom prst="line">
            <a:avLst/>
          </a:prstGeom>
          <a:ln cap="flat" w="57150">
            <a:solidFill>
              <a:srgbClr val="FFFFFF"/>
            </a:solidFill>
            <a:prstDash val="solid"/>
            <a:headEnd type="none" len="sm" w="sm"/>
            <a:tailEnd type="none" len="sm" w="sm"/>
          </a:ln>
        </p:spPr>
      </p:sp>
      <p:sp>
        <p:nvSpPr>
          <p:cNvPr name="AutoShape 4" id="4"/>
          <p:cNvSpPr/>
          <p:nvPr/>
        </p:nvSpPr>
        <p:spPr>
          <a:xfrm rot="-5405978">
            <a:off x="1933281" y="5405760"/>
            <a:ext cx="4842233" cy="0"/>
          </a:xfrm>
          <a:prstGeom prst="line">
            <a:avLst/>
          </a:prstGeom>
          <a:ln cap="flat" w="57150">
            <a:solidFill>
              <a:srgbClr val="FFFFFF"/>
            </a:solidFill>
            <a:prstDash val="solid"/>
            <a:headEnd type="none" len="sm" w="sm"/>
            <a:tailEnd type="none" len="sm" w="sm"/>
          </a:ln>
        </p:spPr>
      </p:sp>
      <p:sp>
        <p:nvSpPr>
          <p:cNvPr name="AutoShape 5" id="5"/>
          <p:cNvSpPr/>
          <p:nvPr/>
        </p:nvSpPr>
        <p:spPr>
          <a:xfrm rot="-5405963">
            <a:off x="11506173" y="5412073"/>
            <a:ext cx="4854858" cy="0"/>
          </a:xfrm>
          <a:prstGeom prst="line">
            <a:avLst/>
          </a:prstGeom>
          <a:ln cap="flat" w="57150">
            <a:solidFill>
              <a:srgbClr val="FFFFFF"/>
            </a:solidFill>
            <a:prstDash val="solid"/>
            <a:headEnd type="none" len="sm" w="sm"/>
            <a:tailEnd type="none" len="sm" w="sm"/>
          </a:ln>
        </p:spPr>
      </p:sp>
      <p:sp>
        <p:nvSpPr>
          <p:cNvPr name="AutoShape 6" id="6"/>
          <p:cNvSpPr/>
          <p:nvPr/>
        </p:nvSpPr>
        <p:spPr>
          <a:xfrm rot="0">
            <a:off x="4322116" y="7835175"/>
            <a:ext cx="9624117" cy="0"/>
          </a:xfrm>
          <a:prstGeom prst="line">
            <a:avLst/>
          </a:prstGeom>
          <a:ln cap="flat" w="57150">
            <a:solidFill>
              <a:srgbClr val="FFFFFF"/>
            </a:solidFill>
            <a:prstDash val="solid"/>
            <a:headEnd type="none" len="sm" w="sm"/>
            <a:tailEnd type="none" len="sm" w="sm"/>
          </a:ln>
        </p:spPr>
      </p:sp>
      <p:sp>
        <p:nvSpPr>
          <p:cNvPr name="AutoShape 7" id="7"/>
          <p:cNvSpPr/>
          <p:nvPr/>
        </p:nvSpPr>
        <p:spPr>
          <a:xfrm rot="-5371787">
            <a:off x="1782967" y="4429264"/>
            <a:ext cx="2942293" cy="0"/>
          </a:xfrm>
          <a:prstGeom prst="line">
            <a:avLst/>
          </a:prstGeom>
          <a:ln cap="flat" w="57150">
            <a:solidFill>
              <a:srgbClr val="FFFFFF"/>
            </a:solidFill>
            <a:prstDash val="solid"/>
            <a:headEnd type="none" len="sm" w="sm"/>
            <a:tailEnd type="none" len="sm" w="sm"/>
          </a:ln>
        </p:spPr>
      </p:sp>
      <p:sp>
        <p:nvSpPr>
          <p:cNvPr name="AutoShape 8" id="8"/>
          <p:cNvSpPr/>
          <p:nvPr/>
        </p:nvSpPr>
        <p:spPr>
          <a:xfrm rot="-3107714">
            <a:off x="6138257" y="10171923"/>
            <a:ext cx="2326119" cy="0"/>
          </a:xfrm>
          <a:prstGeom prst="line">
            <a:avLst/>
          </a:prstGeom>
          <a:ln cap="flat" w="28575">
            <a:solidFill>
              <a:srgbClr val="311476"/>
            </a:solidFill>
            <a:prstDash val="solid"/>
            <a:headEnd type="none" len="sm" w="sm"/>
            <a:tailEnd type="none" len="sm" w="sm"/>
          </a:ln>
        </p:spPr>
      </p:sp>
      <p:sp>
        <p:nvSpPr>
          <p:cNvPr name="AutoShape 9" id="9"/>
          <p:cNvSpPr/>
          <p:nvPr/>
        </p:nvSpPr>
        <p:spPr>
          <a:xfrm rot="-3107714">
            <a:off x="8349477" y="10171923"/>
            <a:ext cx="2326119" cy="0"/>
          </a:xfrm>
          <a:prstGeom prst="line">
            <a:avLst/>
          </a:prstGeom>
          <a:ln cap="flat" w="28575">
            <a:solidFill>
              <a:srgbClr val="311476"/>
            </a:solidFill>
            <a:prstDash val="solid"/>
            <a:headEnd type="none" len="sm" w="sm"/>
            <a:tailEnd type="none" len="sm" w="sm"/>
          </a:ln>
        </p:spPr>
      </p:sp>
      <p:sp>
        <p:nvSpPr>
          <p:cNvPr name="AutoShape 10" id="10"/>
          <p:cNvSpPr/>
          <p:nvPr/>
        </p:nvSpPr>
        <p:spPr>
          <a:xfrm rot="-3107714">
            <a:off x="6875330" y="10171923"/>
            <a:ext cx="2326119" cy="0"/>
          </a:xfrm>
          <a:prstGeom prst="line">
            <a:avLst/>
          </a:prstGeom>
          <a:ln cap="flat" w="28575">
            <a:solidFill>
              <a:srgbClr val="311476"/>
            </a:solidFill>
            <a:prstDash val="solid"/>
            <a:headEnd type="none" len="sm" w="sm"/>
            <a:tailEnd type="none" len="sm" w="sm"/>
          </a:ln>
        </p:spPr>
      </p:sp>
      <p:sp>
        <p:nvSpPr>
          <p:cNvPr name="AutoShape 11" id="11"/>
          <p:cNvSpPr/>
          <p:nvPr/>
        </p:nvSpPr>
        <p:spPr>
          <a:xfrm rot="-3107714">
            <a:off x="9086551" y="10171923"/>
            <a:ext cx="2326119" cy="0"/>
          </a:xfrm>
          <a:prstGeom prst="line">
            <a:avLst/>
          </a:prstGeom>
          <a:ln cap="flat" w="28575">
            <a:solidFill>
              <a:srgbClr val="311476"/>
            </a:solidFill>
            <a:prstDash val="solid"/>
            <a:headEnd type="none" len="sm" w="sm"/>
            <a:tailEnd type="none" len="sm" w="sm"/>
          </a:ln>
        </p:spPr>
      </p:sp>
      <p:sp>
        <p:nvSpPr>
          <p:cNvPr name="AutoShape 12" id="12"/>
          <p:cNvSpPr/>
          <p:nvPr/>
        </p:nvSpPr>
        <p:spPr>
          <a:xfrm rot="-3107714">
            <a:off x="7612404" y="10171923"/>
            <a:ext cx="2326119" cy="0"/>
          </a:xfrm>
          <a:prstGeom prst="line">
            <a:avLst/>
          </a:prstGeom>
          <a:ln cap="flat" w="28575">
            <a:solidFill>
              <a:srgbClr val="311476"/>
            </a:solidFill>
            <a:prstDash val="solid"/>
            <a:headEnd type="none" len="sm" w="sm"/>
            <a:tailEnd type="none" len="sm" w="sm"/>
          </a:ln>
        </p:spPr>
      </p:sp>
      <p:sp>
        <p:nvSpPr>
          <p:cNvPr name="AutoShape 13" id="13"/>
          <p:cNvSpPr/>
          <p:nvPr/>
        </p:nvSpPr>
        <p:spPr>
          <a:xfrm rot="-3107714">
            <a:off x="9823624" y="10171923"/>
            <a:ext cx="2326119" cy="0"/>
          </a:xfrm>
          <a:prstGeom prst="line">
            <a:avLst/>
          </a:prstGeom>
          <a:ln cap="flat" w="28575">
            <a:solidFill>
              <a:srgbClr val="311476"/>
            </a:solidFill>
            <a:prstDash val="solid"/>
            <a:headEnd type="none" len="sm" w="sm"/>
            <a:tailEnd type="none" len="sm" w="sm"/>
          </a:ln>
        </p:spPr>
      </p:sp>
      <p:sp>
        <p:nvSpPr>
          <p:cNvPr name="AutoShape 14" id="14"/>
          <p:cNvSpPr/>
          <p:nvPr/>
        </p:nvSpPr>
        <p:spPr>
          <a:xfrm rot="-5375340">
            <a:off x="1809555" y="6993825"/>
            <a:ext cx="1625143" cy="0"/>
          </a:xfrm>
          <a:prstGeom prst="line">
            <a:avLst/>
          </a:prstGeom>
          <a:ln cap="rnd" w="123825">
            <a:solidFill>
              <a:srgbClr val="FFFFFF"/>
            </a:solidFill>
            <a:prstDash val="sysDot"/>
            <a:headEnd type="none" len="sm" w="sm"/>
            <a:tailEnd type="none" len="sm" w="sm"/>
          </a:ln>
        </p:spPr>
      </p:sp>
      <p:sp>
        <p:nvSpPr>
          <p:cNvPr name="AutoShape 15" id="15"/>
          <p:cNvSpPr/>
          <p:nvPr/>
        </p:nvSpPr>
        <p:spPr>
          <a:xfrm rot="-5414519">
            <a:off x="14428545" y="9618672"/>
            <a:ext cx="1440921" cy="0"/>
          </a:xfrm>
          <a:prstGeom prst="line">
            <a:avLst/>
          </a:prstGeom>
          <a:ln cap="rnd" w="123825">
            <a:solidFill>
              <a:srgbClr val="311476"/>
            </a:solidFill>
            <a:prstDash val="sysDot"/>
            <a:headEnd type="none" len="sm" w="sm"/>
            <a:tailEnd type="none" len="sm" w="sm"/>
          </a:ln>
        </p:spPr>
      </p:sp>
      <p:sp>
        <p:nvSpPr>
          <p:cNvPr name="AutoShape 16" id="16"/>
          <p:cNvSpPr/>
          <p:nvPr/>
        </p:nvSpPr>
        <p:spPr>
          <a:xfrm rot="-5411958">
            <a:off x="15738172" y="9343905"/>
            <a:ext cx="1990547" cy="0"/>
          </a:xfrm>
          <a:prstGeom prst="line">
            <a:avLst/>
          </a:prstGeom>
          <a:ln cap="rnd" w="123825">
            <a:solidFill>
              <a:srgbClr val="F8C0E7"/>
            </a:solidFill>
            <a:prstDash val="sysDot"/>
            <a:headEnd type="none" len="sm" w="sm"/>
            <a:tailEnd type="none" len="sm" w="sm"/>
          </a:ln>
        </p:spPr>
      </p:sp>
      <p:sp>
        <p:nvSpPr>
          <p:cNvPr name="AutoShape 17" id="17"/>
          <p:cNvSpPr/>
          <p:nvPr/>
        </p:nvSpPr>
        <p:spPr>
          <a:xfrm rot="-5426478">
            <a:off x="2219363" y="6993928"/>
            <a:ext cx="1625354" cy="0"/>
          </a:xfrm>
          <a:prstGeom prst="line">
            <a:avLst/>
          </a:prstGeom>
          <a:ln cap="rnd" w="123825">
            <a:solidFill>
              <a:srgbClr val="FFFFFF"/>
            </a:solidFill>
            <a:prstDash val="sysDot"/>
            <a:headEnd type="none" len="sm" w="sm"/>
            <a:tailEnd type="none" len="sm" w="sm"/>
          </a:ln>
        </p:spPr>
      </p:sp>
      <p:sp>
        <p:nvSpPr>
          <p:cNvPr name="AutoShape 18" id="18"/>
          <p:cNvSpPr/>
          <p:nvPr/>
        </p:nvSpPr>
        <p:spPr>
          <a:xfrm rot="-5400000">
            <a:off x="14823334" y="9618933"/>
            <a:ext cx="1440908" cy="0"/>
          </a:xfrm>
          <a:prstGeom prst="line">
            <a:avLst/>
          </a:prstGeom>
          <a:ln cap="rnd" w="123825">
            <a:solidFill>
              <a:srgbClr val="311476"/>
            </a:solidFill>
            <a:prstDash val="sysDot"/>
            <a:headEnd type="none" len="sm" w="sm"/>
            <a:tailEnd type="none" len="sm" w="sm"/>
          </a:ln>
        </p:spPr>
      </p:sp>
      <p:sp>
        <p:nvSpPr>
          <p:cNvPr name="AutoShape 19" id="19"/>
          <p:cNvSpPr/>
          <p:nvPr/>
        </p:nvSpPr>
        <p:spPr>
          <a:xfrm rot="-5400000">
            <a:off x="16132542" y="9344120"/>
            <a:ext cx="1990535" cy="0"/>
          </a:xfrm>
          <a:prstGeom prst="line">
            <a:avLst/>
          </a:prstGeom>
          <a:ln cap="rnd" w="123825">
            <a:solidFill>
              <a:srgbClr val="F8C0E7"/>
            </a:solidFill>
            <a:prstDash val="sysDot"/>
            <a:headEnd type="none" len="sm" w="sm"/>
            <a:tailEnd type="none" len="sm" w="sm"/>
          </a:ln>
        </p:spPr>
      </p:sp>
      <p:sp>
        <p:nvSpPr>
          <p:cNvPr name="AutoShape 20" id="20"/>
          <p:cNvSpPr/>
          <p:nvPr/>
        </p:nvSpPr>
        <p:spPr>
          <a:xfrm rot="-5411648">
            <a:off x="2611442" y="6993825"/>
            <a:ext cx="1625110" cy="0"/>
          </a:xfrm>
          <a:prstGeom prst="line">
            <a:avLst/>
          </a:prstGeom>
          <a:ln cap="rnd" w="123825">
            <a:solidFill>
              <a:srgbClr val="FFFFFF"/>
            </a:solidFill>
            <a:prstDash val="sysDot"/>
            <a:headEnd type="none" len="sm" w="sm"/>
            <a:tailEnd type="none" len="sm" w="sm"/>
          </a:ln>
        </p:spPr>
      </p:sp>
      <p:sp>
        <p:nvSpPr>
          <p:cNvPr name="AutoShape 21" id="21"/>
          <p:cNvSpPr/>
          <p:nvPr/>
        </p:nvSpPr>
        <p:spPr>
          <a:xfrm rot="-5412193">
            <a:off x="15221349" y="9618714"/>
            <a:ext cx="1440917" cy="0"/>
          </a:xfrm>
          <a:prstGeom prst="line">
            <a:avLst/>
          </a:prstGeom>
          <a:ln cap="rnd" w="123825">
            <a:solidFill>
              <a:srgbClr val="311476"/>
            </a:solidFill>
            <a:prstDash val="sysDot"/>
            <a:headEnd type="none" len="sm" w="sm"/>
            <a:tailEnd type="none" len="sm" w="sm"/>
          </a:ln>
        </p:spPr>
      </p:sp>
      <p:sp>
        <p:nvSpPr>
          <p:cNvPr name="AutoShape 22" id="22"/>
          <p:cNvSpPr/>
          <p:nvPr/>
        </p:nvSpPr>
        <p:spPr>
          <a:xfrm rot="-5400000">
            <a:off x="16528005" y="9344120"/>
            <a:ext cx="1990535" cy="0"/>
          </a:xfrm>
          <a:prstGeom prst="line">
            <a:avLst/>
          </a:prstGeom>
          <a:ln cap="rnd" w="123825">
            <a:solidFill>
              <a:srgbClr val="F8C0E7"/>
            </a:solidFill>
            <a:prstDash val="sysDot"/>
            <a:headEnd type="none" len="sm" w="sm"/>
            <a:tailEnd type="none" len="sm" w="sm"/>
          </a:ln>
        </p:spPr>
      </p:sp>
      <p:sp>
        <p:nvSpPr>
          <p:cNvPr name="AutoShape 23" id="23"/>
          <p:cNvSpPr/>
          <p:nvPr/>
        </p:nvSpPr>
        <p:spPr>
          <a:xfrm rot="-5399999">
            <a:off x="3013291" y="6993825"/>
            <a:ext cx="1625101" cy="0"/>
          </a:xfrm>
          <a:prstGeom prst="line">
            <a:avLst/>
          </a:prstGeom>
          <a:ln cap="rnd" w="123825">
            <a:solidFill>
              <a:srgbClr val="FFFFFF"/>
            </a:solidFill>
            <a:prstDash val="sysDot"/>
            <a:headEnd type="none" len="sm" w="sm"/>
            <a:tailEnd type="none" len="sm" w="sm"/>
          </a:ln>
        </p:spPr>
      </p:sp>
      <p:sp>
        <p:nvSpPr>
          <p:cNvPr name="AutoShape 24" id="24"/>
          <p:cNvSpPr/>
          <p:nvPr/>
        </p:nvSpPr>
        <p:spPr>
          <a:xfrm rot="-5397101">
            <a:off x="15622788" y="9618881"/>
            <a:ext cx="1440909" cy="0"/>
          </a:xfrm>
          <a:prstGeom prst="line">
            <a:avLst/>
          </a:prstGeom>
          <a:ln cap="rnd" w="123825">
            <a:solidFill>
              <a:srgbClr val="311476"/>
            </a:solidFill>
            <a:prstDash val="sysDot"/>
            <a:headEnd type="none" len="sm" w="sm"/>
            <a:tailEnd type="none" len="sm" w="sm"/>
          </a:ln>
        </p:spPr>
      </p:sp>
      <p:sp>
        <p:nvSpPr>
          <p:cNvPr name="AutoShape 25" id="25"/>
          <p:cNvSpPr/>
          <p:nvPr/>
        </p:nvSpPr>
        <p:spPr>
          <a:xfrm rot="-5400000">
            <a:off x="16932603" y="9344120"/>
            <a:ext cx="1990535" cy="0"/>
          </a:xfrm>
          <a:prstGeom prst="line">
            <a:avLst/>
          </a:prstGeom>
          <a:ln cap="rnd" w="123825">
            <a:solidFill>
              <a:srgbClr val="F8C0E7"/>
            </a:solidFill>
            <a:prstDash val="sysDot"/>
            <a:headEnd type="none" len="sm" w="sm"/>
            <a:tailEnd type="none" len="sm" w="sm"/>
          </a:ln>
        </p:spPr>
      </p:sp>
      <p:sp>
        <p:nvSpPr>
          <p:cNvPr name="AutoShape 26" id="26"/>
          <p:cNvSpPr/>
          <p:nvPr/>
        </p:nvSpPr>
        <p:spPr>
          <a:xfrm rot="5428528">
            <a:off x="13548423" y="6382009"/>
            <a:ext cx="2970423" cy="0"/>
          </a:xfrm>
          <a:prstGeom prst="line">
            <a:avLst/>
          </a:prstGeom>
          <a:ln cap="flat" w="57150">
            <a:solidFill>
              <a:srgbClr val="FFFFFF"/>
            </a:solidFill>
            <a:prstDash val="solid"/>
            <a:headEnd type="none" len="sm" w="sm"/>
            <a:tailEnd type="none" len="sm" w="sm"/>
          </a:ln>
        </p:spPr>
      </p:sp>
      <p:sp>
        <p:nvSpPr>
          <p:cNvPr name="AutoShape 27" id="27"/>
          <p:cNvSpPr/>
          <p:nvPr/>
        </p:nvSpPr>
        <p:spPr>
          <a:xfrm rot="5424659">
            <a:off x="14853303" y="3739394"/>
            <a:ext cx="1625143" cy="0"/>
          </a:xfrm>
          <a:prstGeom prst="line">
            <a:avLst/>
          </a:prstGeom>
          <a:ln cap="rnd" w="123825">
            <a:solidFill>
              <a:srgbClr val="FFFFFF"/>
            </a:solidFill>
            <a:prstDash val="sysDot"/>
            <a:headEnd type="none" len="sm" w="sm"/>
            <a:tailEnd type="none" len="sm" w="sm"/>
          </a:ln>
        </p:spPr>
      </p:sp>
      <p:sp>
        <p:nvSpPr>
          <p:cNvPr name="AutoShape 28" id="28"/>
          <p:cNvSpPr/>
          <p:nvPr/>
        </p:nvSpPr>
        <p:spPr>
          <a:xfrm rot="5373521">
            <a:off x="14443283" y="3739292"/>
            <a:ext cx="1625354" cy="0"/>
          </a:xfrm>
          <a:prstGeom prst="line">
            <a:avLst/>
          </a:prstGeom>
          <a:ln cap="rnd" w="123825">
            <a:solidFill>
              <a:srgbClr val="FFFFFF"/>
            </a:solidFill>
            <a:prstDash val="sysDot"/>
            <a:headEnd type="none" len="sm" w="sm"/>
            <a:tailEnd type="none" len="sm" w="sm"/>
          </a:ln>
        </p:spPr>
      </p:sp>
      <p:sp>
        <p:nvSpPr>
          <p:cNvPr name="AutoShape 29" id="29"/>
          <p:cNvSpPr/>
          <p:nvPr/>
        </p:nvSpPr>
        <p:spPr>
          <a:xfrm rot="5388351">
            <a:off x="14051448" y="3739394"/>
            <a:ext cx="1625110" cy="0"/>
          </a:xfrm>
          <a:prstGeom prst="line">
            <a:avLst/>
          </a:prstGeom>
          <a:ln cap="rnd" w="123825">
            <a:solidFill>
              <a:srgbClr val="FFFFFF"/>
            </a:solidFill>
            <a:prstDash val="sysDot"/>
            <a:headEnd type="none" len="sm" w="sm"/>
            <a:tailEnd type="none" len="sm" w="sm"/>
          </a:ln>
        </p:spPr>
      </p:sp>
      <p:sp>
        <p:nvSpPr>
          <p:cNvPr name="AutoShape 30" id="30"/>
          <p:cNvSpPr/>
          <p:nvPr/>
        </p:nvSpPr>
        <p:spPr>
          <a:xfrm rot="5400000">
            <a:off x="13649608" y="3739394"/>
            <a:ext cx="1625101" cy="0"/>
          </a:xfrm>
          <a:prstGeom prst="line">
            <a:avLst/>
          </a:prstGeom>
          <a:ln cap="rnd" w="123825">
            <a:solidFill>
              <a:srgbClr val="FFFFFF"/>
            </a:solidFill>
            <a:prstDash val="sysDot"/>
            <a:headEnd type="none" len="sm" w="sm"/>
            <a:tailEnd type="none" len="sm" w="sm"/>
          </a:ln>
        </p:spPr>
      </p:sp>
      <p:sp>
        <p:nvSpPr>
          <p:cNvPr name="AutoShape 31" id="31"/>
          <p:cNvSpPr/>
          <p:nvPr/>
        </p:nvSpPr>
        <p:spPr>
          <a:xfrm rot="1008">
            <a:off x="1028700" y="1347571"/>
            <a:ext cx="16230601" cy="0"/>
          </a:xfrm>
          <a:prstGeom prst="line">
            <a:avLst/>
          </a:prstGeom>
          <a:ln cap="flat" w="9525">
            <a:solidFill>
              <a:srgbClr val="311476"/>
            </a:solidFill>
            <a:prstDash val="solid"/>
            <a:headEnd type="none" len="sm" w="sm"/>
            <a:tailEnd type="none" len="sm" w="sm"/>
          </a:ln>
        </p:spPr>
      </p:sp>
      <p:grpSp>
        <p:nvGrpSpPr>
          <p:cNvPr name="Group 32" id="32"/>
          <p:cNvGrpSpPr/>
          <p:nvPr/>
        </p:nvGrpSpPr>
        <p:grpSpPr>
          <a:xfrm rot="0">
            <a:off x="-1085850" y="6391728"/>
            <a:ext cx="3233584" cy="3233584"/>
            <a:chOff x="0" y="0"/>
            <a:chExt cx="6350000" cy="6350000"/>
          </a:xfrm>
        </p:grpSpPr>
        <p:sp>
          <p:nvSpPr>
            <p:cNvPr name="Freeform 33" id="3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path>
              </a:pathLst>
            </a:custGeom>
            <a:solidFill>
              <a:srgbClr val="C0DDF8"/>
            </a:solidFill>
          </p:spPr>
        </p:sp>
      </p:grpSp>
      <p:grpSp>
        <p:nvGrpSpPr>
          <p:cNvPr name="Group 34" id="34"/>
          <p:cNvGrpSpPr/>
          <p:nvPr/>
        </p:nvGrpSpPr>
        <p:grpSpPr>
          <a:xfrm rot="0">
            <a:off x="17183772" y="2587641"/>
            <a:ext cx="3233584" cy="3233584"/>
            <a:chOff x="0" y="0"/>
            <a:chExt cx="6350000" cy="6350000"/>
          </a:xfrm>
        </p:grpSpPr>
        <p:sp>
          <p:nvSpPr>
            <p:cNvPr name="Freeform 35" id="3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path>
              </a:pathLst>
            </a:custGeom>
            <a:solidFill>
              <a:srgbClr val="F8C2C0"/>
            </a:solidFill>
          </p:spPr>
        </p:sp>
      </p:grpSp>
      <p:grpSp>
        <p:nvGrpSpPr>
          <p:cNvPr name="Group 36" id="36"/>
          <p:cNvGrpSpPr/>
          <p:nvPr/>
        </p:nvGrpSpPr>
        <p:grpSpPr>
          <a:xfrm rot="0">
            <a:off x="530942" y="4428608"/>
            <a:ext cx="411652" cy="411652"/>
            <a:chOff x="0" y="0"/>
            <a:chExt cx="6350000" cy="6350000"/>
          </a:xfrm>
        </p:grpSpPr>
        <p:sp>
          <p:nvSpPr>
            <p:cNvPr name="Freeform 37" id="3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path>
              </a:pathLst>
            </a:custGeom>
            <a:solidFill>
              <a:srgbClr val="A8DFCA"/>
            </a:solidFill>
          </p:spPr>
        </p:sp>
      </p:grpSp>
      <p:grpSp>
        <p:nvGrpSpPr>
          <p:cNvPr name="Group 38" id="38"/>
          <p:cNvGrpSpPr/>
          <p:nvPr/>
        </p:nvGrpSpPr>
        <p:grpSpPr>
          <a:xfrm rot="0">
            <a:off x="530942" y="3522570"/>
            <a:ext cx="411652" cy="411652"/>
            <a:chOff x="0" y="0"/>
            <a:chExt cx="6350000" cy="6350000"/>
          </a:xfrm>
        </p:grpSpPr>
        <p:sp>
          <p:nvSpPr>
            <p:cNvPr name="Freeform 39" id="3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path>
              </a:pathLst>
            </a:custGeom>
            <a:solidFill>
              <a:srgbClr val="A8DFCA"/>
            </a:solidFill>
          </p:spPr>
        </p:sp>
      </p:grpSp>
      <p:grpSp>
        <p:nvGrpSpPr>
          <p:cNvPr name="Group 40" id="40"/>
          <p:cNvGrpSpPr/>
          <p:nvPr/>
        </p:nvGrpSpPr>
        <p:grpSpPr>
          <a:xfrm rot="0">
            <a:off x="530942" y="2616216"/>
            <a:ext cx="411652" cy="411652"/>
            <a:chOff x="0" y="0"/>
            <a:chExt cx="6350000" cy="6350000"/>
          </a:xfrm>
        </p:grpSpPr>
        <p:sp>
          <p:nvSpPr>
            <p:cNvPr name="Freeform 41" id="4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path>
              </a:pathLst>
            </a:custGeom>
            <a:solidFill>
              <a:srgbClr val="A8DFCA"/>
            </a:solidFill>
          </p:spPr>
        </p:sp>
      </p:grpSp>
      <p:sp>
        <p:nvSpPr>
          <p:cNvPr name="Freeform 42" id="42"/>
          <p:cNvSpPr/>
          <p:nvPr/>
        </p:nvSpPr>
        <p:spPr>
          <a:xfrm flipH="false" flipV="false" rot="0">
            <a:off x="-1601551" y="5441245"/>
            <a:ext cx="3203102" cy="3203102"/>
          </a:xfrm>
          <a:custGeom>
            <a:avLst/>
            <a:gdLst/>
            <a:ahLst/>
            <a:cxnLst/>
            <a:rect r="r" b="b" t="t" l="l"/>
            <a:pathLst>
              <a:path h="3203102" w="3203102">
                <a:moveTo>
                  <a:pt x="0" y="0"/>
                </a:moveTo>
                <a:lnTo>
                  <a:pt x="3203102" y="0"/>
                </a:lnTo>
                <a:lnTo>
                  <a:pt x="3203102" y="3203102"/>
                </a:lnTo>
                <a:lnTo>
                  <a:pt x="0" y="32031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3" id="43"/>
          <p:cNvSpPr/>
          <p:nvPr/>
        </p:nvSpPr>
        <p:spPr>
          <a:xfrm flipH="false" flipV="false" rot="0">
            <a:off x="16668071" y="1637158"/>
            <a:ext cx="3203102" cy="3203102"/>
          </a:xfrm>
          <a:custGeom>
            <a:avLst/>
            <a:gdLst/>
            <a:ahLst/>
            <a:cxnLst/>
            <a:rect r="r" b="b" t="t" l="l"/>
            <a:pathLst>
              <a:path h="3203102" w="3203102">
                <a:moveTo>
                  <a:pt x="0" y="0"/>
                </a:moveTo>
                <a:lnTo>
                  <a:pt x="3203102" y="0"/>
                </a:lnTo>
                <a:lnTo>
                  <a:pt x="3203102" y="3203102"/>
                </a:lnTo>
                <a:lnTo>
                  <a:pt x="0" y="32031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4" id="44"/>
          <p:cNvSpPr/>
          <p:nvPr/>
        </p:nvSpPr>
        <p:spPr>
          <a:xfrm flipH="false" flipV="false" rot="0">
            <a:off x="-1070609" y="8023761"/>
            <a:ext cx="3203102" cy="3203102"/>
          </a:xfrm>
          <a:custGeom>
            <a:avLst/>
            <a:gdLst/>
            <a:ahLst/>
            <a:cxnLst/>
            <a:rect r="r" b="b" t="t" l="l"/>
            <a:pathLst>
              <a:path h="3203102" w="3203102">
                <a:moveTo>
                  <a:pt x="0" y="0"/>
                </a:moveTo>
                <a:lnTo>
                  <a:pt x="3203102" y="0"/>
                </a:lnTo>
                <a:lnTo>
                  <a:pt x="3203102" y="3203102"/>
                </a:lnTo>
                <a:lnTo>
                  <a:pt x="0" y="320310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5" id="45"/>
          <p:cNvSpPr/>
          <p:nvPr/>
        </p:nvSpPr>
        <p:spPr>
          <a:xfrm flipH="false" flipV="false" rot="0">
            <a:off x="17199013" y="4219674"/>
            <a:ext cx="3203102" cy="3203102"/>
          </a:xfrm>
          <a:custGeom>
            <a:avLst/>
            <a:gdLst/>
            <a:ahLst/>
            <a:cxnLst/>
            <a:rect r="r" b="b" t="t" l="l"/>
            <a:pathLst>
              <a:path h="3203102" w="3203102">
                <a:moveTo>
                  <a:pt x="0" y="0"/>
                </a:moveTo>
                <a:lnTo>
                  <a:pt x="3203102" y="0"/>
                </a:lnTo>
                <a:lnTo>
                  <a:pt x="3203102" y="3203102"/>
                </a:lnTo>
                <a:lnTo>
                  <a:pt x="0" y="320310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6" id="46"/>
          <p:cNvSpPr txBox="true"/>
          <p:nvPr/>
        </p:nvSpPr>
        <p:spPr>
          <a:xfrm rot="0">
            <a:off x="2817386" y="3448748"/>
            <a:ext cx="12633578" cy="4165968"/>
          </a:xfrm>
          <a:prstGeom prst="rect">
            <a:avLst/>
          </a:prstGeom>
        </p:spPr>
        <p:txBody>
          <a:bodyPr anchor="t" rtlCol="false" tIns="0" lIns="0" bIns="0" rIns="0">
            <a:spAutoFit/>
          </a:bodyPr>
          <a:lstStyle/>
          <a:p>
            <a:pPr algn="ctr">
              <a:lnSpc>
                <a:spcPts val="8086"/>
              </a:lnSpc>
            </a:pPr>
            <a:r>
              <a:rPr lang="en-US" sz="8511">
                <a:solidFill>
                  <a:srgbClr val="311476"/>
                </a:solidFill>
                <a:latin typeface="Arimo Bold"/>
              </a:rPr>
              <a:t>ÇOCUKLARDA ÖZDİSİPLİN GELİŞTİRME VELİ REHBERİ</a:t>
            </a:r>
          </a:p>
        </p:txBody>
      </p:sp>
      <p:sp>
        <p:nvSpPr>
          <p:cNvPr name="Freeform 47" id="47"/>
          <p:cNvSpPr/>
          <p:nvPr/>
        </p:nvSpPr>
        <p:spPr>
          <a:xfrm flipH="false" flipV="false" rot="0">
            <a:off x="7767128" y="64375"/>
            <a:ext cx="2948294" cy="2948294"/>
          </a:xfrm>
          <a:custGeom>
            <a:avLst/>
            <a:gdLst/>
            <a:ahLst/>
            <a:cxnLst/>
            <a:rect r="r" b="b" t="t" l="l"/>
            <a:pathLst>
              <a:path h="2948294" w="2948294">
                <a:moveTo>
                  <a:pt x="0" y="0"/>
                </a:moveTo>
                <a:lnTo>
                  <a:pt x="2948295" y="0"/>
                </a:lnTo>
                <a:lnTo>
                  <a:pt x="2948295" y="2948294"/>
                </a:lnTo>
                <a:lnTo>
                  <a:pt x="0" y="2948294"/>
                </a:lnTo>
                <a:lnTo>
                  <a:pt x="0" y="0"/>
                </a:lnTo>
                <a:close/>
              </a:path>
            </a:pathLst>
          </a:custGeom>
          <a:blipFill>
            <a:blip r:embed="rId7"/>
            <a:stretch>
              <a:fillRect l="0" t="0" r="0" b="0"/>
            </a:stretch>
          </a:blipFill>
        </p:spPr>
      </p:sp>
      <p:sp>
        <p:nvSpPr>
          <p:cNvPr name="TextBox 48" id="48"/>
          <p:cNvSpPr txBox="true"/>
          <p:nvPr/>
        </p:nvSpPr>
        <p:spPr>
          <a:xfrm rot="0">
            <a:off x="2172085" y="6812244"/>
            <a:ext cx="6200328" cy="237043"/>
          </a:xfrm>
          <a:prstGeom prst="rect">
            <a:avLst/>
          </a:prstGeom>
        </p:spPr>
        <p:txBody>
          <a:bodyPr anchor="t" rtlCol="false" tIns="0" lIns="0" bIns="0" rIns="0">
            <a:spAutoFit/>
          </a:bodyPr>
          <a:lstStyle/>
          <a:p>
            <a:pPr algn="ctr">
              <a:lnSpc>
                <a:spcPts val="1932"/>
              </a:lnSpc>
            </a:pPr>
          </a:p>
        </p:txBody>
      </p:sp>
      <p:sp>
        <p:nvSpPr>
          <p:cNvPr name="TextBox 49" id="49"/>
          <p:cNvSpPr txBox="true"/>
          <p:nvPr/>
        </p:nvSpPr>
        <p:spPr>
          <a:xfrm rot="0">
            <a:off x="6115595" y="8217762"/>
            <a:ext cx="6056810" cy="347046"/>
          </a:xfrm>
          <a:prstGeom prst="rect">
            <a:avLst/>
          </a:prstGeom>
        </p:spPr>
        <p:txBody>
          <a:bodyPr anchor="t" rtlCol="false" tIns="0" lIns="0" bIns="0" rIns="0">
            <a:spAutoFit/>
          </a:bodyPr>
          <a:lstStyle/>
          <a:p>
            <a:pPr algn="l">
              <a:lnSpc>
                <a:spcPts val="2814"/>
              </a:lnSpc>
            </a:pPr>
            <a:r>
              <a:rPr lang="en-US" sz="2039">
                <a:solidFill>
                  <a:srgbClr val="000000"/>
                </a:solidFill>
                <a:latin typeface="Montserrat Light Bold Italics"/>
              </a:rPr>
              <a:t>PSİKOLOJİK DANIŞMAN ZEYNEP EKİNCİ</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529816" y="-76044"/>
            <a:ext cx="8758184" cy="10439088"/>
            <a:chOff x="0" y="0"/>
            <a:chExt cx="2962645" cy="3531247"/>
          </a:xfrm>
        </p:grpSpPr>
        <p:sp>
          <p:nvSpPr>
            <p:cNvPr name="Freeform 3" id="3"/>
            <p:cNvSpPr/>
            <p:nvPr/>
          </p:nvSpPr>
          <p:spPr>
            <a:xfrm flipH="false" flipV="false" rot="0">
              <a:off x="0" y="0"/>
              <a:ext cx="2962645" cy="3531247"/>
            </a:xfrm>
            <a:custGeom>
              <a:avLst/>
              <a:gdLst/>
              <a:ahLst/>
              <a:cxnLst/>
              <a:rect r="r" b="b" t="t" l="l"/>
              <a:pathLst>
                <a:path h="3531247" w="2962645">
                  <a:moveTo>
                    <a:pt x="0" y="0"/>
                  </a:moveTo>
                  <a:lnTo>
                    <a:pt x="2962645" y="0"/>
                  </a:lnTo>
                  <a:lnTo>
                    <a:pt x="2962645" y="3531247"/>
                  </a:lnTo>
                  <a:lnTo>
                    <a:pt x="0" y="3531247"/>
                  </a:lnTo>
                  <a:lnTo>
                    <a:pt x="0" y="0"/>
                  </a:lnTo>
                </a:path>
              </a:pathLst>
            </a:custGeom>
            <a:solidFill>
              <a:srgbClr val="C0DDF8"/>
            </a:solidFill>
          </p:spPr>
        </p:sp>
      </p:grpSp>
      <p:sp>
        <p:nvSpPr>
          <p:cNvPr name="Freeform 4" id="4"/>
          <p:cNvSpPr/>
          <p:nvPr/>
        </p:nvSpPr>
        <p:spPr>
          <a:xfrm flipH="false" flipV="false" rot="0">
            <a:off x="9663311" y="2247071"/>
            <a:ext cx="8491194" cy="5476820"/>
          </a:xfrm>
          <a:custGeom>
            <a:avLst/>
            <a:gdLst/>
            <a:ahLst/>
            <a:cxnLst/>
            <a:rect r="r" b="b" t="t" l="l"/>
            <a:pathLst>
              <a:path h="5476820" w="8491194">
                <a:moveTo>
                  <a:pt x="0" y="0"/>
                </a:moveTo>
                <a:lnTo>
                  <a:pt x="8491194" y="0"/>
                </a:lnTo>
                <a:lnTo>
                  <a:pt x="8491194" y="5476820"/>
                </a:lnTo>
                <a:lnTo>
                  <a:pt x="0" y="5476820"/>
                </a:lnTo>
                <a:lnTo>
                  <a:pt x="0" y="0"/>
                </a:lnTo>
                <a:close/>
              </a:path>
            </a:pathLst>
          </a:custGeom>
          <a:blipFill>
            <a:blip r:embed="rId2"/>
            <a:stretch>
              <a:fillRect l="0" t="0" r="0" b="0"/>
            </a:stretch>
          </a:blipFill>
        </p:spPr>
      </p:sp>
      <p:sp>
        <p:nvSpPr>
          <p:cNvPr name="TextBox 5" id="5"/>
          <p:cNvSpPr txBox="true"/>
          <p:nvPr/>
        </p:nvSpPr>
        <p:spPr>
          <a:xfrm rot="0">
            <a:off x="649454" y="1019175"/>
            <a:ext cx="7643554" cy="1517015"/>
          </a:xfrm>
          <a:prstGeom prst="rect">
            <a:avLst/>
          </a:prstGeom>
        </p:spPr>
        <p:txBody>
          <a:bodyPr anchor="t" rtlCol="false" tIns="0" lIns="0" bIns="0" rIns="0">
            <a:spAutoFit/>
          </a:bodyPr>
          <a:lstStyle/>
          <a:p>
            <a:pPr>
              <a:lnSpc>
                <a:spcPts val="3910"/>
              </a:lnSpc>
            </a:pPr>
            <a:r>
              <a:rPr lang="en-US" sz="3400">
                <a:solidFill>
                  <a:srgbClr val="311476"/>
                </a:solidFill>
                <a:latin typeface="Arimo Bold"/>
              </a:rPr>
              <a:t>ÇOCUKTA ÖZ DİSİPLİNİ KAZANDIRMA KONUSUNDA YAPILMAMASI GEREKENLER</a:t>
            </a:r>
          </a:p>
        </p:txBody>
      </p:sp>
      <p:sp>
        <p:nvSpPr>
          <p:cNvPr name="TextBox 6" id="6"/>
          <p:cNvSpPr txBox="true"/>
          <p:nvPr/>
        </p:nvSpPr>
        <p:spPr>
          <a:xfrm rot="0">
            <a:off x="504404" y="3204826"/>
            <a:ext cx="7565066" cy="4829175"/>
          </a:xfrm>
          <a:prstGeom prst="rect">
            <a:avLst/>
          </a:prstGeom>
        </p:spPr>
        <p:txBody>
          <a:bodyPr anchor="t" rtlCol="false" tIns="0" lIns="0" bIns="0" rIns="0">
            <a:spAutoFit/>
          </a:bodyPr>
          <a:lstStyle/>
          <a:p>
            <a:pPr>
              <a:lnSpc>
                <a:spcPts val="4200"/>
              </a:lnSpc>
            </a:pPr>
            <a:r>
              <a:rPr lang="en-US" sz="3500">
                <a:solidFill>
                  <a:srgbClr val="311476"/>
                </a:solidFill>
                <a:latin typeface="Arimo Bold"/>
              </a:rPr>
              <a:t>Öz-disiplin için yapılabilecekleri bilmek kadar yapılmaması gerekenleri de bilmenin önemli olduğu unutulmamalıdır. Bir bireyin öz-disiplinden yoksun olmasının temelinde çoğu kez ailelerin bile farkına varamadığı birçok davranış yatmaktadır.</a:t>
            </a:r>
          </a:p>
          <a:p>
            <a:pPr>
              <a:lnSpc>
                <a:spcPts val="4200"/>
              </a:lnSpc>
              <a:spcBef>
                <a:spcPct val="0"/>
              </a:spcBef>
            </a:pPr>
          </a:p>
        </p:txBody>
      </p:sp>
      <p:sp>
        <p:nvSpPr>
          <p:cNvPr name="Freeform 7" id="7"/>
          <p:cNvSpPr/>
          <p:nvPr/>
        </p:nvSpPr>
        <p:spPr>
          <a:xfrm flipH="false" flipV="false" rot="0">
            <a:off x="16964232" y="8963232"/>
            <a:ext cx="1323768" cy="1323768"/>
          </a:xfrm>
          <a:custGeom>
            <a:avLst/>
            <a:gdLst/>
            <a:ahLst/>
            <a:cxnLst/>
            <a:rect r="r" b="b" t="t" l="l"/>
            <a:pathLst>
              <a:path h="1323768" w="1323768">
                <a:moveTo>
                  <a:pt x="0" y="0"/>
                </a:moveTo>
                <a:lnTo>
                  <a:pt x="1323768" y="0"/>
                </a:lnTo>
                <a:lnTo>
                  <a:pt x="1323768" y="1323768"/>
                </a:lnTo>
                <a:lnTo>
                  <a:pt x="0" y="1323768"/>
                </a:lnTo>
                <a:lnTo>
                  <a:pt x="0" y="0"/>
                </a:lnTo>
                <a:close/>
              </a:path>
            </a:pathLst>
          </a:custGeom>
          <a:blipFill>
            <a:blip r:embed="rId3"/>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886221" y="877575"/>
            <a:ext cx="14746870" cy="1095375"/>
          </a:xfrm>
          <a:prstGeom prst="rect">
            <a:avLst/>
          </a:prstGeom>
        </p:spPr>
        <p:txBody>
          <a:bodyPr anchor="t" rtlCol="false" tIns="0" lIns="0" bIns="0" rIns="0">
            <a:spAutoFit/>
          </a:bodyPr>
          <a:lstStyle/>
          <a:p>
            <a:pPr>
              <a:lnSpc>
                <a:spcPts val="4200"/>
              </a:lnSpc>
            </a:pPr>
            <a:r>
              <a:rPr lang="en-US" sz="3500">
                <a:solidFill>
                  <a:srgbClr val="311476"/>
                </a:solidFill>
                <a:latin typeface="Arimo Bold"/>
              </a:rPr>
              <a:t>İşte bunlardan bazıları:</a:t>
            </a:r>
          </a:p>
          <a:p>
            <a:pPr marL="0" indent="0" lvl="0">
              <a:lnSpc>
                <a:spcPts val="4200"/>
              </a:lnSpc>
            </a:pPr>
          </a:p>
        </p:txBody>
      </p:sp>
      <p:sp>
        <p:nvSpPr>
          <p:cNvPr name="TextBox 3" id="3"/>
          <p:cNvSpPr txBox="true"/>
          <p:nvPr/>
        </p:nvSpPr>
        <p:spPr>
          <a:xfrm rot="0">
            <a:off x="1231445" y="1744448"/>
            <a:ext cx="11196894" cy="6858635"/>
          </a:xfrm>
          <a:prstGeom prst="rect">
            <a:avLst/>
          </a:prstGeom>
        </p:spPr>
        <p:txBody>
          <a:bodyPr anchor="t" rtlCol="false" tIns="0" lIns="0" bIns="0" rIns="0">
            <a:spAutoFit/>
          </a:bodyPr>
          <a:lstStyle/>
          <a:p>
            <a:pPr marL="561339" indent="-280669" lvl="1">
              <a:lnSpc>
                <a:spcPts val="3639"/>
              </a:lnSpc>
              <a:buFont typeface="Arial"/>
              <a:buChar char="•"/>
            </a:pPr>
            <a:r>
              <a:rPr lang="en-US" sz="2599">
                <a:solidFill>
                  <a:srgbClr val="311476"/>
                </a:solidFill>
                <a:latin typeface="Arimo Bold"/>
              </a:rPr>
              <a:t>Aşırı baskıcı ya da serbest aile yapısı,</a:t>
            </a:r>
          </a:p>
          <a:p>
            <a:pPr marL="561339" indent="-280669" lvl="1">
              <a:lnSpc>
                <a:spcPts val="3639"/>
              </a:lnSpc>
              <a:buFont typeface="Arial"/>
              <a:buChar char="•"/>
            </a:pPr>
            <a:r>
              <a:rPr lang="en-US" sz="2599">
                <a:solidFill>
                  <a:srgbClr val="311476"/>
                </a:solidFill>
                <a:latin typeface="Arimo Bold"/>
              </a:rPr>
              <a:t>Aile içinde kuralların sürekli olmaması ya da olan kuralların ihlal edilmesi veya değiştirilmesi,</a:t>
            </a:r>
          </a:p>
          <a:p>
            <a:pPr marL="561339" indent="-280669" lvl="1">
              <a:lnSpc>
                <a:spcPts val="3639"/>
              </a:lnSpc>
              <a:buFont typeface="Arial"/>
              <a:buChar char="•"/>
            </a:pPr>
            <a:r>
              <a:rPr lang="en-US" sz="2599">
                <a:solidFill>
                  <a:srgbClr val="311476"/>
                </a:solidFill>
                <a:latin typeface="Arimo Bold"/>
              </a:rPr>
              <a:t>Ailedeki otorite figürünün(anne-baba) etkisizliği, eksikliği ya da anne-babanın sürekli tutarsız davranışlar sergilemesi, </a:t>
            </a:r>
          </a:p>
          <a:p>
            <a:pPr marL="561339" indent="-280669" lvl="1">
              <a:lnSpc>
                <a:spcPts val="3639"/>
              </a:lnSpc>
              <a:buFont typeface="Arial"/>
              <a:buChar char="•"/>
            </a:pPr>
            <a:r>
              <a:rPr lang="en-US" sz="2599">
                <a:solidFill>
                  <a:srgbClr val="311476"/>
                </a:solidFill>
                <a:latin typeface="Arimo Bold"/>
              </a:rPr>
              <a:t>Çocuğun her istediğinin hemen yerine getirilmesi,</a:t>
            </a:r>
          </a:p>
          <a:p>
            <a:pPr marL="561339" indent="-280669" lvl="1">
              <a:lnSpc>
                <a:spcPts val="3639"/>
              </a:lnSpc>
              <a:buFont typeface="Arial"/>
              <a:buChar char="•"/>
            </a:pPr>
            <a:r>
              <a:rPr lang="en-US" sz="2599">
                <a:solidFill>
                  <a:srgbClr val="311476"/>
                </a:solidFill>
                <a:latin typeface="Arimo Bold"/>
              </a:rPr>
              <a:t>Çocuğun istek, beklenti ya da ihtiyaçlarına değer verilmemesi ya da bunların istismar edilmesi </a:t>
            </a:r>
          </a:p>
          <a:p>
            <a:pPr marL="561339" indent="-280669" lvl="1">
              <a:lnSpc>
                <a:spcPts val="3639"/>
              </a:lnSpc>
              <a:buFont typeface="Arial"/>
              <a:buChar char="•"/>
            </a:pPr>
            <a:r>
              <a:rPr lang="en-US" sz="2599">
                <a:solidFill>
                  <a:srgbClr val="311476"/>
                </a:solidFill>
                <a:latin typeface="Arimo Bold"/>
              </a:rPr>
              <a:t>Yaşına ve gelişim sürecine uygun görevler ve sorumluluklar verilmemesi, </a:t>
            </a:r>
          </a:p>
          <a:p>
            <a:pPr marL="561339" indent="-280669" lvl="1">
              <a:lnSpc>
                <a:spcPts val="3639"/>
              </a:lnSpc>
              <a:buFont typeface="Arial"/>
              <a:buChar char="•"/>
            </a:pPr>
            <a:r>
              <a:rPr lang="en-US" sz="2599">
                <a:solidFill>
                  <a:srgbClr val="311476"/>
                </a:solidFill>
                <a:latin typeface="Arimo Bold"/>
              </a:rPr>
              <a:t>Çocuğun davranışlarına, fikirlerine, görüş ve önerilerine değer verilmemesi,</a:t>
            </a:r>
          </a:p>
          <a:p>
            <a:pPr marL="561339" indent="-280669" lvl="1">
              <a:lnSpc>
                <a:spcPts val="3639"/>
              </a:lnSpc>
              <a:buFont typeface="Arial"/>
              <a:buChar char="•"/>
            </a:pPr>
            <a:r>
              <a:rPr lang="en-US" sz="2599">
                <a:solidFill>
                  <a:srgbClr val="311476"/>
                </a:solidFill>
                <a:latin typeface="Arimo Bold"/>
              </a:rPr>
              <a:t>Çocuk adına kararlar alıp çocuğun bunlara uymaya zorlanması,</a:t>
            </a:r>
          </a:p>
          <a:p>
            <a:pPr>
              <a:lnSpc>
                <a:spcPts val="3639"/>
              </a:lnSpc>
            </a:pPr>
          </a:p>
          <a:p>
            <a:pPr>
              <a:lnSpc>
                <a:spcPts val="3639"/>
              </a:lnSpc>
            </a:pPr>
          </a:p>
        </p:txBody>
      </p:sp>
      <p:grpSp>
        <p:nvGrpSpPr>
          <p:cNvPr name="Group 4" id="4"/>
          <p:cNvGrpSpPr/>
          <p:nvPr/>
        </p:nvGrpSpPr>
        <p:grpSpPr>
          <a:xfrm rot="-1504834">
            <a:off x="-1144859" y="2602092"/>
            <a:ext cx="4347119" cy="9357255"/>
            <a:chOff x="0" y="0"/>
            <a:chExt cx="5355113" cy="11526982"/>
          </a:xfrm>
        </p:grpSpPr>
        <p:sp>
          <p:nvSpPr>
            <p:cNvPr name="Freeform 5" id="5"/>
            <p:cNvSpPr/>
            <p:nvPr/>
          </p:nvSpPr>
          <p:spPr>
            <a:xfrm flipH="false" flipV="false" rot="0">
              <a:off x="0" y="0"/>
              <a:ext cx="5355113" cy="11526982"/>
            </a:xfrm>
            <a:custGeom>
              <a:avLst/>
              <a:gdLst/>
              <a:ahLst/>
              <a:cxnLst/>
              <a:rect r="r" b="b" t="t" l="l"/>
              <a:pathLst>
                <a:path h="11526982" w="5355113">
                  <a:moveTo>
                    <a:pt x="5355113" y="11526982"/>
                  </a:moveTo>
                  <a:lnTo>
                    <a:pt x="0" y="11526982"/>
                  </a:lnTo>
                  <a:lnTo>
                    <a:pt x="0" y="0"/>
                  </a:lnTo>
                  <a:lnTo>
                    <a:pt x="5355113" y="11526982"/>
                  </a:lnTo>
                </a:path>
              </a:pathLst>
            </a:custGeom>
            <a:solidFill>
              <a:srgbClr val="CFC0F8"/>
            </a:solidFill>
          </p:spPr>
        </p:sp>
      </p:grpSp>
      <p:grpSp>
        <p:nvGrpSpPr>
          <p:cNvPr name="Group 6" id="6"/>
          <p:cNvGrpSpPr/>
          <p:nvPr/>
        </p:nvGrpSpPr>
        <p:grpSpPr>
          <a:xfrm rot="0">
            <a:off x="-1673828" y="0"/>
            <a:ext cx="2702526" cy="8603083"/>
            <a:chOff x="0" y="0"/>
            <a:chExt cx="972051" cy="3094379"/>
          </a:xfrm>
        </p:grpSpPr>
        <p:sp>
          <p:nvSpPr>
            <p:cNvPr name="Freeform 7" id="7"/>
            <p:cNvSpPr/>
            <p:nvPr/>
          </p:nvSpPr>
          <p:spPr>
            <a:xfrm flipH="false" flipV="false" rot="0">
              <a:off x="0" y="0"/>
              <a:ext cx="972051" cy="3094379"/>
            </a:xfrm>
            <a:custGeom>
              <a:avLst/>
              <a:gdLst/>
              <a:ahLst/>
              <a:cxnLst/>
              <a:rect r="r" b="b" t="t" l="l"/>
              <a:pathLst>
                <a:path h="3094379" w="972051">
                  <a:moveTo>
                    <a:pt x="0" y="0"/>
                  </a:moveTo>
                  <a:lnTo>
                    <a:pt x="486026" y="3094379"/>
                  </a:lnTo>
                  <a:lnTo>
                    <a:pt x="972051" y="0"/>
                  </a:lnTo>
                  <a:lnTo>
                    <a:pt x="0" y="0"/>
                  </a:lnTo>
                </a:path>
              </a:pathLst>
            </a:custGeom>
            <a:solidFill>
              <a:srgbClr val="F8C0E7"/>
            </a:solidFill>
          </p:spPr>
        </p:sp>
      </p:grpSp>
      <p:sp>
        <p:nvSpPr>
          <p:cNvPr name="Freeform 8" id="8"/>
          <p:cNvSpPr/>
          <p:nvPr/>
        </p:nvSpPr>
        <p:spPr>
          <a:xfrm flipH="false" flipV="false" rot="0">
            <a:off x="12428339" y="389014"/>
            <a:ext cx="5656914" cy="3167872"/>
          </a:xfrm>
          <a:custGeom>
            <a:avLst/>
            <a:gdLst/>
            <a:ahLst/>
            <a:cxnLst/>
            <a:rect r="r" b="b" t="t" l="l"/>
            <a:pathLst>
              <a:path h="3167872" w="5656914">
                <a:moveTo>
                  <a:pt x="0" y="0"/>
                </a:moveTo>
                <a:lnTo>
                  <a:pt x="5656915" y="0"/>
                </a:lnTo>
                <a:lnTo>
                  <a:pt x="5656915" y="3167872"/>
                </a:lnTo>
                <a:lnTo>
                  <a:pt x="0" y="3167872"/>
                </a:lnTo>
                <a:lnTo>
                  <a:pt x="0" y="0"/>
                </a:lnTo>
                <a:close/>
              </a:path>
            </a:pathLst>
          </a:custGeom>
          <a:blipFill>
            <a:blip r:embed="rId2"/>
            <a:stretch>
              <a:fillRect l="0" t="0" r="0" b="0"/>
            </a:stretch>
          </a:blipFill>
        </p:spPr>
      </p:sp>
      <p:sp>
        <p:nvSpPr>
          <p:cNvPr name="Freeform 9" id="9"/>
          <p:cNvSpPr/>
          <p:nvPr/>
        </p:nvSpPr>
        <p:spPr>
          <a:xfrm flipH="false" flipV="false" rot="0">
            <a:off x="12188048" y="5143500"/>
            <a:ext cx="5897206" cy="3303727"/>
          </a:xfrm>
          <a:custGeom>
            <a:avLst/>
            <a:gdLst/>
            <a:ahLst/>
            <a:cxnLst/>
            <a:rect r="r" b="b" t="t" l="l"/>
            <a:pathLst>
              <a:path h="3303727" w="5897206">
                <a:moveTo>
                  <a:pt x="0" y="0"/>
                </a:moveTo>
                <a:lnTo>
                  <a:pt x="5897206" y="0"/>
                </a:lnTo>
                <a:lnTo>
                  <a:pt x="5897206" y="3303727"/>
                </a:lnTo>
                <a:lnTo>
                  <a:pt x="0" y="3303727"/>
                </a:lnTo>
                <a:lnTo>
                  <a:pt x="0" y="0"/>
                </a:lnTo>
                <a:close/>
              </a:path>
            </a:pathLst>
          </a:custGeom>
          <a:blipFill>
            <a:blip r:embed="rId3"/>
            <a:stretch>
              <a:fillRect l="0" t="0" r="-4823" b="0"/>
            </a:stretch>
          </a:blipFill>
        </p:spPr>
      </p:sp>
      <p:sp>
        <p:nvSpPr>
          <p:cNvPr name="Freeform 10" id="10"/>
          <p:cNvSpPr/>
          <p:nvPr/>
        </p:nvSpPr>
        <p:spPr>
          <a:xfrm flipH="false" flipV="false" rot="0">
            <a:off x="16964232" y="8963232"/>
            <a:ext cx="1323768" cy="1323768"/>
          </a:xfrm>
          <a:custGeom>
            <a:avLst/>
            <a:gdLst/>
            <a:ahLst/>
            <a:cxnLst/>
            <a:rect r="r" b="b" t="t" l="l"/>
            <a:pathLst>
              <a:path h="1323768" w="1323768">
                <a:moveTo>
                  <a:pt x="0" y="0"/>
                </a:moveTo>
                <a:lnTo>
                  <a:pt x="1323768" y="0"/>
                </a:lnTo>
                <a:lnTo>
                  <a:pt x="1323768" y="1323768"/>
                </a:lnTo>
                <a:lnTo>
                  <a:pt x="0" y="1323768"/>
                </a:lnTo>
                <a:lnTo>
                  <a:pt x="0" y="0"/>
                </a:lnTo>
                <a:close/>
              </a:path>
            </a:pathLst>
          </a:custGeom>
          <a:blipFill>
            <a:blip r:embed="rId4"/>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079152" y="5114925"/>
            <a:ext cx="14904889" cy="1095375"/>
          </a:xfrm>
          <a:prstGeom prst="rect">
            <a:avLst/>
          </a:prstGeom>
        </p:spPr>
        <p:txBody>
          <a:bodyPr anchor="t" rtlCol="false" tIns="0" lIns="0" bIns="0" rIns="0">
            <a:spAutoFit/>
          </a:bodyPr>
          <a:lstStyle/>
          <a:p>
            <a:pPr algn="ctr">
              <a:lnSpc>
                <a:spcPts val="4200"/>
              </a:lnSpc>
            </a:pPr>
            <a:r>
              <a:rPr lang="en-US" sz="3500">
                <a:solidFill>
                  <a:srgbClr val="311476"/>
                </a:solidFill>
                <a:latin typeface="Arimo Bold"/>
              </a:rPr>
              <a:t>Çocukta Öz Disiplini Kazandırma Konusunda Yapılmaması Gerekenler</a:t>
            </a:r>
          </a:p>
          <a:p>
            <a:pPr marL="0" indent="0" lvl="0">
              <a:lnSpc>
                <a:spcPts val="4200"/>
              </a:lnSpc>
            </a:pPr>
          </a:p>
        </p:txBody>
      </p:sp>
      <p:sp>
        <p:nvSpPr>
          <p:cNvPr name="TextBox 3" id="3"/>
          <p:cNvSpPr txBox="true"/>
          <p:nvPr/>
        </p:nvSpPr>
        <p:spPr>
          <a:xfrm rot="0">
            <a:off x="3428660" y="5610225"/>
            <a:ext cx="13093124" cy="5487035"/>
          </a:xfrm>
          <a:prstGeom prst="rect">
            <a:avLst/>
          </a:prstGeom>
        </p:spPr>
        <p:txBody>
          <a:bodyPr anchor="t" rtlCol="false" tIns="0" lIns="0" bIns="0" rIns="0">
            <a:spAutoFit/>
          </a:bodyPr>
          <a:lstStyle/>
          <a:p>
            <a:pPr marL="561339" indent="-280669" lvl="1">
              <a:lnSpc>
                <a:spcPts val="3639"/>
              </a:lnSpc>
              <a:buFont typeface="Arial"/>
              <a:buChar char="•"/>
            </a:pPr>
            <a:r>
              <a:rPr lang="en-US" sz="2599">
                <a:solidFill>
                  <a:srgbClr val="311476"/>
                </a:solidFill>
                <a:latin typeface="Arimo Bold"/>
              </a:rPr>
              <a:t>Çocuğun anne-babaya ya da başka bireylere bağımlılığını arttıracak övgü sözleriyle takdir edilmesi. Bu yüzden çocuktaki ben- merkezci duyguların arttırılması,</a:t>
            </a:r>
          </a:p>
          <a:p>
            <a:pPr marL="561339" indent="-280669" lvl="1">
              <a:lnSpc>
                <a:spcPts val="3639"/>
              </a:lnSpc>
              <a:buFont typeface="Arial"/>
              <a:buChar char="•"/>
            </a:pPr>
            <a:r>
              <a:rPr lang="en-US" sz="2599">
                <a:solidFill>
                  <a:srgbClr val="311476"/>
                </a:solidFill>
                <a:latin typeface="Arimo Bold"/>
              </a:rPr>
              <a:t>Çocuğun sorumluluğunda olan işlerin başkaları tarafından yapılması ya da üstlenilmesi (ödevlerini babasının yapması, odasını annesinin toplaması, yemeğini babaannesinin yedirmesi vs.)</a:t>
            </a:r>
          </a:p>
          <a:p>
            <a:pPr marL="561339" indent="-280669" lvl="1">
              <a:lnSpc>
                <a:spcPts val="3639"/>
              </a:lnSpc>
              <a:buFont typeface="Arial"/>
              <a:buChar char="•"/>
            </a:pPr>
            <a:r>
              <a:rPr lang="en-US" sz="2599">
                <a:solidFill>
                  <a:srgbClr val="311476"/>
                </a:solidFill>
                <a:latin typeface="Arimo Bold"/>
              </a:rPr>
              <a:t>Çocuğun kendi başına karar vermesini engelleyecek ve onda yetersizlik duygusu uyandıracak sözlerle itham edilmesi. “Sen yapamazsın”, “Senin gücün yetmez”, “Hayatta başaramazsın” vb.</a:t>
            </a:r>
          </a:p>
          <a:p>
            <a:pPr>
              <a:lnSpc>
                <a:spcPts val="3639"/>
              </a:lnSpc>
            </a:pPr>
          </a:p>
          <a:p>
            <a:pPr>
              <a:lnSpc>
                <a:spcPts val="3639"/>
              </a:lnSpc>
            </a:pPr>
          </a:p>
          <a:p>
            <a:pPr>
              <a:lnSpc>
                <a:spcPts val="3639"/>
              </a:lnSpc>
            </a:pPr>
          </a:p>
        </p:txBody>
      </p:sp>
      <p:grpSp>
        <p:nvGrpSpPr>
          <p:cNvPr name="Group 4" id="4"/>
          <p:cNvGrpSpPr/>
          <p:nvPr/>
        </p:nvGrpSpPr>
        <p:grpSpPr>
          <a:xfrm rot="-1504834">
            <a:off x="-1144859" y="2602092"/>
            <a:ext cx="4347119" cy="9357255"/>
            <a:chOff x="0" y="0"/>
            <a:chExt cx="5355113" cy="11526982"/>
          </a:xfrm>
        </p:grpSpPr>
        <p:sp>
          <p:nvSpPr>
            <p:cNvPr name="Freeform 5" id="5"/>
            <p:cNvSpPr/>
            <p:nvPr/>
          </p:nvSpPr>
          <p:spPr>
            <a:xfrm flipH="false" flipV="false" rot="0">
              <a:off x="0" y="0"/>
              <a:ext cx="5355113" cy="11526982"/>
            </a:xfrm>
            <a:custGeom>
              <a:avLst/>
              <a:gdLst/>
              <a:ahLst/>
              <a:cxnLst/>
              <a:rect r="r" b="b" t="t" l="l"/>
              <a:pathLst>
                <a:path h="11526982" w="5355113">
                  <a:moveTo>
                    <a:pt x="5355113" y="11526982"/>
                  </a:moveTo>
                  <a:lnTo>
                    <a:pt x="0" y="11526982"/>
                  </a:lnTo>
                  <a:lnTo>
                    <a:pt x="0" y="0"/>
                  </a:lnTo>
                  <a:lnTo>
                    <a:pt x="5355113" y="11526982"/>
                  </a:lnTo>
                </a:path>
              </a:pathLst>
            </a:custGeom>
            <a:solidFill>
              <a:srgbClr val="CFC0F8"/>
            </a:solidFill>
          </p:spPr>
        </p:sp>
      </p:grpSp>
      <p:grpSp>
        <p:nvGrpSpPr>
          <p:cNvPr name="Group 6" id="6"/>
          <p:cNvGrpSpPr/>
          <p:nvPr/>
        </p:nvGrpSpPr>
        <p:grpSpPr>
          <a:xfrm rot="0">
            <a:off x="-1673828" y="0"/>
            <a:ext cx="2702526" cy="8603083"/>
            <a:chOff x="0" y="0"/>
            <a:chExt cx="972051" cy="3094379"/>
          </a:xfrm>
        </p:grpSpPr>
        <p:sp>
          <p:nvSpPr>
            <p:cNvPr name="Freeform 7" id="7"/>
            <p:cNvSpPr/>
            <p:nvPr/>
          </p:nvSpPr>
          <p:spPr>
            <a:xfrm flipH="false" flipV="false" rot="0">
              <a:off x="0" y="0"/>
              <a:ext cx="972051" cy="3094379"/>
            </a:xfrm>
            <a:custGeom>
              <a:avLst/>
              <a:gdLst/>
              <a:ahLst/>
              <a:cxnLst/>
              <a:rect r="r" b="b" t="t" l="l"/>
              <a:pathLst>
                <a:path h="3094379" w="972051">
                  <a:moveTo>
                    <a:pt x="0" y="0"/>
                  </a:moveTo>
                  <a:lnTo>
                    <a:pt x="486026" y="3094379"/>
                  </a:lnTo>
                  <a:lnTo>
                    <a:pt x="972051" y="0"/>
                  </a:lnTo>
                  <a:lnTo>
                    <a:pt x="0" y="0"/>
                  </a:lnTo>
                </a:path>
              </a:pathLst>
            </a:custGeom>
            <a:solidFill>
              <a:srgbClr val="F8C0E7"/>
            </a:solidFill>
          </p:spPr>
        </p:sp>
      </p:grpSp>
      <p:sp>
        <p:nvSpPr>
          <p:cNvPr name="Freeform 8" id="8"/>
          <p:cNvSpPr/>
          <p:nvPr/>
        </p:nvSpPr>
        <p:spPr>
          <a:xfrm flipH="false" flipV="false" rot="0">
            <a:off x="5434686" y="96993"/>
            <a:ext cx="9081072" cy="4726012"/>
          </a:xfrm>
          <a:custGeom>
            <a:avLst/>
            <a:gdLst/>
            <a:ahLst/>
            <a:cxnLst/>
            <a:rect r="r" b="b" t="t" l="l"/>
            <a:pathLst>
              <a:path h="4726012" w="9081072">
                <a:moveTo>
                  <a:pt x="0" y="0"/>
                </a:moveTo>
                <a:lnTo>
                  <a:pt x="9081071" y="0"/>
                </a:lnTo>
                <a:lnTo>
                  <a:pt x="9081071" y="4726012"/>
                </a:lnTo>
                <a:lnTo>
                  <a:pt x="0" y="4726012"/>
                </a:lnTo>
                <a:lnTo>
                  <a:pt x="0" y="0"/>
                </a:lnTo>
                <a:close/>
              </a:path>
            </a:pathLst>
          </a:custGeom>
          <a:blipFill>
            <a:blip r:embed="rId2"/>
            <a:stretch>
              <a:fillRect l="0" t="0" r="0" b="-8050"/>
            </a:stretch>
          </a:blipFill>
        </p:spPr>
      </p:sp>
      <p:sp>
        <p:nvSpPr>
          <p:cNvPr name="Freeform 9" id="9"/>
          <p:cNvSpPr/>
          <p:nvPr/>
        </p:nvSpPr>
        <p:spPr>
          <a:xfrm flipH="false" flipV="false" rot="0">
            <a:off x="16964232" y="8963232"/>
            <a:ext cx="1323768" cy="1323768"/>
          </a:xfrm>
          <a:custGeom>
            <a:avLst/>
            <a:gdLst/>
            <a:ahLst/>
            <a:cxnLst/>
            <a:rect r="r" b="b" t="t" l="l"/>
            <a:pathLst>
              <a:path h="1323768" w="1323768">
                <a:moveTo>
                  <a:pt x="0" y="0"/>
                </a:moveTo>
                <a:lnTo>
                  <a:pt x="1323768" y="0"/>
                </a:lnTo>
                <a:lnTo>
                  <a:pt x="1323768" y="1323768"/>
                </a:lnTo>
                <a:lnTo>
                  <a:pt x="0" y="1323768"/>
                </a:lnTo>
                <a:lnTo>
                  <a:pt x="0" y="0"/>
                </a:lnTo>
                <a:close/>
              </a:path>
            </a:pathLst>
          </a:custGeom>
          <a:blipFill>
            <a:blip r:embed="rId3"/>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529816" y="-76044"/>
            <a:ext cx="8758184" cy="10439088"/>
            <a:chOff x="0" y="0"/>
            <a:chExt cx="2962645" cy="3531247"/>
          </a:xfrm>
        </p:grpSpPr>
        <p:sp>
          <p:nvSpPr>
            <p:cNvPr name="Freeform 3" id="3"/>
            <p:cNvSpPr/>
            <p:nvPr/>
          </p:nvSpPr>
          <p:spPr>
            <a:xfrm flipH="false" flipV="false" rot="0">
              <a:off x="0" y="0"/>
              <a:ext cx="2962645" cy="3531247"/>
            </a:xfrm>
            <a:custGeom>
              <a:avLst/>
              <a:gdLst/>
              <a:ahLst/>
              <a:cxnLst/>
              <a:rect r="r" b="b" t="t" l="l"/>
              <a:pathLst>
                <a:path h="3531247" w="2962645">
                  <a:moveTo>
                    <a:pt x="0" y="0"/>
                  </a:moveTo>
                  <a:lnTo>
                    <a:pt x="2962645" y="0"/>
                  </a:lnTo>
                  <a:lnTo>
                    <a:pt x="2962645" y="3531247"/>
                  </a:lnTo>
                  <a:lnTo>
                    <a:pt x="0" y="3531247"/>
                  </a:lnTo>
                  <a:lnTo>
                    <a:pt x="0" y="0"/>
                  </a:lnTo>
                </a:path>
              </a:pathLst>
            </a:custGeom>
            <a:solidFill>
              <a:srgbClr val="C0DDF8"/>
            </a:solidFill>
          </p:spPr>
        </p:sp>
      </p:grpSp>
      <p:sp>
        <p:nvSpPr>
          <p:cNvPr name="Freeform 4" id="4"/>
          <p:cNvSpPr/>
          <p:nvPr/>
        </p:nvSpPr>
        <p:spPr>
          <a:xfrm flipH="false" flipV="false" rot="0">
            <a:off x="9627025" y="2166143"/>
            <a:ext cx="8563765" cy="5709177"/>
          </a:xfrm>
          <a:custGeom>
            <a:avLst/>
            <a:gdLst/>
            <a:ahLst/>
            <a:cxnLst/>
            <a:rect r="r" b="b" t="t" l="l"/>
            <a:pathLst>
              <a:path h="5709177" w="8563765">
                <a:moveTo>
                  <a:pt x="0" y="0"/>
                </a:moveTo>
                <a:lnTo>
                  <a:pt x="8563766" y="0"/>
                </a:lnTo>
                <a:lnTo>
                  <a:pt x="8563766" y="5709177"/>
                </a:lnTo>
                <a:lnTo>
                  <a:pt x="0" y="5709177"/>
                </a:lnTo>
                <a:lnTo>
                  <a:pt x="0" y="0"/>
                </a:lnTo>
                <a:close/>
              </a:path>
            </a:pathLst>
          </a:custGeom>
          <a:blipFill>
            <a:blip r:embed="rId2"/>
            <a:stretch>
              <a:fillRect l="0" t="0" r="0" b="0"/>
            </a:stretch>
          </a:blipFill>
        </p:spPr>
      </p:sp>
      <p:sp>
        <p:nvSpPr>
          <p:cNvPr name="TextBox 5" id="5"/>
          <p:cNvSpPr txBox="true"/>
          <p:nvPr/>
        </p:nvSpPr>
        <p:spPr>
          <a:xfrm rot="0">
            <a:off x="567612" y="897409"/>
            <a:ext cx="8086529" cy="9096375"/>
          </a:xfrm>
          <a:prstGeom prst="rect">
            <a:avLst/>
          </a:prstGeom>
        </p:spPr>
        <p:txBody>
          <a:bodyPr anchor="t" rtlCol="false" tIns="0" lIns="0" bIns="0" rIns="0">
            <a:spAutoFit/>
          </a:bodyPr>
          <a:lstStyle/>
          <a:p>
            <a:pPr>
              <a:lnSpc>
                <a:spcPts val="4200"/>
              </a:lnSpc>
            </a:pPr>
            <a:r>
              <a:rPr lang="en-US" sz="3500">
                <a:solidFill>
                  <a:srgbClr val="311476"/>
                </a:solidFill>
                <a:latin typeface="Arimo Bold Italics"/>
              </a:rPr>
              <a:t>Çevresinden ve ailesinden bunlara benzer biçimde söz ya da davranışlara maruz kalmış </a:t>
            </a:r>
            <a:r>
              <a:rPr lang="en-US" sz="3500">
                <a:solidFill>
                  <a:srgbClr val="311476"/>
                </a:solidFill>
                <a:latin typeface="Arimo Bold Italics"/>
              </a:rPr>
              <a:t>çocuklarda öz disiplin davranışı gelişmemekte, bu sebeple de özellikle okul yıllarında uzun ve yorucu süreçleri gerektiren öğrenme ve öğretme süreçlerini yönetme ve kabul etme davranışları zayıflamaktadır. Farklı öğrenme süreçlerini (ödev yapma, ders çalışma, kitap okuma, inceleme ve araştırma yapma, proje tabanlı çalışma vb.) sıkıcı ve bir an öncebitirilmesi gereken zorunluluklar olarak değerlendirmekteler.</a:t>
            </a:r>
          </a:p>
          <a:p>
            <a:pPr>
              <a:lnSpc>
                <a:spcPts val="4200"/>
              </a:lnSpc>
            </a:pPr>
          </a:p>
          <a:p>
            <a:pPr>
              <a:lnSpc>
                <a:spcPts val="4200"/>
              </a:lnSpc>
              <a:spcBef>
                <a:spcPct val="0"/>
              </a:spcBef>
            </a:pPr>
          </a:p>
        </p:txBody>
      </p:sp>
      <p:sp>
        <p:nvSpPr>
          <p:cNvPr name="Freeform 6" id="6"/>
          <p:cNvSpPr/>
          <p:nvPr/>
        </p:nvSpPr>
        <p:spPr>
          <a:xfrm flipH="false" flipV="false" rot="0">
            <a:off x="16964232" y="8963232"/>
            <a:ext cx="1323768" cy="1323768"/>
          </a:xfrm>
          <a:custGeom>
            <a:avLst/>
            <a:gdLst/>
            <a:ahLst/>
            <a:cxnLst/>
            <a:rect r="r" b="b" t="t" l="l"/>
            <a:pathLst>
              <a:path h="1323768" w="1323768">
                <a:moveTo>
                  <a:pt x="0" y="0"/>
                </a:moveTo>
                <a:lnTo>
                  <a:pt x="1323768" y="0"/>
                </a:lnTo>
                <a:lnTo>
                  <a:pt x="1323768" y="1323768"/>
                </a:lnTo>
                <a:lnTo>
                  <a:pt x="0" y="1323768"/>
                </a:lnTo>
                <a:lnTo>
                  <a:pt x="0" y="0"/>
                </a:lnTo>
                <a:close/>
              </a:path>
            </a:pathLst>
          </a:custGeom>
          <a:blipFill>
            <a:blip r:embed="rId3"/>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653672" y="893377"/>
            <a:ext cx="14746870" cy="1095375"/>
          </a:xfrm>
          <a:prstGeom prst="rect">
            <a:avLst/>
          </a:prstGeom>
        </p:spPr>
        <p:txBody>
          <a:bodyPr anchor="t" rtlCol="false" tIns="0" lIns="0" bIns="0" rIns="0">
            <a:spAutoFit/>
          </a:bodyPr>
          <a:lstStyle/>
          <a:p>
            <a:pPr algn="ctr">
              <a:lnSpc>
                <a:spcPts val="4200"/>
              </a:lnSpc>
            </a:pPr>
            <a:r>
              <a:rPr lang="en-US" sz="3500">
                <a:solidFill>
                  <a:srgbClr val="311476"/>
                </a:solidFill>
                <a:latin typeface="Arimo Bold"/>
              </a:rPr>
              <a:t>SONUÇ OLARAK;</a:t>
            </a:r>
          </a:p>
          <a:p>
            <a:pPr marL="0" indent="0" lvl="0">
              <a:lnSpc>
                <a:spcPts val="4200"/>
              </a:lnSpc>
            </a:pPr>
          </a:p>
        </p:txBody>
      </p:sp>
      <p:sp>
        <p:nvSpPr>
          <p:cNvPr name="TextBox 3" id="3"/>
          <p:cNvSpPr txBox="true"/>
          <p:nvPr/>
        </p:nvSpPr>
        <p:spPr>
          <a:xfrm rot="0">
            <a:off x="2522777" y="2201648"/>
            <a:ext cx="14399228" cy="6401435"/>
          </a:xfrm>
          <a:prstGeom prst="rect">
            <a:avLst/>
          </a:prstGeom>
        </p:spPr>
        <p:txBody>
          <a:bodyPr anchor="t" rtlCol="false" tIns="0" lIns="0" bIns="0" rIns="0">
            <a:spAutoFit/>
          </a:bodyPr>
          <a:lstStyle/>
          <a:p>
            <a:pPr>
              <a:lnSpc>
                <a:spcPts val="3639"/>
              </a:lnSpc>
            </a:pPr>
            <a:r>
              <a:rPr lang="en-US" sz="2599">
                <a:solidFill>
                  <a:srgbClr val="311476"/>
                </a:solidFill>
                <a:latin typeface="Arimo Bold"/>
              </a:rPr>
              <a:t>Ebeveynler ve çocuklar için disiplin, pozitif, etkili ve doğru temeller yaratarak devam edip giden bir öğrenme sürecidir. Bu öğrenme sürecinde ebeveynler sürekli olarak çocuklarına yapmaları ve yapmamaları gerekenleri söylediklerinde hem çocuklarının öz denetimlerini kazanmalarını engelleyecek hem de onların gerçek yaşama hazırlanmalarını zorlaştırmış olacaklardır. Davranışlarının sonuçlarını gördüklerinde, alternatif davranışlar önerildiğinde çocuklar disiplin edilmiş ve aynı zamanda da kendilerini kontrol etmeyi de öğrenmiş olacaklardır. Böylece çocuklar diğer insanlarla uyumlu ilişkiler kuran, ihtiyaçlarını dengeleyen, kendileri hakkında iyi düşünen bağımsız bireyler haline geleceklerdir. Çocuklarımıza olan sevgimiz, saygımız, güvenimiz ve hoşgörümüz onların zamanla öz denetimli bir kişi olmalarını sağlayarak yaşama kolay uyum yapmalarını ve yaşamdan zevk almalarını kolaylaştıracaktır.</a:t>
            </a:r>
          </a:p>
          <a:p>
            <a:pPr>
              <a:lnSpc>
                <a:spcPts val="3639"/>
              </a:lnSpc>
            </a:pPr>
          </a:p>
          <a:p>
            <a:pPr>
              <a:lnSpc>
                <a:spcPts val="3639"/>
              </a:lnSpc>
            </a:pPr>
          </a:p>
          <a:p>
            <a:pPr>
              <a:lnSpc>
                <a:spcPts val="3639"/>
              </a:lnSpc>
            </a:pPr>
          </a:p>
        </p:txBody>
      </p:sp>
      <p:grpSp>
        <p:nvGrpSpPr>
          <p:cNvPr name="Group 4" id="4"/>
          <p:cNvGrpSpPr/>
          <p:nvPr/>
        </p:nvGrpSpPr>
        <p:grpSpPr>
          <a:xfrm rot="-1504834">
            <a:off x="-1144859" y="2602092"/>
            <a:ext cx="4347119" cy="9357255"/>
            <a:chOff x="0" y="0"/>
            <a:chExt cx="5355113" cy="11526982"/>
          </a:xfrm>
        </p:grpSpPr>
        <p:sp>
          <p:nvSpPr>
            <p:cNvPr name="Freeform 5" id="5"/>
            <p:cNvSpPr/>
            <p:nvPr/>
          </p:nvSpPr>
          <p:spPr>
            <a:xfrm flipH="false" flipV="false" rot="0">
              <a:off x="0" y="0"/>
              <a:ext cx="5355113" cy="11526982"/>
            </a:xfrm>
            <a:custGeom>
              <a:avLst/>
              <a:gdLst/>
              <a:ahLst/>
              <a:cxnLst/>
              <a:rect r="r" b="b" t="t" l="l"/>
              <a:pathLst>
                <a:path h="11526982" w="5355113">
                  <a:moveTo>
                    <a:pt x="5355113" y="11526982"/>
                  </a:moveTo>
                  <a:lnTo>
                    <a:pt x="0" y="11526982"/>
                  </a:lnTo>
                  <a:lnTo>
                    <a:pt x="0" y="0"/>
                  </a:lnTo>
                  <a:lnTo>
                    <a:pt x="5355113" y="11526982"/>
                  </a:lnTo>
                </a:path>
              </a:pathLst>
            </a:custGeom>
            <a:solidFill>
              <a:srgbClr val="CFC0F8"/>
            </a:solidFill>
          </p:spPr>
        </p:sp>
      </p:grpSp>
      <p:grpSp>
        <p:nvGrpSpPr>
          <p:cNvPr name="Group 6" id="6"/>
          <p:cNvGrpSpPr/>
          <p:nvPr/>
        </p:nvGrpSpPr>
        <p:grpSpPr>
          <a:xfrm rot="0">
            <a:off x="-1673828" y="0"/>
            <a:ext cx="2702526" cy="8603083"/>
            <a:chOff x="0" y="0"/>
            <a:chExt cx="972051" cy="3094379"/>
          </a:xfrm>
        </p:grpSpPr>
        <p:sp>
          <p:nvSpPr>
            <p:cNvPr name="Freeform 7" id="7"/>
            <p:cNvSpPr/>
            <p:nvPr/>
          </p:nvSpPr>
          <p:spPr>
            <a:xfrm flipH="false" flipV="false" rot="0">
              <a:off x="0" y="0"/>
              <a:ext cx="972051" cy="3094379"/>
            </a:xfrm>
            <a:custGeom>
              <a:avLst/>
              <a:gdLst/>
              <a:ahLst/>
              <a:cxnLst/>
              <a:rect r="r" b="b" t="t" l="l"/>
              <a:pathLst>
                <a:path h="3094379" w="972051">
                  <a:moveTo>
                    <a:pt x="0" y="0"/>
                  </a:moveTo>
                  <a:lnTo>
                    <a:pt x="486026" y="3094379"/>
                  </a:lnTo>
                  <a:lnTo>
                    <a:pt x="972051" y="0"/>
                  </a:lnTo>
                  <a:lnTo>
                    <a:pt x="0" y="0"/>
                  </a:lnTo>
                </a:path>
              </a:pathLst>
            </a:custGeom>
            <a:solidFill>
              <a:srgbClr val="F8C0E7"/>
            </a:solidFill>
          </p:spPr>
        </p:sp>
      </p:grpSp>
      <p:sp>
        <p:nvSpPr>
          <p:cNvPr name="Freeform 8" id="8"/>
          <p:cNvSpPr/>
          <p:nvPr/>
        </p:nvSpPr>
        <p:spPr>
          <a:xfrm flipH="false" flipV="false" rot="0">
            <a:off x="16964232" y="8963232"/>
            <a:ext cx="1323768" cy="1323768"/>
          </a:xfrm>
          <a:custGeom>
            <a:avLst/>
            <a:gdLst/>
            <a:ahLst/>
            <a:cxnLst/>
            <a:rect r="r" b="b" t="t" l="l"/>
            <a:pathLst>
              <a:path h="1323768" w="1323768">
                <a:moveTo>
                  <a:pt x="0" y="0"/>
                </a:moveTo>
                <a:lnTo>
                  <a:pt x="1323768" y="0"/>
                </a:lnTo>
                <a:lnTo>
                  <a:pt x="1323768" y="1323768"/>
                </a:lnTo>
                <a:lnTo>
                  <a:pt x="0" y="1323768"/>
                </a:lnTo>
                <a:lnTo>
                  <a:pt x="0" y="0"/>
                </a:lnTo>
                <a:close/>
              </a:path>
            </a:pathLst>
          </a:custGeom>
          <a:blipFill>
            <a:blip r:embed="rId2"/>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529816" y="-76044"/>
            <a:ext cx="8758184" cy="10439088"/>
            <a:chOff x="0" y="0"/>
            <a:chExt cx="2962645" cy="3531247"/>
          </a:xfrm>
        </p:grpSpPr>
        <p:sp>
          <p:nvSpPr>
            <p:cNvPr name="Freeform 3" id="3"/>
            <p:cNvSpPr/>
            <p:nvPr/>
          </p:nvSpPr>
          <p:spPr>
            <a:xfrm flipH="false" flipV="false" rot="0">
              <a:off x="0" y="0"/>
              <a:ext cx="2962645" cy="3531247"/>
            </a:xfrm>
            <a:custGeom>
              <a:avLst/>
              <a:gdLst/>
              <a:ahLst/>
              <a:cxnLst/>
              <a:rect r="r" b="b" t="t" l="l"/>
              <a:pathLst>
                <a:path h="3531247" w="2962645">
                  <a:moveTo>
                    <a:pt x="0" y="0"/>
                  </a:moveTo>
                  <a:lnTo>
                    <a:pt x="2962645" y="0"/>
                  </a:lnTo>
                  <a:lnTo>
                    <a:pt x="2962645" y="3531247"/>
                  </a:lnTo>
                  <a:lnTo>
                    <a:pt x="0" y="3531247"/>
                  </a:lnTo>
                  <a:lnTo>
                    <a:pt x="0" y="0"/>
                  </a:lnTo>
                </a:path>
              </a:pathLst>
            </a:custGeom>
            <a:solidFill>
              <a:srgbClr val="C0DDF8"/>
            </a:solidFill>
          </p:spPr>
        </p:sp>
      </p:grpSp>
      <p:sp>
        <p:nvSpPr>
          <p:cNvPr name="Freeform 4" id="4"/>
          <p:cNvSpPr/>
          <p:nvPr/>
        </p:nvSpPr>
        <p:spPr>
          <a:xfrm flipH="false" flipV="false" rot="0">
            <a:off x="10078271" y="1775052"/>
            <a:ext cx="7661273" cy="6450501"/>
          </a:xfrm>
          <a:custGeom>
            <a:avLst/>
            <a:gdLst/>
            <a:ahLst/>
            <a:cxnLst/>
            <a:rect r="r" b="b" t="t" l="l"/>
            <a:pathLst>
              <a:path h="6450501" w="7661273">
                <a:moveTo>
                  <a:pt x="0" y="0"/>
                </a:moveTo>
                <a:lnTo>
                  <a:pt x="7661274" y="0"/>
                </a:lnTo>
                <a:lnTo>
                  <a:pt x="7661274" y="6450501"/>
                </a:lnTo>
                <a:lnTo>
                  <a:pt x="0" y="6450501"/>
                </a:lnTo>
                <a:lnTo>
                  <a:pt x="0" y="0"/>
                </a:lnTo>
                <a:close/>
              </a:path>
            </a:pathLst>
          </a:custGeom>
          <a:blipFill>
            <a:blip r:embed="rId2"/>
            <a:stretch>
              <a:fillRect l="-38090" t="0" r="-47140" b="0"/>
            </a:stretch>
          </a:blipFill>
        </p:spPr>
      </p:sp>
      <p:sp>
        <p:nvSpPr>
          <p:cNvPr name="TextBox 5" id="5"/>
          <p:cNvSpPr txBox="true"/>
          <p:nvPr/>
        </p:nvSpPr>
        <p:spPr>
          <a:xfrm rot="0">
            <a:off x="381930" y="1356768"/>
            <a:ext cx="8543925" cy="7668089"/>
          </a:xfrm>
          <a:prstGeom prst="rect">
            <a:avLst/>
          </a:prstGeom>
        </p:spPr>
        <p:txBody>
          <a:bodyPr anchor="t" rtlCol="false" tIns="0" lIns="0" bIns="0" rIns="0">
            <a:spAutoFit/>
          </a:bodyPr>
          <a:lstStyle/>
          <a:p>
            <a:pPr marL="0" indent="0" lvl="0">
              <a:lnSpc>
                <a:spcPts val="4699"/>
              </a:lnSpc>
              <a:spcBef>
                <a:spcPct val="0"/>
              </a:spcBef>
            </a:pPr>
            <a:r>
              <a:rPr lang="en-US" sz="3356">
                <a:solidFill>
                  <a:srgbClr val="311476"/>
                </a:solidFill>
                <a:latin typeface="Arimo"/>
              </a:rPr>
              <a:t>"bireylerin içinde yaşadıkları topluluğun genel düşünce ve davranışlarına uymalarını sağlamak amacıyla alınan önlemlerin tümü"olarak tanımlanmaktadır. Disiplin kavramı genellikle gerçek anlamının dışında değerlendirilmekte ve çocuğun olumsuz davranışlarına tepki olarak cezanın kullanımı olarak algılanmaktadır. Oysa ki disiplin çocuğun davranışlarına katı kurallar koymak ve onu her yönden kontrol altına almak değil, çocuğun kendi davranışlarının sonuçlarını kabul etmesine, sorumluluk almasına ve “öz denetim”gelştrmesine yardımcı olmaktır. </a:t>
            </a:r>
          </a:p>
        </p:txBody>
      </p:sp>
      <p:sp>
        <p:nvSpPr>
          <p:cNvPr name="TextBox 6" id="6"/>
          <p:cNvSpPr txBox="true"/>
          <p:nvPr/>
        </p:nvSpPr>
        <p:spPr>
          <a:xfrm rot="0">
            <a:off x="728464" y="502285"/>
            <a:ext cx="5573503" cy="526415"/>
          </a:xfrm>
          <a:prstGeom prst="rect">
            <a:avLst/>
          </a:prstGeom>
        </p:spPr>
        <p:txBody>
          <a:bodyPr anchor="t" rtlCol="false" tIns="0" lIns="0" bIns="0" rIns="0">
            <a:spAutoFit/>
          </a:bodyPr>
          <a:lstStyle/>
          <a:p>
            <a:pPr>
              <a:lnSpc>
                <a:spcPts val="3910"/>
              </a:lnSpc>
            </a:pPr>
            <a:r>
              <a:rPr lang="en-US" sz="3400">
                <a:solidFill>
                  <a:srgbClr val="311476"/>
                </a:solidFill>
                <a:latin typeface="Arimo Bold"/>
              </a:rPr>
              <a:t>DİSİNLİN NEDİR</a:t>
            </a:r>
          </a:p>
        </p:txBody>
      </p:sp>
      <p:sp>
        <p:nvSpPr>
          <p:cNvPr name="AutoShape 7" id="7"/>
          <p:cNvSpPr/>
          <p:nvPr/>
        </p:nvSpPr>
        <p:spPr>
          <a:xfrm flipV="true">
            <a:off x="17321212" y="8715565"/>
            <a:ext cx="0" cy="1990535"/>
          </a:xfrm>
          <a:prstGeom prst="line">
            <a:avLst/>
          </a:prstGeom>
          <a:ln cap="rnd" w="123825">
            <a:solidFill>
              <a:srgbClr val="F8C0E7"/>
            </a:solidFill>
            <a:prstDash val="sysDot"/>
            <a:headEnd type="none" len="sm" w="sm"/>
            <a:tailEnd type="none" len="sm" w="sm"/>
          </a:ln>
        </p:spPr>
      </p:sp>
      <p:sp>
        <p:nvSpPr>
          <p:cNvPr name="AutoShape 8" id="8"/>
          <p:cNvSpPr/>
          <p:nvPr/>
        </p:nvSpPr>
        <p:spPr>
          <a:xfrm flipV="true">
            <a:off x="16965251" y="8715565"/>
            <a:ext cx="0" cy="1990535"/>
          </a:xfrm>
          <a:prstGeom prst="line">
            <a:avLst/>
          </a:prstGeom>
          <a:ln cap="rnd" w="123825">
            <a:solidFill>
              <a:srgbClr val="F8C0E7"/>
            </a:solidFill>
            <a:prstDash val="sysDot"/>
            <a:headEnd type="none" len="sm" w="sm"/>
            <a:tailEnd type="none" len="sm" w="sm"/>
          </a:ln>
        </p:spPr>
      </p:sp>
      <p:sp>
        <p:nvSpPr>
          <p:cNvPr name="Freeform 9" id="9"/>
          <p:cNvSpPr/>
          <p:nvPr/>
        </p:nvSpPr>
        <p:spPr>
          <a:xfrm flipH="false" flipV="false" rot="0">
            <a:off x="16964232" y="8963232"/>
            <a:ext cx="1323768" cy="1323768"/>
          </a:xfrm>
          <a:custGeom>
            <a:avLst/>
            <a:gdLst/>
            <a:ahLst/>
            <a:cxnLst/>
            <a:rect r="r" b="b" t="t" l="l"/>
            <a:pathLst>
              <a:path h="1323768" w="1323768">
                <a:moveTo>
                  <a:pt x="0" y="0"/>
                </a:moveTo>
                <a:lnTo>
                  <a:pt x="1323768" y="0"/>
                </a:lnTo>
                <a:lnTo>
                  <a:pt x="1323768" y="1323768"/>
                </a:lnTo>
                <a:lnTo>
                  <a:pt x="0" y="1323768"/>
                </a:lnTo>
                <a:lnTo>
                  <a:pt x="0" y="0"/>
                </a:lnTo>
                <a:close/>
              </a:path>
            </a:pathLst>
          </a:custGeom>
          <a:blipFill>
            <a:blip r:embed="rId3"/>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541130" y="1000125"/>
            <a:ext cx="14746870" cy="561975"/>
          </a:xfrm>
          <a:prstGeom prst="rect">
            <a:avLst/>
          </a:prstGeom>
        </p:spPr>
        <p:txBody>
          <a:bodyPr anchor="t" rtlCol="false" tIns="0" lIns="0" bIns="0" rIns="0">
            <a:spAutoFit/>
          </a:bodyPr>
          <a:lstStyle/>
          <a:p>
            <a:pPr marL="0" indent="0" lvl="0">
              <a:lnSpc>
                <a:spcPts val="4200"/>
              </a:lnSpc>
            </a:pPr>
            <a:r>
              <a:rPr lang="en-US" sz="3500">
                <a:solidFill>
                  <a:srgbClr val="311476"/>
                </a:solidFill>
                <a:latin typeface="Arimo Bold"/>
              </a:rPr>
              <a:t>İÇ DİSİPLİN (ÖZ DİSİPLİN/ÖZ DENETİM)</a:t>
            </a:r>
          </a:p>
        </p:txBody>
      </p:sp>
      <p:sp>
        <p:nvSpPr>
          <p:cNvPr name="TextBox 3" id="3"/>
          <p:cNvSpPr txBox="true"/>
          <p:nvPr/>
        </p:nvSpPr>
        <p:spPr>
          <a:xfrm rot="0">
            <a:off x="3028438" y="1720439"/>
            <a:ext cx="13077322" cy="3658235"/>
          </a:xfrm>
          <a:prstGeom prst="rect">
            <a:avLst/>
          </a:prstGeom>
        </p:spPr>
        <p:txBody>
          <a:bodyPr anchor="t" rtlCol="false" tIns="0" lIns="0" bIns="0" rIns="0">
            <a:spAutoFit/>
          </a:bodyPr>
          <a:lstStyle/>
          <a:p>
            <a:pPr marL="0" indent="0" lvl="0">
              <a:lnSpc>
                <a:spcPts val="3639"/>
              </a:lnSpc>
              <a:spcBef>
                <a:spcPct val="0"/>
              </a:spcBef>
            </a:pPr>
            <a:r>
              <a:rPr lang="en-US" sz="2599">
                <a:solidFill>
                  <a:srgbClr val="311476"/>
                </a:solidFill>
                <a:latin typeface="Arimo"/>
              </a:rPr>
              <a:t>Kişinin bazı kuralları benimsemesi ve dış uyarılara gerek kalmadan bu kurallara kendi kendine uyması, kuralları uygulamasıdır. Öz disiplin, insanın duygularını, isteklerini, içgüdülerini ve davranışlarını kontrol etme becerisidir. Öz disipline sahip olmak, bir şeye karar verip onu uygulamaya koymak ve önümüze çıkan herhangi bir engele, rahatsızlık hissine rağmen devam edebilmek demektir. İçten denetimli çocuklar olumlu benlik algısına sahiptir, okul başarıları daha yüksektir ve savunma mekanizmalarını daha az kullanırlar. İçsel denetim odağına sahip bireyler daha kolay rekabete girebilen, daha bağımsız davranabilen ve öz güven yüksek bireylerdir.</a:t>
            </a:r>
          </a:p>
        </p:txBody>
      </p:sp>
      <p:grpSp>
        <p:nvGrpSpPr>
          <p:cNvPr name="Group 4" id="4"/>
          <p:cNvGrpSpPr/>
          <p:nvPr/>
        </p:nvGrpSpPr>
        <p:grpSpPr>
          <a:xfrm rot="-1504834">
            <a:off x="-1144859" y="2602092"/>
            <a:ext cx="4347119" cy="9357255"/>
            <a:chOff x="0" y="0"/>
            <a:chExt cx="5355113" cy="11526982"/>
          </a:xfrm>
        </p:grpSpPr>
        <p:sp>
          <p:nvSpPr>
            <p:cNvPr name="Freeform 5" id="5"/>
            <p:cNvSpPr/>
            <p:nvPr/>
          </p:nvSpPr>
          <p:spPr>
            <a:xfrm flipH="false" flipV="false" rot="0">
              <a:off x="0" y="0"/>
              <a:ext cx="5355113" cy="11526982"/>
            </a:xfrm>
            <a:custGeom>
              <a:avLst/>
              <a:gdLst/>
              <a:ahLst/>
              <a:cxnLst/>
              <a:rect r="r" b="b" t="t" l="l"/>
              <a:pathLst>
                <a:path h="11526982" w="5355113">
                  <a:moveTo>
                    <a:pt x="5355113" y="11526982"/>
                  </a:moveTo>
                  <a:lnTo>
                    <a:pt x="0" y="11526982"/>
                  </a:lnTo>
                  <a:lnTo>
                    <a:pt x="0" y="0"/>
                  </a:lnTo>
                  <a:lnTo>
                    <a:pt x="5355113" y="11526982"/>
                  </a:lnTo>
                </a:path>
              </a:pathLst>
            </a:custGeom>
            <a:solidFill>
              <a:srgbClr val="CFC0F8"/>
            </a:solidFill>
          </p:spPr>
        </p:sp>
      </p:grpSp>
      <p:grpSp>
        <p:nvGrpSpPr>
          <p:cNvPr name="Group 6" id="6"/>
          <p:cNvGrpSpPr/>
          <p:nvPr/>
        </p:nvGrpSpPr>
        <p:grpSpPr>
          <a:xfrm rot="0">
            <a:off x="-1673828" y="0"/>
            <a:ext cx="2702526" cy="8603083"/>
            <a:chOff x="0" y="0"/>
            <a:chExt cx="972051" cy="3094379"/>
          </a:xfrm>
        </p:grpSpPr>
        <p:sp>
          <p:nvSpPr>
            <p:cNvPr name="Freeform 7" id="7"/>
            <p:cNvSpPr/>
            <p:nvPr/>
          </p:nvSpPr>
          <p:spPr>
            <a:xfrm flipH="false" flipV="false" rot="0">
              <a:off x="0" y="0"/>
              <a:ext cx="972051" cy="3094379"/>
            </a:xfrm>
            <a:custGeom>
              <a:avLst/>
              <a:gdLst/>
              <a:ahLst/>
              <a:cxnLst/>
              <a:rect r="r" b="b" t="t" l="l"/>
              <a:pathLst>
                <a:path h="3094379" w="972051">
                  <a:moveTo>
                    <a:pt x="0" y="0"/>
                  </a:moveTo>
                  <a:lnTo>
                    <a:pt x="486026" y="3094379"/>
                  </a:lnTo>
                  <a:lnTo>
                    <a:pt x="972051" y="0"/>
                  </a:lnTo>
                  <a:lnTo>
                    <a:pt x="0" y="0"/>
                  </a:lnTo>
                </a:path>
              </a:pathLst>
            </a:custGeom>
            <a:solidFill>
              <a:srgbClr val="F8C0E7"/>
            </a:solidFill>
          </p:spPr>
        </p:sp>
      </p:grpSp>
      <p:sp>
        <p:nvSpPr>
          <p:cNvPr name="TextBox 8" id="8"/>
          <p:cNvSpPr txBox="true"/>
          <p:nvPr/>
        </p:nvSpPr>
        <p:spPr>
          <a:xfrm rot="0">
            <a:off x="3028438" y="5803713"/>
            <a:ext cx="12936600" cy="2339823"/>
          </a:xfrm>
          <a:prstGeom prst="rect">
            <a:avLst/>
          </a:prstGeom>
        </p:spPr>
        <p:txBody>
          <a:bodyPr anchor="t" rtlCol="false" tIns="0" lIns="0" bIns="0" rIns="0">
            <a:spAutoFit/>
          </a:bodyPr>
          <a:lstStyle/>
          <a:p>
            <a:pPr>
              <a:lnSpc>
                <a:spcPts val="4076"/>
              </a:lnSpc>
              <a:spcBef>
                <a:spcPct val="0"/>
              </a:spcBef>
            </a:pPr>
            <a:r>
              <a:rPr lang="en-US" sz="2911">
                <a:solidFill>
                  <a:srgbClr val="311476"/>
                </a:solidFill>
                <a:latin typeface="Arimo Bold"/>
              </a:rPr>
              <a:t>      </a:t>
            </a:r>
            <a:r>
              <a:rPr lang="en-US" sz="2911">
                <a:solidFill>
                  <a:srgbClr val="311476"/>
                </a:solidFill>
                <a:latin typeface="Arimo Bold"/>
              </a:rPr>
              <a:t>DIŞ DİSİPLİN</a:t>
            </a:r>
          </a:p>
          <a:p>
            <a:pPr>
              <a:lnSpc>
                <a:spcPts val="3639"/>
              </a:lnSpc>
              <a:spcBef>
                <a:spcPct val="0"/>
              </a:spcBef>
            </a:pPr>
            <a:r>
              <a:rPr lang="en-US" sz="2599">
                <a:solidFill>
                  <a:srgbClr val="311476"/>
                </a:solidFill>
                <a:latin typeface="Arimo"/>
              </a:rPr>
              <a:t>Diğer insanların bizim için koymuş olduğu kuralları kapsar. Kişi sorgulamadan kurallara itaat eder. Dıştan denetimli çocuklar, daha kaygılı, kuşkucu, depresif, saldırgandır. Savunma mekanizmalarını daha fazla kullanırlar. Kolayca çaresizlik duygusu yaşama eğilimindedirler.</a:t>
            </a:r>
          </a:p>
        </p:txBody>
      </p:sp>
      <p:sp>
        <p:nvSpPr>
          <p:cNvPr name="Freeform 9" id="9"/>
          <p:cNvSpPr/>
          <p:nvPr/>
        </p:nvSpPr>
        <p:spPr>
          <a:xfrm flipH="false" flipV="false" rot="0">
            <a:off x="16964232" y="8963232"/>
            <a:ext cx="1323768" cy="1323768"/>
          </a:xfrm>
          <a:custGeom>
            <a:avLst/>
            <a:gdLst/>
            <a:ahLst/>
            <a:cxnLst/>
            <a:rect r="r" b="b" t="t" l="l"/>
            <a:pathLst>
              <a:path h="1323768" w="1323768">
                <a:moveTo>
                  <a:pt x="0" y="0"/>
                </a:moveTo>
                <a:lnTo>
                  <a:pt x="1323768" y="0"/>
                </a:lnTo>
                <a:lnTo>
                  <a:pt x="1323768" y="1323768"/>
                </a:lnTo>
                <a:lnTo>
                  <a:pt x="0" y="1323768"/>
                </a:lnTo>
                <a:lnTo>
                  <a:pt x="0" y="0"/>
                </a:lnTo>
                <a:close/>
              </a:path>
            </a:pathLst>
          </a:custGeom>
          <a:blipFill>
            <a:blip r:embed="rId2"/>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512430" y="1000125"/>
            <a:ext cx="14746870" cy="561975"/>
          </a:xfrm>
          <a:prstGeom prst="rect">
            <a:avLst/>
          </a:prstGeom>
        </p:spPr>
        <p:txBody>
          <a:bodyPr anchor="t" rtlCol="false" tIns="0" lIns="0" bIns="0" rIns="0">
            <a:spAutoFit/>
          </a:bodyPr>
          <a:lstStyle/>
          <a:p>
            <a:pPr marL="0" indent="0" lvl="0">
              <a:lnSpc>
                <a:spcPts val="4200"/>
              </a:lnSpc>
            </a:pPr>
            <a:r>
              <a:rPr lang="en-US" sz="3500">
                <a:solidFill>
                  <a:srgbClr val="311476"/>
                </a:solidFill>
                <a:latin typeface="Arimo Bold"/>
              </a:rPr>
              <a:t>POZİTİF DİSİPLİN</a:t>
            </a:r>
          </a:p>
        </p:txBody>
      </p:sp>
      <p:sp>
        <p:nvSpPr>
          <p:cNvPr name="TextBox 3" id="3"/>
          <p:cNvSpPr txBox="true"/>
          <p:nvPr/>
        </p:nvSpPr>
        <p:spPr>
          <a:xfrm rot="0">
            <a:off x="1479851" y="1793684"/>
            <a:ext cx="12050198" cy="5487035"/>
          </a:xfrm>
          <a:prstGeom prst="rect">
            <a:avLst/>
          </a:prstGeom>
        </p:spPr>
        <p:txBody>
          <a:bodyPr anchor="t" rtlCol="false" tIns="0" lIns="0" bIns="0" rIns="0">
            <a:spAutoFit/>
          </a:bodyPr>
          <a:lstStyle/>
          <a:p>
            <a:pPr>
              <a:lnSpc>
                <a:spcPts val="3639"/>
              </a:lnSpc>
            </a:pPr>
            <a:r>
              <a:rPr lang="en-US" sz="2599">
                <a:solidFill>
                  <a:srgbClr val="311476"/>
                </a:solidFill>
                <a:latin typeface="Arimo"/>
              </a:rPr>
              <a:t>Pozitif disiplin, Nelson, Lott ve Glenn’in verdiği tanıma göre; çocukların kendi hareketlerini kontrol edebilmelerine ve problemlerini çözmelerine yardımcı olan bir yönetim tekniğidir. Aynı zamanda pozitif disiplin, çocukların toplumsal kuralları öğrenirken kendileri hakkında iyi şeyler hissetmelerine de olanak sağlamaktadır.</a:t>
            </a:r>
          </a:p>
          <a:p>
            <a:pPr>
              <a:lnSpc>
                <a:spcPts val="3639"/>
              </a:lnSpc>
            </a:pPr>
          </a:p>
          <a:p>
            <a:pPr>
              <a:lnSpc>
                <a:spcPts val="3639"/>
              </a:lnSpc>
            </a:pPr>
            <a:r>
              <a:rPr lang="en-US" sz="2599">
                <a:solidFill>
                  <a:srgbClr val="311476"/>
                </a:solidFill>
                <a:latin typeface="Arimo"/>
              </a:rPr>
              <a:t>POZİTİF DİSİPLİN İÇİN OLDUKÇA ÖNEMLİ BİR KAÇ UNSUR BULUNMAKTADIR: </a:t>
            </a:r>
          </a:p>
          <a:p>
            <a:pPr marL="561339" indent="-280669" lvl="1">
              <a:lnSpc>
                <a:spcPts val="3639"/>
              </a:lnSpc>
              <a:buFont typeface="Arial"/>
              <a:buChar char="•"/>
            </a:pPr>
            <a:r>
              <a:rPr lang="en-US" sz="2599">
                <a:solidFill>
                  <a:srgbClr val="311476"/>
                </a:solidFill>
                <a:latin typeface="Arimo Bold"/>
              </a:rPr>
              <a:t>ÇOCUKLARA SEÇENEKLER SUNMA, </a:t>
            </a:r>
          </a:p>
          <a:p>
            <a:pPr marL="561339" indent="-280669" lvl="1">
              <a:lnSpc>
                <a:spcPts val="3639"/>
              </a:lnSpc>
              <a:buFont typeface="Arial"/>
              <a:buChar char="•"/>
            </a:pPr>
            <a:r>
              <a:rPr lang="en-US" sz="2599">
                <a:solidFill>
                  <a:srgbClr val="311476"/>
                </a:solidFill>
                <a:latin typeface="Arimo Bold"/>
              </a:rPr>
              <a:t>ÖĞRENME İÇİN DOĞAL VE MANTIKLI SONUÇLAR KULLANMA, </a:t>
            </a:r>
          </a:p>
          <a:p>
            <a:pPr marL="561339" indent="-280669" lvl="1">
              <a:lnSpc>
                <a:spcPts val="3639"/>
              </a:lnSpc>
              <a:buFont typeface="Arial"/>
              <a:buChar char="•"/>
            </a:pPr>
            <a:r>
              <a:rPr lang="en-US" sz="2599">
                <a:solidFill>
                  <a:srgbClr val="311476"/>
                </a:solidFill>
                <a:latin typeface="Arimo Bold"/>
              </a:rPr>
              <a:t>POZİTİF YAŞAM BECERİLERİ İÇİN GEREKLİ OLANLARI BİR ARAYA GETİRME, </a:t>
            </a:r>
          </a:p>
          <a:p>
            <a:pPr marL="561339" indent="-280669" lvl="1">
              <a:lnSpc>
                <a:spcPts val="3639"/>
              </a:lnSpc>
              <a:buFont typeface="Arial"/>
              <a:buChar char="•"/>
            </a:pPr>
            <a:r>
              <a:rPr lang="en-US" sz="2599">
                <a:solidFill>
                  <a:srgbClr val="311476"/>
                </a:solidFill>
                <a:latin typeface="Arimo Bold"/>
              </a:rPr>
              <a:t>PROBLEM ÇÖZME BECERİLERİNİ ÇOCUKLARA ÖĞRETMEKTİR.</a:t>
            </a:r>
          </a:p>
        </p:txBody>
      </p:sp>
      <p:grpSp>
        <p:nvGrpSpPr>
          <p:cNvPr name="Group 4" id="4"/>
          <p:cNvGrpSpPr/>
          <p:nvPr/>
        </p:nvGrpSpPr>
        <p:grpSpPr>
          <a:xfrm rot="-1504834">
            <a:off x="-1144859" y="2602092"/>
            <a:ext cx="4347119" cy="9357255"/>
            <a:chOff x="0" y="0"/>
            <a:chExt cx="5355113" cy="11526982"/>
          </a:xfrm>
        </p:grpSpPr>
        <p:sp>
          <p:nvSpPr>
            <p:cNvPr name="Freeform 5" id="5"/>
            <p:cNvSpPr/>
            <p:nvPr/>
          </p:nvSpPr>
          <p:spPr>
            <a:xfrm flipH="false" flipV="false" rot="0">
              <a:off x="0" y="0"/>
              <a:ext cx="5355113" cy="11526982"/>
            </a:xfrm>
            <a:custGeom>
              <a:avLst/>
              <a:gdLst/>
              <a:ahLst/>
              <a:cxnLst/>
              <a:rect r="r" b="b" t="t" l="l"/>
              <a:pathLst>
                <a:path h="11526982" w="5355113">
                  <a:moveTo>
                    <a:pt x="5355113" y="11526982"/>
                  </a:moveTo>
                  <a:lnTo>
                    <a:pt x="0" y="11526982"/>
                  </a:lnTo>
                  <a:lnTo>
                    <a:pt x="0" y="0"/>
                  </a:lnTo>
                  <a:lnTo>
                    <a:pt x="5355113" y="11526982"/>
                  </a:lnTo>
                </a:path>
              </a:pathLst>
            </a:custGeom>
            <a:solidFill>
              <a:srgbClr val="CFC0F8"/>
            </a:solidFill>
          </p:spPr>
        </p:sp>
      </p:grpSp>
      <p:grpSp>
        <p:nvGrpSpPr>
          <p:cNvPr name="Group 6" id="6"/>
          <p:cNvGrpSpPr/>
          <p:nvPr/>
        </p:nvGrpSpPr>
        <p:grpSpPr>
          <a:xfrm rot="0">
            <a:off x="-1673828" y="0"/>
            <a:ext cx="2702526" cy="8603083"/>
            <a:chOff x="0" y="0"/>
            <a:chExt cx="972051" cy="3094379"/>
          </a:xfrm>
        </p:grpSpPr>
        <p:sp>
          <p:nvSpPr>
            <p:cNvPr name="Freeform 7" id="7"/>
            <p:cNvSpPr/>
            <p:nvPr/>
          </p:nvSpPr>
          <p:spPr>
            <a:xfrm flipH="false" flipV="false" rot="0">
              <a:off x="0" y="0"/>
              <a:ext cx="972051" cy="3094379"/>
            </a:xfrm>
            <a:custGeom>
              <a:avLst/>
              <a:gdLst/>
              <a:ahLst/>
              <a:cxnLst/>
              <a:rect r="r" b="b" t="t" l="l"/>
              <a:pathLst>
                <a:path h="3094379" w="972051">
                  <a:moveTo>
                    <a:pt x="0" y="0"/>
                  </a:moveTo>
                  <a:lnTo>
                    <a:pt x="486026" y="3094379"/>
                  </a:lnTo>
                  <a:lnTo>
                    <a:pt x="972051" y="0"/>
                  </a:lnTo>
                  <a:lnTo>
                    <a:pt x="0" y="0"/>
                  </a:lnTo>
                </a:path>
              </a:pathLst>
            </a:custGeom>
            <a:solidFill>
              <a:srgbClr val="F8C0E7"/>
            </a:solidFill>
          </p:spPr>
        </p:sp>
      </p:grpSp>
      <p:sp>
        <p:nvSpPr>
          <p:cNvPr name="Freeform 8" id="8"/>
          <p:cNvSpPr/>
          <p:nvPr/>
        </p:nvSpPr>
        <p:spPr>
          <a:xfrm flipH="false" flipV="false" rot="0">
            <a:off x="16964232" y="8963232"/>
            <a:ext cx="1323768" cy="1323768"/>
          </a:xfrm>
          <a:custGeom>
            <a:avLst/>
            <a:gdLst/>
            <a:ahLst/>
            <a:cxnLst/>
            <a:rect r="r" b="b" t="t" l="l"/>
            <a:pathLst>
              <a:path h="1323768" w="1323768">
                <a:moveTo>
                  <a:pt x="0" y="0"/>
                </a:moveTo>
                <a:lnTo>
                  <a:pt x="1323768" y="0"/>
                </a:lnTo>
                <a:lnTo>
                  <a:pt x="1323768" y="1323768"/>
                </a:lnTo>
                <a:lnTo>
                  <a:pt x="0" y="1323768"/>
                </a:lnTo>
                <a:lnTo>
                  <a:pt x="0" y="0"/>
                </a:lnTo>
                <a:close/>
              </a:path>
            </a:pathLst>
          </a:custGeom>
          <a:blipFill>
            <a:blip r:embed="rId2"/>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345452" y="1110738"/>
            <a:ext cx="14746870" cy="561975"/>
          </a:xfrm>
          <a:prstGeom prst="rect">
            <a:avLst/>
          </a:prstGeom>
        </p:spPr>
        <p:txBody>
          <a:bodyPr anchor="t" rtlCol="false" tIns="0" lIns="0" bIns="0" rIns="0">
            <a:spAutoFit/>
          </a:bodyPr>
          <a:lstStyle/>
          <a:p>
            <a:pPr marL="0" indent="0" lvl="0">
              <a:lnSpc>
                <a:spcPts val="4200"/>
              </a:lnSpc>
            </a:pPr>
            <a:r>
              <a:rPr lang="en-US" sz="3500">
                <a:solidFill>
                  <a:srgbClr val="311476"/>
                </a:solidFill>
                <a:latin typeface="Arimo Bold"/>
              </a:rPr>
              <a:t>DİSİPLİNİN İLKELERİ NELERDİR? </a:t>
            </a:r>
          </a:p>
        </p:txBody>
      </p:sp>
      <p:sp>
        <p:nvSpPr>
          <p:cNvPr name="TextBox 3" id="3"/>
          <p:cNvSpPr txBox="true"/>
          <p:nvPr/>
        </p:nvSpPr>
        <p:spPr>
          <a:xfrm rot="0">
            <a:off x="3755326" y="1793684"/>
            <a:ext cx="10232977" cy="6401435"/>
          </a:xfrm>
          <a:prstGeom prst="rect">
            <a:avLst/>
          </a:prstGeom>
        </p:spPr>
        <p:txBody>
          <a:bodyPr anchor="t" rtlCol="false" tIns="0" lIns="0" bIns="0" rIns="0">
            <a:spAutoFit/>
          </a:bodyPr>
          <a:lstStyle/>
          <a:p>
            <a:pPr>
              <a:lnSpc>
                <a:spcPts val="3639"/>
              </a:lnSpc>
            </a:pPr>
            <a:r>
              <a:rPr lang="en-US" sz="2599">
                <a:solidFill>
                  <a:srgbClr val="311476"/>
                </a:solidFill>
                <a:latin typeface="Arimo Bold"/>
              </a:rPr>
              <a:t>Kararlılık: </a:t>
            </a:r>
            <a:r>
              <a:rPr lang="en-US" sz="2599">
                <a:solidFill>
                  <a:srgbClr val="311476"/>
                </a:solidFill>
                <a:latin typeface="Arimo"/>
              </a:rPr>
              <a:t>Anne-baba çocuğunun uyması gereken kurallar konusunda kararlı olmalıdır. Kararlı br tonda sunulan istekler çocuklar tarafından genellikle dinlenir. </a:t>
            </a:r>
          </a:p>
          <a:p>
            <a:pPr>
              <a:lnSpc>
                <a:spcPts val="3639"/>
              </a:lnSpc>
            </a:pPr>
            <a:r>
              <a:rPr lang="en-US" sz="2599">
                <a:solidFill>
                  <a:srgbClr val="311476"/>
                </a:solidFill>
                <a:latin typeface="Arimo Bold"/>
              </a:rPr>
              <a:t>Kesinlik: </a:t>
            </a:r>
            <a:r>
              <a:rPr lang="en-US" sz="2599">
                <a:solidFill>
                  <a:srgbClr val="311476"/>
                </a:solidFill>
                <a:latin typeface="Arimo"/>
              </a:rPr>
              <a:t>Anne-baba çocuğa koyduğu kurallar konusunda kesin bir tavır sergilemelidir. </a:t>
            </a:r>
          </a:p>
          <a:p>
            <a:pPr>
              <a:lnSpc>
                <a:spcPts val="3639"/>
              </a:lnSpc>
            </a:pPr>
            <a:r>
              <a:rPr lang="en-US" sz="2599">
                <a:solidFill>
                  <a:srgbClr val="311476"/>
                </a:solidFill>
                <a:latin typeface="Arimo Bold"/>
              </a:rPr>
              <a:t>Süreklilik: </a:t>
            </a:r>
            <a:r>
              <a:rPr lang="en-US" sz="2599">
                <a:solidFill>
                  <a:srgbClr val="311476"/>
                </a:solidFill>
                <a:latin typeface="Arimo"/>
              </a:rPr>
              <a:t>Disiplinde en önemli unsurlardan bir de sürekliliktir. Ebeveynler kurallar konusunda farklı zamanda farklı uygulamaları onaylamadıklarını belirtmeli ve tutarlı olmalılardır.</a:t>
            </a:r>
            <a:r>
              <a:rPr lang="en-US" sz="2599">
                <a:solidFill>
                  <a:srgbClr val="311476"/>
                </a:solidFill>
                <a:latin typeface="Arimo Bold"/>
              </a:rPr>
              <a:t> </a:t>
            </a:r>
          </a:p>
          <a:p>
            <a:pPr>
              <a:lnSpc>
                <a:spcPts val="3639"/>
              </a:lnSpc>
            </a:pPr>
            <a:r>
              <a:rPr lang="en-US" sz="2599">
                <a:solidFill>
                  <a:srgbClr val="311476"/>
                </a:solidFill>
                <a:latin typeface="Arimo Bold"/>
              </a:rPr>
              <a:t>Sakinlik: </a:t>
            </a:r>
            <a:r>
              <a:rPr lang="en-US" sz="2599">
                <a:solidFill>
                  <a:srgbClr val="311476"/>
                </a:solidFill>
                <a:latin typeface="Arimo"/>
              </a:rPr>
              <a:t>Kurallara uyma sırasında yaşanan çatışmalarda ebeveynler sakinliğin korumalı ve çocukla sonu gelmeyecek tartışmalara girmemelidir.</a:t>
            </a:r>
          </a:p>
          <a:p>
            <a:pPr>
              <a:lnSpc>
                <a:spcPts val="3639"/>
              </a:lnSpc>
            </a:pPr>
            <a:r>
              <a:rPr lang="en-US" sz="2599">
                <a:solidFill>
                  <a:srgbClr val="311476"/>
                </a:solidFill>
                <a:latin typeface="Arimo Bold"/>
              </a:rPr>
              <a:t>Ödüllendirme: </a:t>
            </a:r>
            <a:r>
              <a:rPr lang="en-US" sz="2599">
                <a:solidFill>
                  <a:srgbClr val="311476"/>
                </a:solidFill>
                <a:latin typeface="Arimo"/>
              </a:rPr>
              <a:t>Çocuklar uygun davranışın öğrenilmesinde olumlu dönütler almak isterler. Aileler çocuğun olumlu davranışını desteklemeli ve beğendiklerin övgü içeren sözlerle ifade etmeleridir.</a:t>
            </a:r>
          </a:p>
        </p:txBody>
      </p:sp>
      <p:grpSp>
        <p:nvGrpSpPr>
          <p:cNvPr name="Group 4" id="4"/>
          <p:cNvGrpSpPr/>
          <p:nvPr/>
        </p:nvGrpSpPr>
        <p:grpSpPr>
          <a:xfrm rot="-1504834">
            <a:off x="-1144859" y="2602092"/>
            <a:ext cx="4347119" cy="9357255"/>
            <a:chOff x="0" y="0"/>
            <a:chExt cx="5355113" cy="11526982"/>
          </a:xfrm>
        </p:grpSpPr>
        <p:sp>
          <p:nvSpPr>
            <p:cNvPr name="Freeform 5" id="5"/>
            <p:cNvSpPr/>
            <p:nvPr/>
          </p:nvSpPr>
          <p:spPr>
            <a:xfrm flipH="false" flipV="false" rot="0">
              <a:off x="0" y="0"/>
              <a:ext cx="5355113" cy="11526982"/>
            </a:xfrm>
            <a:custGeom>
              <a:avLst/>
              <a:gdLst/>
              <a:ahLst/>
              <a:cxnLst/>
              <a:rect r="r" b="b" t="t" l="l"/>
              <a:pathLst>
                <a:path h="11526982" w="5355113">
                  <a:moveTo>
                    <a:pt x="5355113" y="11526982"/>
                  </a:moveTo>
                  <a:lnTo>
                    <a:pt x="0" y="11526982"/>
                  </a:lnTo>
                  <a:lnTo>
                    <a:pt x="0" y="0"/>
                  </a:lnTo>
                  <a:lnTo>
                    <a:pt x="5355113" y="11526982"/>
                  </a:lnTo>
                </a:path>
              </a:pathLst>
            </a:custGeom>
            <a:solidFill>
              <a:srgbClr val="CFC0F8"/>
            </a:solidFill>
          </p:spPr>
        </p:sp>
      </p:grpSp>
      <p:grpSp>
        <p:nvGrpSpPr>
          <p:cNvPr name="Group 6" id="6"/>
          <p:cNvGrpSpPr/>
          <p:nvPr/>
        </p:nvGrpSpPr>
        <p:grpSpPr>
          <a:xfrm rot="0">
            <a:off x="-1673828" y="0"/>
            <a:ext cx="2702526" cy="8603083"/>
            <a:chOff x="0" y="0"/>
            <a:chExt cx="972051" cy="3094379"/>
          </a:xfrm>
        </p:grpSpPr>
        <p:sp>
          <p:nvSpPr>
            <p:cNvPr name="Freeform 7" id="7"/>
            <p:cNvSpPr/>
            <p:nvPr/>
          </p:nvSpPr>
          <p:spPr>
            <a:xfrm flipH="false" flipV="false" rot="0">
              <a:off x="0" y="0"/>
              <a:ext cx="972051" cy="3094379"/>
            </a:xfrm>
            <a:custGeom>
              <a:avLst/>
              <a:gdLst/>
              <a:ahLst/>
              <a:cxnLst/>
              <a:rect r="r" b="b" t="t" l="l"/>
              <a:pathLst>
                <a:path h="3094379" w="972051">
                  <a:moveTo>
                    <a:pt x="0" y="0"/>
                  </a:moveTo>
                  <a:lnTo>
                    <a:pt x="486026" y="3094379"/>
                  </a:lnTo>
                  <a:lnTo>
                    <a:pt x="972051" y="0"/>
                  </a:lnTo>
                  <a:lnTo>
                    <a:pt x="0" y="0"/>
                  </a:lnTo>
                </a:path>
              </a:pathLst>
            </a:custGeom>
            <a:solidFill>
              <a:srgbClr val="F8C0E7"/>
            </a:solidFill>
          </p:spPr>
        </p:sp>
      </p:grpSp>
      <p:sp>
        <p:nvSpPr>
          <p:cNvPr name="Freeform 8" id="8"/>
          <p:cNvSpPr/>
          <p:nvPr/>
        </p:nvSpPr>
        <p:spPr>
          <a:xfrm flipH="false" flipV="false" rot="0">
            <a:off x="16964232" y="8963232"/>
            <a:ext cx="1323768" cy="1323768"/>
          </a:xfrm>
          <a:custGeom>
            <a:avLst/>
            <a:gdLst/>
            <a:ahLst/>
            <a:cxnLst/>
            <a:rect r="r" b="b" t="t" l="l"/>
            <a:pathLst>
              <a:path h="1323768" w="1323768">
                <a:moveTo>
                  <a:pt x="0" y="0"/>
                </a:moveTo>
                <a:lnTo>
                  <a:pt x="1323768" y="0"/>
                </a:lnTo>
                <a:lnTo>
                  <a:pt x="1323768" y="1323768"/>
                </a:lnTo>
                <a:lnTo>
                  <a:pt x="0" y="1323768"/>
                </a:lnTo>
                <a:lnTo>
                  <a:pt x="0" y="0"/>
                </a:lnTo>
                <a:close/>
              </a:path>
            </a:pathLst>
          </a:custGeom>
          <a:blipFill>
            <a:blip r:embed="rId2"/>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529816" y="-76044"/>
            <a:ext cx="8758184" cy="10439088"/>
            <a:chOff x="0" y="0"/>
            <a:chExt cx="2962645" cy="3531247"/>
          </a:xfrm>
        </p:grpSpPr>
        <p:sp>
          <p:nvSpPr>
            <p:cNvPr name="Freeform 3" id="3"/>
            <p:cNvSpPr/>
            <p:nvPr/>
          </p:nvSpPr>
          <p:spPr>
            <a:xfrm flipH="false" flipV="false" rot="0">
              <a:off x="0" y="0"/>
              <a:ext cx="2962645" cy="3531247"/>
            </a:xfrm>
            <a:custGeom>
              <a:avLst/>
              <a:gdLst/>
              <a:ahLst/>
              <a:cxnLst/>
              <a:rect r="r" b="b" t="t" l="l"/>
              <a:pathLst>
                <a:path h="3531247" w="2962645">
                  <a:moveTo>
                    <a:pt x="0" y="0"/>
                  </a:moveTo>
                  <a:lnTo>
                    <a:pt x="2962645" y="0"/>
                  </a:lnTo>
                  <a:lnTo>
                    <a:pt x="2962645" y="3531247"/>
                  </a:lnTo>
                  <a:lnTo>
                    <a:pt x="0" y="3531247"/>
                  </a:lnTo>
                  <a:lnTo>
                    <a:pt x="0" y="0"/>
                  </a:lnTo>
                </a:path>
              </a:pathLst>
            </a:custGeom>
            <a:solidFill>
              <a:srgbClr val="C0DDF8"/>
            </a:solidFill>
          </p:spPr>
        </p:sp>
      </p:grpSp>
      <p:sp>
        <p:nvSpPr>
          <p:cNvPr name="Freeform 4" id="4"/>
          <p:cNvSpPr/>
          <p:nvPr/>
        </p:nvSpPr>
        <p:spPr>
          <a:xfrm flipH="false" flipV="false" rot="0">
            <a:off x="9914351" y="1603798"/>
            <a:ext cx="7989114" cy="6601340"/>
          </a:xfrm>
          <a:custGeom>
            <a:avLst/>
            <a:gdLst/>
            <a:ahLst/>
            <a:cxnLst/>
            <a:rect r="r" b="b" t="t" l="l"/>
            <a:pathLst>
              <a:path h="6601340" w="7989114">
                <a:moveTo>
                  <a:pt x="0" y="0"/>
                </a:moveTo>
                <a:lnTo>
                  <a:pt x="7989114" y="0"/>
                </a:lnTo>
                <a:lnTo>
                  <a:pt x="7989114" y="6601340"/>
                </a:lnTo>
                <a:lnTo>
                  <a:pt x="0" y="6601340"/>
                </a:lnTo>
                <a:lnTo>
                  <a:pt x="0" y="0"/>
                </a:lnTo>
                <a:close/>
              </a:path>
            </a:pathLst>
          </a:custGeom>
          <a:blipFill>
            <a:blip r:embed="rId2"/>
            <a:stretch>
              <a:fillRect l="-18924" t="-10469" r="-20474" b="-11124"/>
            </a:stretch>
          </a:blipFill>
        </p:spPr>
      </p:sp>
      <p:sp>
        <p:nvSpPr>
          <p:cNvPr name="TextBox 5" id="5"/>
          <p:cNvSpPr txBox="true"/>
          <p:nvPr/>
        </p:nvSpPr>
        <p:spPr>
          <a:xfrm rot="0">
            <a:off x="381930" y="2180761"/>
            <a:ext cx="8762070" cy="7077539"/>
          </a:xfrm>
          <a:prstGeom prst="rect">
            <a:avLst/>
          </a:prstGeom>
        </p:spPr>
        <p:txBody>
          <a:bodyPr anchor="t" rtlCol="false" tIns="0" lIns="0" bIns="0" rIns="0">
            <a:spAutoFit/>
          </a:bodyPr>
          <a:lstStyle/>
          <a:p>
            <a:pPr marL="0" indent="0" lvl="0">
              <a:lnSpc>
                <a:spcPts val="4699"/>
              </a:lnSpc>
              <a:spcBef>
                <a:spcPct val="0"/>
              </a:spcBef>
            </a:pPr>
            <a:r>
              <a:rPr lang="en-US" sz="3356">
                <a:solidFill>
                  <a:srgbClr val="311476"/>
                </a:solidFill>
                <a:latin typeface="Arimo"/>
              </a:rPr>
              <a:t>Aşağıdaki stratejiler, çocukların bu önemli kaynaklarını geliştirmelerine yardımcı olabilir. Bazı stratejiler problem davranışları önleyici, bazıları iyileştirici ve değişim için bir plân geliştirici olmakla beraber hepsi ebeveynlere pozitif ve etkili bir disiplin yaklaşımını sunmaktadır. Ayrıca bu temel stratejiler sadece ebeveyn-çocuk ilişkisini geliştirmekte aynı zamanda da çocuklara ebeveynlerinin desteği olmadan pozitif ve yapıcı bir yaklaşımla kendilerini disipline etmelerini de öğretmektedir.</a:t>
            </a:r>
          </a:p>
        </p:txBody>
      </p:sp>
      <p:sp>
        <p:nvSpPr>
          <p:cNvPr name="TextBox 6" id="6"/>
          <p:cNvSpPr txBox="true"/>
          <p:nvPr/>
        </p:nvSpPr>
        <p:spPr>
          <a:xfrm rot="0">
            <a:off x="664269" y="875254"/>
            <a:ext cx="8197392" cy="856615"/>
          </a:xfrm>
          <a:prstGeom prst="rect">
            <a:avLst/>
          </a:prstGeom>
        </p:spPr>
        <p:txBody>
          <a:bodyPr anchor="t" rtlCol="false" tIns="0" lIns="0" bIns="0" rIns="0">
            <a:spAutoFit/>
          </a:bodyPr>
          <a:lstStyle/>
          <a:p>
            <a:pPr>
              <a:lnSpc>
                <a:spcPts val="3335"/>
              </a:lnSpc>
            </a:pPr>
            <a:r>
              <a:rPr lang="en-US" sz="2900">
                <a:solidFill>
                  <a:srgbClr val="311476"/>
                </a:solidFill>
                <a:latin typeface="Arimo Bold"/>
              </a:rPr>
              <a:t>ÇOCUKTA ÖZ DİSİPLİNİ KAZANDIRABİLMEK İÇİN YAPILMASI GEREKENLER</a:t>
            </a:r>
          </a:p>
        </p:txBody>
      </p:sp>
      <p:sp>
        <p:nvSpPr>
          <p:cNvPr name="Freeform 7" id="7"/>
          <p:cNvSpPr/>
          <p:nvPr/>
        </p:nvSpPr>
        <p:spPr>
          <a:xfrm flipH="false" flipV="false" rot="0">
            <a:off x="16964232" y="8963232"/>
            <a:ext cx="1323768" cy="1323768"/>
          </a:xfrm>
          <a:custGeom>
            <a:avLst/>
            <a:gdLst/>
            <a:ahLst/>
            <a:cxnLst/>
            <a:rect r="r" b="b" t="t" l="l"/>
            <a:pathLst>
              <a:path h="1323768" w="1323768">
                <a:moveTo>
                  <a:pt x="0" y="0"/>
                </a:moveTo>
                <a:lnTo>
                  <a:pt x="1323768" y="0"/>
                </a:lnTo>
                <a:lnTo>
                  <a:pt x="1323768" y="1323768"/>
                </a:lnTo>
                <a:lnTo>
                  <a:pt x="0" y="1323768"/>
                </a:lnTo>
                <a:lnTo>
                  <a:pt x="0" y="0"/>
                </a:lnTo>
                <a:close/>
              </a:path>
            </a:pathLst>
          </a:custGeom>
          <a:blipFill>
            <a:blip r:embed="rId3"/>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3009548" y="-789993"/>
            <a:ext cx="2966151" cy="8985248"/>
            <a:chOff x="0" y="0"/>
            <a:chExt cx="6238240" cy="18897260"/>
          </a:xfrm>
        </p:grpSpPr>
        <p:sp>
          <p:nvSpPr>
            <p:cNvPr name="Freeform 3" id="3"/>
            <p:cNvSpPr/>
            <p:nvPr/>
          </p:nvSpPr>
          <p:spPr>
            <a:xfrm flipH="false" flipV="false" rot="0">
              <a:off x="0" y="0"/>
              <a:ext cx="6238240" cy="18897260"/>
            </a:xfrm>
            <a:custGeom>
              <a:avLst/>
              <a:gdLst/>
              <a:ahLst/>
              <a:cxnLst/>
              <a:rect r="r" b="b" t="t" l="l"/>
              <a:pathLst>
                <a:path h="18897260" w="6238240">
                  <a:moveTo>
                    <a:pt x="3119120" y="0"/>
                  </a:moveTo>
                  <a:lnTo>
                    <a:pt x="0" y="0"/>
                  </a:lnTo>
                  <a:lnTo>
                    <a:pt x="0" y="17446921"/>
                  </a:lnTo>
                  <a:lnTo>
                    <a:pt x="3119120" y="18897260"/>
                  </a:lnTo>
                  <a:lnTo>
                    <a:pt x="6238240" y="17446921"/>
                  </a:lnTo>
                  <a:lnTo>
                    <a:pt x="6238240" y="0"/>
                  </a:lnTo>
                  <a:lnTo>
                    <a:pt x="3119120" y="0"/>
                  </a:lnTo>
                </a:path>
              </a:pathLst>
            </a:custGeom>
            <a:solidFill>
              <a:srgbClr val="CFC0F8"/>
            </a:solidFill>
          </p:spPr>
        </p:sp>
      </p:grpSp>
      <p:grpSp>
        <p:nvGrpSpPr>
          <p:cNvPr name="Group 4" id="4"/>
          <p:cNvGrpSpPr/>
          <p:nvPr/>
        </p:nvGrpSpPr>
        <p:grpSpPr>
          <a:xfrm rot="5400000">
            <a:off x="3009548" y="2500515"/>
            <a:ext cx="2966151" cy="8985248"/>
            <a:chOff x="0" y="0"/>
            <a:chExt cx="6238240" cy="18897260"/>
          </a:xfrm>
        </p:grpSpPr>
        <p:sp>
          <p:nvSpPr>
            <p:cNvPr name="Freeform 5" id="5"/>
            <p:cNvSpPr/>
            <p:nvPr/>
          </p:nvSpPr>
          <p:spPr>
            <a:xfrm flipH="false" flipV="false" rot="0">
              <a:off x="0" y="0"/>
              <a:ext cx="6238240" cy="18897260"/>
            </a:xfrm>
            <a:custGeom>
              <a:avLst/>
              <a:gdLst/>
              <a:ahLst/>
              <a:cxnLst/>
              <a:rect r="r" b="b" t="t" l="l"/>
              <a:pathLst>
                <a:path h="18897260" w="6238240">
                  <a:moveTo>
                    <a:pt x="3119120" y="0"/>
                  </a:moveTo>
                  <a:lnTo>
                    <a:pt x="0" y="0"/>
                  </a:lnTo>
                  <a:lnTo>
                    <a:pt x="0" y="17446921"/>
                  </a:lnTo>
                  <a:lnTo>
                    <a:pt x="3119120" y="18897260"/>
                  </a:lnTo>
                  <a:lnTo>
                    <a:pt x="6238240" y="17446921"/>
                  </a:lnTo>
                  <a:lnTo>
                    <a:pt x="6238240" y="0"/>
                  </a:lnTo>
                  <a:lnTo>
                    <a:pt x="3119120" y="0"/>
                  </a:lnTo>
                </a:path>
              </a:pathLst>
            </a:custGeom>
            <a:solidFill>
              <a:srgbClr val="A8DFCA"/>
            </a:solidFill>
          </p:spPr>
        </p:sp>
      </p:grpSp>
      <p:grpSp>
        <p:nvGrpSpPr>
          <p:cNvPr name="Group 6" id="6"/>
          <p:cNvGrpSpPr/>
          <p:nvPr/>
        </p:nvGrpSpPr>
        <p:grpSpPr>
          <a:xfrm rot="-5400000">
            <a:off x="12258628" y="-843665"/>
            <a:ext cx="2961435" cy="9097308"/>
            <a:chOff x="0" y="0"/>
            <a:chExt cx="6238240" cy="19163410"/>
          </a:xfrm>
        </p:grpSpPr>
        <p:sp>
          <p:nvSpPr>
            <p:cNvPr name="Freeform 7" id="7"/>
            <p:cNvSpPr/>
            <p:nvPr/>
          </p:nvSpPr>
          <p:spPr>
            <a:xfrm flipH="false" flipV="false" rot="0">
              <a:off x="0" y="0"/>
              <a:ext cx="6238240" cy="19163410"/>
            </a:xfrm>
            <a:custGeom>
              <a:avLst/>
              <a:gdLst/>
              <a:ahLst/>
              <a:cxnLst/>
              <a:rect r="r" b="b" t="t" l="l"/>
              <a:pathLst>
                <a:path h="19163410" w="6238240">
                  <a:moveTo>
                    <a:pt x="3119120" y="0"/>
                  </a:moveTo>
                  <a:lnTo>
                    <a:pt x="0" y="0"/>
                  </a:lnTo>
                  <a:lnTo>
                    <a:pt x="0" y="17713071"/>
                  </a:lnTo>
                  <a:lnTo>
                    <a:pt x="3119120" y="19163410"/>
                  </a:lnTo>
                  <a:lnTo>
                    <a:pt x="6238240" y="17713071"/>
                  </a:lnTo>
                  <a:lnTo>
                    <a:pt x="6238240" y="0"/>
                  </a:lnTo>
                  <a:lnTo>
                    <a:pt x="3119120" y="0"/>
                  </a:lnTo>
                </a:path>
              </a:pathLst>
            </a:custGeom>
            <a:solidFill>
              <a:srgbClr val="F8C2C0"/>
            </a:solidFill>
          </p:spPr>
        </p:sp>
      </p:grpSp>
      <p:grpSp>
        <p:nvGrpSpPr>
          <p:cNvPr name="Group 8" id="8"/>
          <p:cNvGrpSpPr/>
          <p:nvPr/>
        </p:nvGrpSpPr>
        <p:grpSpPr>
          <a:xfrm rot="-5400000">
            <a:off x="12263514" y="2437240"/>
            <a:ext cx="2966151" cy="9111796"/>
            <a:chOff x="0" y="0"/>
            <a:chExt cx="6238240" cy="19163410"/>
          </a:xfrm>
        </p:grpSpPr>
        <p:sp>
          <p:nvSpPr>
            <p:cNvPr name="Freeform 9" id="9"/>
            <p:cNvSpPr/>
            <p:nvPr/>
          </p:nvSpPr>
          <p:spPr>
            <a:xfrm flipH="false" flipV="false" rot="0">
              <a:off x="0" y="0"/>
              <a:ext cx="6238240" cy="19163410"/>
            </a:xfrm>
            <a:custGeom>
              <a:avLst/>
              <a:gdLst/>
              <a:ahLst/>
              <a:cxnLst/>
              <a:rect r="r" b="b" t="t" l="l"/>
              <a:pathLst>
                <a:path h="19163410" w="6238240">
                  <a:moveTo>
                    <a:pt x="3119120" y="0"/>
                  </a:moveTo>
                  <a:lnTo>
                    <a:pt x="0" y="0"/>
                  </a:lnTo>
                  <a:lnTo>
                    <a:pt x="0" y="17713071"/>
                  </a:lnTo>
                  <a:lnTo>
                    <a:pt x="3119120" y="19163410"/>
                  </a:lnTo>
                  <a:lnTo>
                    <a:pt x="6238240" y="17713071"/>
                  </a:lnTo>
                  <a:lnTo>
                    <a:pt x="6238240" y="0"/>
                  </a:lnTo>
                  <a:lnTo>
                    <a:pt x="3119120" y="0"/>
                  </a:lnTo>
                </a:path>
              </a:pathLst>
            </a:custGeom>
            <a:solidFill>
              <a:srgbClr val="C0DDF8"/>
            </a:solidFill>
          </p:spPr>
        </p:sp>
      </p:grpSp>
      <p:sp>
        <p:nvSpPr>
          <p:cNvPr name="Freeform 10" id="10"/>
          <p:cNvSpPr/>
          <p:nvPr/>
        </p:nvSpPr>
        <p:spPr>
          <a:xfrm flipH="false" flipV="false" rot="-10800000">
            <a:off x="0" y="-40976"/>
            <a:ext cx="1528733" cy="1708081"/>
          </a:xfrm>
          <a:custGeom>
            <a:avLst/>
            <a:gdLst/>
            <a:ahLst/>
            <a:cxnLst/>
            <a:rect r="r" b="b" t="t" l="l"/>
            <a:pathLst>
              <a:path h="1708081" w="1528733">
                <a:moveTo>
                  <a:pt x="0" y="0"/>
                </a:moveTo>
                <a:lnTo>
                  <a:pt x="1528733" y="0"/>
                </a:lnTo>
                <a:lnTo>
                  <a:pt x="1528733" y="1708081"/>
                </a:lnTo>
                <a:lnTo>
                  <a:pt x="0" y="17080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1" id="11"/>
          <p:cNvSpPr txBox="true"/>
          <p:nvPr/>
        </p:nvSpPr>
        <p:spPr>
          <a:xfrm rot="0">
            <a:off x="1397446" y="2865923"/>
            <a:ext cx="7587802" cy="2091690"/>
          </a:xfrm>
          <a:prstGeom prst="rect">
            <a:avLst/>
          </a:prstGeom>
        </p:spPr>
        <p:txBody>
          <a:bodyPr anchor="t" rtlCol="false" tIns="0" lIns="0" bIns="0" rIns="0">
            <a:spAutoFit/>
          </a:bodyPr>
          <a:lstStyle/>
          <a:p>
            <a:pPr algn="l" marL="0" indent="0" lvl="0">
              <a:lnSpc>
                <a:spcPts val="3359"/>
              </a:lnSpc>
              <a:spcBef>
                <a:spcPct val="0"/>
              </a:spcBef>
            </a:pPr>
            <a:r>
              <a:rPr lang="en-US" sz="2400">
                <a:solidFill>
                  <a:srgbClr val="311476"/>
                </a:solidFill>
                <a:latin typeface="Arimo"/>
              </a:rPr>
              <a:t>Eğer bir çocuk sevildiğini hissederse, ebeveynin memnun etmek için istendik yönde davranacaktır. Çocukla iletişim içindeyken çocuğa sevgi koşullu sunulmamalı, sevginin öze ait bir duygu olduğu ve koşulsuz olduğu hissettirilmelidir.</a:t>
            </a:r>
          </a:p>
        </p:txBody>
      </p:sp>
      <p:sp>
        <p:nvSpPr>
          <p:cNvPr name="TextBox 12" id="12"/>
          <p:cNvSpPr txBox="true"/>
          <p:nvPr/>
        </p:nvSpPr>
        <p:spPr>
          <a:xfrm rot="0">
            <a:off x="1139743" y="6119342"/>
            <a:ext cx="7620550" cy="2111375"/>
          </a:xfrm>
          <a:prstGeom prst="rect">
            <a:avLst/>
          </a:prstGeom>
        </p:spPr>
        <p:txBody>
          <a:bodyPr anchor="t" rtlCol="false" tIns="0" lIns="0" bIns="0" rIns="0">
            <a:spAutoFit/>
          </a:bodyPr>
          <a:lstStyle/>
          <a:p>
            <a:pPr algn="l" marL="0" indent="0" lvl="0">
              <a:lnSpc>
                <a:spcPts val="2800"/>
              </a:lnSpc>
              <a:spcBef>
                <a:spcPct val="0"/>
              </a:spcBef>
            </a:pPr>
            <a:r>
              <a:rPr lang="en-US" sz="2000">
                <a:solidFill>
                  <a:srgbClr val="311476"/>
                </a:solidFill>
                <a:latin typeface="Arimo"/>
              </a:rPr>
              <a:t>Çocuklar tutarlı bir çevrede iyi gelişecektir. Görüş birliğinde olan tutarlı ebeveynlerin açık bir şekilde belirlenmiş süreklilik gösteren kuralları ve sınırları vardır. Bir gün izin verilen bir davranışa diğer bir gün izin vermemek, çocuğu şaşırtacak ve konulan sınırlara tepkide bulunarak olumsuz davranışlar göstermelerini sağlayacaktır.</a:t>
            </a:r>
          </a:p>
        </p:txBody>
      </p:sp>
      <p:sp>
        <p:nvSpPr>
          <p:cNvPr name="TextBox 13" id="13"/>
          <p:cNvSpPr txBox="true"/>
          <p:nvPr/>
        </p:nvSpPr>
        <p:spPr>
          <a:xfrm rot="0">
            <a:off x="9424191" y="6300317"/>
            <a:ext cx="8186202" cy="1758950"/>
          </a:xfrm>
          <a:prstGeom prst="rect">
            <a:avLst/>
          </a:prstGeom>
        </p:spPr>
        <p:txBody>
          <a:bodyPr anchor="t" rtlCol="false" tIns="0" lIns="0" bIns="0" rIns="0">
            <a:spAutoFit/>
          </a:bodyPr>
          <a:lstStyle/>
          <a:p>
            <a:pPr marL="0" indent="0" lvl="0">
              <a:lnSpc>
                <a:spcPts val="2800"/>
              </a:lnSpc>
              <a:spcBef>
                <a:spcPct val="0"/>
              </a:spcBef>
            </a:pPr>
            <a:r>
              <a:rPr lang="en-US" sz="2000">
                <a:solidFill>
                  <a:srgbClr val="311476"/>
                </a:solidFill>
                <a:latin typeface="Arimo"/>
              </a:rPr>
              <a:t>Yapılan iyi bir gözlemle ebeveynler, çocuklarının problem davranışlarının neyi ifade ettiğini anlayabilirler. Yapılan bir kaç günlük gözlemde, davranış ortaya çıkmadan önce ne olduğu, ne zaman, nerede ve kiminle gerçekleştiği gibi bilgiler yardımıyla olumsuz davranışlar hakkında ipucu alınabilir.</a:t>
            </a:r>
          </a:p>
        </p:txBody>
      </p:sp>
      <p:sp>
        <p:nvSpPr>
          <p:cNvPr name="TextBox 14" id="14"/>
          <p:cNvSpPr txBox="true"/>
          <p:nvPr/>
        </p:nvSpPr>
        <p:spPr>
          <a:xfrm rot="0">
            <a:off x="9477889" y="3198663"/>
            <a:ext cx="7320314" cy="1758950"/>
          </a:xfrm>
          <a:prstGeom prst="rect">
            <a:avLst/>
          </a:prstGeom>
        </p:spPr>
        <p:txBody>
          <a:bodyPr anchor="t" rtlCol="false" tIns="0" lIns="0" bIns="0" rIns="0">
            <a:spAutoFit/>
          </a:bodyPr>
          <a:lstStyle/>
          <a:p>
            <a:pPr marL="0" indent="0" lvl="0">
              <a:lnSpc>
                <a:spcPts val="2800"/>
              </a:lnSpc>
              <a:spcBef>
                <a:spcPct val="0"/>
              </a:spcBef>
            </a:pPr>
            <a:r>
              <a:rPr lang="en-US" sz="2000">
                <a:solidFill>
                  <a:srgbClr val="311476"/>
                </a:solidFill>
                <a:latin typeface="Arimo"/>
              </a:rPr>
              <a:t>Kullanılan kelimelerin ve hareketlerin çocuğa da aynı mesajı verdiğinden emin olunmalıdır. Yanlış davranışa onun dikkatini çekerek, göz kontağı kurarak sert fakat sinirli olmayan bir ses tonuyla “Kardeşini rahatsız etmemeni istiyorum. Görüyorsun ki, çok üzülüyor” diye açıklamak da yerinde bir davranış olacaktır. </a:t>
            </a:r>
          </a:p>
        </p:txBody>
      </p:sp>
      <p:sp>
        <p:nvSpPr>
          <p:cNvPr name="TextBox 15" id="15"/>
          <p:cNvSpPr txBox="true"/>
          <p:nvPr/>
        </p:nvSpPr>
        <p:spPr>
          <a:xfrm rot="0">
            <a:off x="2000745" y="2325615"/>
            <a:ext cx="4734858" cy="510540"/>
          </a:xfrm>
          <a:prstGeom prst="rect">
            <a:avLst/>
          </a:prstGeom>
        </p:spPr>
        <p:txBody>
          <a:bodyPr anchor="t" rtlCol="false" tIns="0" lIns="0" bIns="0" rIns="0">
            <a:spAutoFit/>
          </a:bodyPr>
          <a:lstStyle/>
          <a:p>
            <a:pPr algn="l" marL="0" indent="0" lvl="0">
              <a:lnSpc>
                <a:spcPts val="3780"/>
              </a:lnSpc>
            </a:pPr>
            <a:r>
              <a:rPr lang="en-US" sz="3500">
                <a:solidFill>
                  <a:srgbClr val="311476"/>
                </a:solidFill>
                <a:latin typeface="Arimo Bold"/>
              </a:rPr>
              <a:t>Koşulsuz Sevgi </a:t>
            </a:r>
          </a:p>
        </p:txBody>
      </p:sp>
      <p:sp>
        <p:nvSpPr>
          <p:cNvPr name="TextBox 16" id="16"/>
          <p:cNvSpPr txBox="true"/>
          <p:nvPr/>
        </p:nvSpPr>
        <p:spPr>
          <a:xfrm rot="0">
            <a:off x="1528733" y="5592800"/>
            <a:ext cx="6409861" cy="488442"/>
          </a:xfrm>
          <a:prstGeom prst="rect">
            <a:avLst/>
          </a:prstGeom>
        </p:spPr>
        <p:txBody>
          <a:bodyPr anchor="t" rtlCol="false" tIns="0" lIns="0" bIns="0" rIns="0">
            <a:spAutoFit/>
          </a:bodyPr>
          <a:lstStyle/>
          <a:p>
            <a:pPr algn="l" marL="0" indent="0" lvl="0">
              <a:lnSpc>
                <a:spcPts val="3564"/>
              </a:lnSpc>
            </a:pPr>
            <a:r>
              <a:rPr lang="en-US" sz="3300">
                <a:solidFill>
                  <a:srgbClr val="311476"/>
                </a:solidFill>
                <a:latin typeface="Arimo Bold"/>
              </a:rPr>
              <a:t>Tutarlı Davranışlar Sergilemek</a:t>
            </a:r>
          </a:p>
        </p:txBody>
      </p:sp>
      <p:sp>
        <p:nvSpPr>
          <p:cNvPr name="TextBox 17" id="17"/>
          <p:cNvSpPr txBox="true"/>
          <p:nvPr/>
        </p:nvSpPr>
        <p:spPr>
          <a:xfrm rot="0">
            <a:off x="9477889" y="5656427"/>
            <a:ext cx="6346654" cy="510540"/>
          </a:xfrm>
          <a:prstGeom prst="rect">
            <a:avLst/>
          </a:prstGeom>
        </p:spPr>
        <p:txBody>
          <a:bodyPr anchor="t" rtlCol="false" tIns="0" lIns="0" bIns="0" rIns="0">
            <a:spAutoFit/>
          </a:bodyPr>
          <a:lstStyle/>
          <a:p>
            <a:pPr algn="r" marL="0" indent="0" lvl="0">
              <a:lnSpc>
                <a:spcPts val="3780"/>
              </a:lnSpc>
            </a:pPr>
            <a:r>
              <a:rPr lang="en-US" sz="3500">
                <a:solidFill>
                  <a:srgbClr val="311476"/>
                </a:solidFill>
                <a:latin typeface="Arimo Bold"/>
              </a:rPr>
              <a:t>Problem Davranışı Anlamak </a:t>
            </a:r>
          </a:p>
        </p:txBody>
      </p:sp>
      <p:sp>
        <p:nvSpPr>
          <p:cNvPr name="TextBox 18" id="18"/>
          <p:cNvSpPr txBox="true"/>
          <p:nvPr/>
        </p:nvSpPr>
        <p:spPr>
          <a:xfrm rot="0">
            <a:off x="9477889" y="2580886"/>
            <a:ext cx="4734858" cy="488442"/>
          </a:xfrm>
          <a:prstGeom prst="rect">
            <a:avLst/>
          </a:prstGeom>
        </p:spPr>
        <p:txBody>
          <a:bodyPr anchor="t" rtlCol="false" tIns="0" lIns="0" bIns="0" rIns="0">
            <a:spAutoFit/>
          </a:bodyPr>
          <a:lstStyle/>
          <a:p>
            <a:pPr algn="r" marL="0" indent="0" lvl="0">
              <a:lnSpc>
                <a:spcPts val="3564"/>
              </a:lnSpc>
            </a:pPr>
            <a:r>
              <a:rPr lang="en-US" sz="3300">
                <a:solidFill>
                  <a:srgbClr val="311476"/>
                </a:solidFill>
                <a:latin typeface="Arimo Bold"/>
              </a:rPr>
              <a:t>İletişimde Açık Olmak</a:t>
            </a:r>
          </a:p>
        </p:txBody>
      </p:sp>
      <p:sp>
        <p:nvSpPr>
          <p:cNvPr name="Freeform 19" id="19"/>
          <p:cNvSpPr/>
          <p:nvPr/>
        </p:nvSpPr>
        <p:spPr>
          <a:xfrm flipH="false" flipV="false" rot="5400000">
            <a:off x="0" y="8541078"/>
            <a:ext cx="1649182" cy="1842661"/>
          </a:xfrm>
          <a:custGeom>
            <a:avLst/>
            <a:gdLst/>
            <a:ahLst/>
            <a:cxnLst/>
            <a:rect r="r" b="b" t="t" l="l"/>
            <a:pathLst>
              <a:path h="1842661" w="1649182">
                <a:moveTo>
                  <a:pt x="0" y="0"/>
                </a:moveTo>
                <a:lnTo>
                  <a:pt x="1649182" y="0"/>
                </a:lnTo>
                <a:lnTo>
                  <a:pt x="1649182" y="1842662"/>
                </a:lnTo>
                <a:lnTo>
                  <a:pt x="0" y="18426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0" id="20"/>
          <p:cNvSpPr/>
          <p:nvPr/>
        </p:nvSpPr>
        <p:spPr>
          <a:xfrm flipH="false" flipV="false" rot="-5325672">
            <a:off x="16801034" y="-112365"/>
            <a:ext cx="1528733" cy="1708081"/>
          </a:xfrm>
          <a:custGeom>
            <a:avLst/>
            <a:gdLst/>
            <a:ahLst/>
            <a:cxnLst/>
            <a:rect r="r" b="b" t="t" l="l"/>
            <a:pathLst>
              <a:path h="1708081" w="1528733">
                <a:moveTo>
                  <a:pt x="0" y="0"/>
                </a:moveTo>
                <a:lnTo>
                  <a:pt x="1528733" y="0"/>
                </a:lnTo>
                <a:lnTo>
                  <a:pt x="1528733" y="1708081"/>
                </a:lnTo>
                <a:lnTo>
                  <a:pt x="0" y="17080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0">
            <a:off x="16948509" y="8963232"/>
            <a:ext cx="1323768" cy="1323768"/>
          </a:xfrm>
          <a:custGeom>
            <a:avLst/>
            <a:gdLst/>
            <a:ahLst/>
            <a:cxnLst/>
            <a:rect r="r" b="b" t="t" l="l"/>
            <a:pathLst>
              <a:path h="1323768" w="1323768">
                <a:moveTo>
                  <a:pt x="0" y="0"/>
                </a:moveTo>
                <a:lnTo>
                  <a:pt x="1323768" y="0"/>
                </a:lnTo>
                <a:lnTo>
                  <a:pt x="1323768" y="1323768"/>
                </a:lnTo>
                <a:lnTo>
                  <a:pt x="0" y="1323768"/>
                </a:lnTo>
                <a:lnTo>
                  <a:pt x="0" y="0"/>
                </a:lnTo>
                <a:close/>
              </a:path>
            </a:pathLst>
          </a:custGeom>
          <a:blipFill>
            <a:blip r:embed="rId4"/>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4677" y="1823555"/>
            <a:ext cx="5624684" cy="7750767"/>
            <a:chOff x="0" y="0"/>
            <a:chExt cx="2354580" cy="3244592"/>
          </a:xfrm>
        </p:grpSpPr>
        <p:sp>
          <p:nvSpPr>
            <p:cNvPr name="Freeform 3" id="3"/>
            <p:cNvSpPr/>
            <p:nvPr/>
          </p:nvSpPr>
          <p:spPr>
            <a:xfrm flipH="false" flipV="false" rot="0">
              <a:off x="0" y="0"/>
              <a:ext cx="2353310" cy="3244592"/>
            </a:xfrm>
            <a:custGeom>
              <a:avLst/>
              <a:gdLst/>
              <a:ahLst/>
              <a:cxnLst/>
              <a:rect r="r" b="b" t="t" l="l"/>
              <a:pathLst>
                <a:path h="3244592" w="2353310">
                  <a:moveTo>
                    <a:pt x="784860" y="3177282"/>
                  </a:moveTo>
                  <a:cubicBezTo>
                    <a:pt x="905510" y="3217922"/>
                    <a:pt x="1042670" y="3244592"/>
                    <a:pt x="1177290" y="3244592"/>
                  </a:cubicBezTo>
                  <a:cubicBezTo>
                    <a:pt x="1311910" y="3244592"/>
                    <a:pt x="1441450" y="3221732"/>
                    <a:pt x="1560830" y="3181092"/>
                  </a:cubicBezTo>
                  <a:cubicBezTo>
                    <a:pt x="1563370" y="3179822"/>
                    <a:pt x="1565910" y="3179822"/>
                    <a:pt x="1568450" y="3178552"/>
                  </a:cubicBezTo>
                  <a:cubicBezTo>
                    <a:pt x="2016760" y="3015992"/>
                    <a:pt x="2346960" y="2586732"/>
                    <a:pt x="2353310" y="2083926"/>
                  </a:cubicBezTo>
                  <a:lnTo>
                    <a:pt x="2353310" y="0"/>
                  </a:lnTo>
                  <a:lnTo>
                    <a:pt x="0" y="0"/>
                  </a:lnTo>
                  <a:lnTo>
                    <a:pt x="0" y="2082367"/>
                  </a:lnTo>
                  <a:cubicBezTo>
                    <a:pt x="6350" y="2589272"/>
                    <a:pt x="331470" y="3018532"/>
                    <a:pt x="784860" y="3177282"/>
                  </a:cubicBezTo>
                </a:path>
              </a:pathLst>
            </a:custGeom>
            <a:solidFill>
              <a:srgbClr val="CFC0F8"/>
            </a:solidFill>
          </p:spPr>
        </p:sp>
      </p:grpSp>
      <p:grpSp>
        <p:nvGrpSpPr>
          <p:cNvPr name="Group 4" id="4"/>
          <p:cNvGrpSpPr/>
          <p:nvPr/>
        </p:nvGrpSpPr>
        <p:grpSpPr>
          <a:xfrm rot="0">
            <a:off x="6380336" y="1823555"/>
            <a:ext cx="5624684" cy="7750767"/>
            <a:chOff x="0" y="0"/>
            <a:chExt cx="2354580" cy="3244592"/>
          </a:xfrm>
        </p:grpSpPr>
        <p:sp>
          <p:nvSpPr>
            <p:cNvPr name="Freeform 5" id="5"/>
            <p:cNvSpPr/>
            <p:nvPr/>
          </p:nvSpPr>
          <p:spPr>
            <a:xfrm flipH="false" flipV="false" rot="0">
              <a:off x="0" y="0"/>
              <a:ext cx="2353310" cy="3244592"/>
            </a:xfrm>
            <a:custGeom>
              <a:avLst/>
              <a:gdLst/>
              <a:ahLst/>
              <a:cxnLst/>
              <a:rect r="r" b="b" t="t" l="l"/>
              <a:pathLst>
                <a:path h="3244592" w="2353310">
                  <a:moveTo>
                    <a:pt x="784860" y="3177282"/>
                  </a:moveTo>
                  <a:cubicBezTo>
                    <a:pt x="905510" y="3217922"/>
                    <a:pt x="1042670" y="3244592"/>
                    <a:pt x="1177290" y="3244592"/>
                  </a:cubicBezTo>
                  <a:cubicBezTo>
                    <a:pt x="1311910" y="3244592"/>
                    <a:pt x="1441450" y="3221732"/>
                    <a:pt x="1560830" y="3181092"/>
                  </a:cubicBezTo>
                  <a:cubicBezTo>
                    <a:pt x="1563370" y="3179822"/>
                    <a:pt x="1565910" y="3179822"/>
                    <a:pt x="1568450" y="3178552"/>
                  </a:cubicBezTo>
                  <a:cubicBezTo>
                    <a:pt x="2016760" y="3015992"/>
                    <a:pt x="2346960" y="2586732"/>
                    <a:pt x="2353310" y="2083926"/>
                  </a:cubicBezTo>
                  <a:lnTo>
                    <a:pt x="2353310" y="0"/>
                  </a:lnTo>
                  <a:lnTo>
                    <a:pt x="0" y="0"/>
                  </a:lnTo>
                  <a:lnTo>
                    <a:pt x="0" y="2082367"/>
                  </a:lnTo>
                  <a:cubicBezTo>
                    <a:pt x="6350" y="2589272"/>
                    <a:pt x="331470" y="3018532"/>
                    <a:pt x="784860" y="3177282"/>
                  </a:cubicBezTo>
                </a:path>
              </a:pathLst>
            </a:custGeom>
            <a:solidFill>
              <a:srgbClr val="F8C0E7"/>
            </a:solidFill>
          </p:spPr>
        </p:sp>
      </p:grpSp>
      <p:grpSp>
        <p:nvGrpSpPr>
          <p:cNvPr name="Group 6" id="6"/>
          <p:cNvGrpSpPr/>
          <p:nvPr/>
        </p:nvGrpSpPr>
        <p:grpSpPr>
          <a:xfrm rot="0">
            <a:off x="12533236" y="1823555"/>
            <a:ext cx="5624684" cy="7750767"/>
            <a:chOff x="0" y="0"/>
            <a:chExt cx="2354580" cy="3244592"/>
          </a:xfrm>
        </p:grpSpPr>
        <p:sp>
          <p:nvSpPr>
            <p:cNvPr name="Freeform 7" id="7"/>
            <p:cNvSpPr/>
            <p:nvPr/>
          </p:nvSpPr>
          <p:spPr>
            <a:xfrm flipH="false" flipV="false" rot="0">
              <a:off x="0" y="0"/>
              <a:ext cx="2353310" cy="3244592"/>
            </a:xfrm>
            <a:custGeom>
              <a:avLst/>
              <a:gdLst/>
              <a:ahLst/>
              <a:cxnLst/>
              <a:rect r="r" b="b" t="t" l="l"/>
              <a:pathLst>
                <a:path h="3244592" w="2353310">
                  <a:moveTo>
                    <a:pt x="784860" y="3177282"/>
                  </a:moveTo>
                  <a:cubicBezTo>
                    <a:pt x="905510" y="3217922"/>
                    <a:pt x="1042670" y="3244592"/>
                    <a:pt x="1177290" y="3244592"/>
                  </a:cubicBezTo>
                  <a:cubicBezTo>
                    <a:pt x="1311910" y="3244592"/>
                    <a:pt x="1441450" y="3221732"/>
                    <a:pt x="1560830" y="3181092"/>
                  </a:cubicBezTo>
                  <a:cubicBezTo>
                    <a:pt x="1563370" y="3179822"/>
                    <a:pt x="1565910" y="3179822"/>
                    <a:pt x="1568450" y="3178552"/>
                  </a:cubicBezTo>
                  <a:cubicBezTo>
                    <a:pt x="2016760" y="3015992"/>
                    <a:pt x="2346960" y="2586732"/>
                    <a:pt x="2353310" y="2083926"/>
                  </a:cubicBezTo>
                  <a:lnTo>
                    <a:pt x="2353310" y="0"/>
                  </a:lnTo>
                  <a:lnTo>
                    <a:pt x="0" y="0"/>
                  </a:lnTo>
                  <a:lnTo>
                    <a:pt x="0" y="2082367"/>
                  </a:lnTo>
                  <a:cubicBezTo>
                    <a:pt x="6350" y="2589272"/>
                    <a:pt x="331470" y="3018532"/>
                    <a:pt x="784860" y="3177282"/>
                  </a:cubicBezTo>
                </a:path>
              </a:pathLst>
            </a:custGeom>
            <a:solidFill>
              <a:srgbClr val="C0DDF8"/>
            </a:solidFill>
          </p:spPr>
        </p:sp>
      </p:grpSp>
      <p:sp>
        <p:nvSpPr>
          <p:cNvPr name="TextBox 8" id="8"/>
          <p:cNvSpPr txBox="true"/>
          <p:nvPr/>
        </p:nvSpPr>
        <p:spPr>
          <a:xfrm rot="0">
            <a:off x="823686" y="1975297"/>
            <a:ext cx="4846666" cy="1353693"/>
          </a:xfrm>
          <a:prstGeom prst="rect">
            <a:avLst/>
          </a:prstGeom>
        </p:spPr>
        <p:txBody>
          <a:bodyPr anchor="t" rtlCol="false" tIns="0" lIns="0" bIns="0" rIns="0">
            <a:spAutoFit/>
          </a:bodyPr>
          <a:lstStyle/>
          <a:p>
            <a:pPr algn="ctr" marL="0" indent="0" lvl="0">
              <a:lnSpc>
                <a:spcPts val="3456"/>
              </a:lnSpc>
            </a:pPr>
            <a:r>
              <a:rPr lang="en-US" sz="3200">
                <a:solidFill>
                  <a:srgbClr val="311476"/>
                </a:solidFill>
                <a:latin typeface="Arimo Bold"/>
              </a:rPr>
              <a:t>Çocukların Kendilerini İyi Hissetmelerini Sağlamak</a:t>
            </a:r>
          </a:p>
        </p:txBody>
      </p:sp>
      <p:sp>
        <p:nvSpPr>
          <p:cNvPr name="TextBox 9" id="9"/>
          <p:cNvSpPr txBox="true"/>
          <p:nvPr/>
        </p:nvSpPr>
        <p:spPr>
          <a:xfrm rot="0">
            <a:off x="726433" y="3408465"/>
            <a:ext cx="5332927" cy="4573327"/>
          </a:xfrm>
          <a:prstGeom prst="rect">
            <a:avLst/>
          </a:prstGeom>
        </p:spPr>
        <p:txBody>
          <a:bodyPr anchor="t" rtlCol="false" tIns="0" lIns="0" bIns="0" rIns="0">
            <a:spAutoFit/>
          </a:bodyPr>
          <a:lstStyle/>
          <a:p>
            <a:pPr marL="0" indent="0" lvl="0">
              <a:lnSpc>
                <a:spcPts val="3316"/>
              </a:lnSpc>
              <a:spcBef>
                <a:spcPct val="0"/>
              </a:spcBef>
            </a:pPr>
            <a:r>
              <a:rPr lang="en-US" sz="2369">
                <a:solidFill>
                  <a:srgbClr val="311476"/>
                </a:solidFill>
                <a:latin typeface="Arimo"/>
              </a:rPr>
              <a:t>Olumlu davranışlar karşısında teşekkür etmek, gülümsemek, ne kadar iyi bir iş yaptığını anlatarak ona zaman ayırmak olumlu davranışın tekrar edilmesini ve çocuğun kendini iyi hissetmesini sağlayacaktır. Ayrıca, olumsuz davranışlar ortaya çıktığında görmemezlikten gelmek ve sabırlı olmak, çocuğun bu davranışının ona bir şey kazandırmadığını anlamasına yardımcı olacaktır.</a:t>
            </a:r>
          </a:p>
        </p:txBody>
      </p:sp>
      <p:sp>
        <p:nvSpPr>
          <p:cNvPr name="TextBox 10" id="10"/>
          <p:cNvSpPr txBox="true"/>
          <p:nvPr/>
        </p:nvSpPr>
        <p:spPr>
          <a:xfrm rot="0">
            <a:off x="6720667" y="1975297"/>
            <a:ext cx="4846666" cy="915543"/>
          </a:xfrm>
          <a:prstGeom prst="rect">
            <a:avLst/>
          </a:prstGeom>
        </p:spPr>
        <p:txBody>
          <a:bodyPr anchor="t" rtlCol="false" tIns="0" lIns="0" bIns="0" rIns="0">
            <a:spAutoFit/>
          </a:bodyPr>
          <a:lstStyle/>
          <a:p>
            <a:pPr algn="ctr" marL="0" indent="0" lvl="0">
              <a:lnSpc>
                <a:spcPts val="3456"/>
              </a:lnSpc>
            </a:pPr>
            <a:r>
              <a:rPr lang="en-US" sz="3200">
                <a:solidFill>
                  <a:srgbClr val="311476"/>
                </a:solidFill>
                <a:latin typeface="Arimo Bold"/>
              </a:rPr>
              <a:t>Güvenilir Bir Çevre Hazırlamak; </a:t>
            </a:r>
          </a:p>
        </p:txBody>
      </p:sp>
      <p:sp>
        <p:nvSpPr>
          <p:cNvPr name="TextBox 11" id="11"/>
          <p:cNvSpPr txBox="true"/>
          <p:nvPr/>
        </p:nvSpPr>
        <p:spPr>
          <a:xfrm rot="0">
            <a:off x="12922245" y="1975297"/>
            <a:ext cx="4846666" cy="915543"/>
          </a:xfrm>
          <a:prstGeom prst="rect">
            <a:avLst/>
          </a:prstGeom>
        </p:spPr>
        <p:txBody>
          <a:bodyPr anchor="t" rtlCol="false" tIns="0" lIns="0" bIns="0" rIns="0">
            <a:spAutoFit/>
          </a:bodyPr>
          <a:lstStyle/>
          <a:p>
            <a:pPr algn="ctr" marL="0" indent="0" lvl="0">
              <a:lnSpc>
                <a:spcPts val="3456"/>
              </a:lnSpc>
            </a:pPr>
            <a:r>
              <a:rPr lang="en-US" sz="3200">
                <a:solidFill>
                  <a:srgbClr val="311476"/>
                </a:solidFill>
                <a:latin typeface="Arimo Bold"/>
              </a:rPr>
              <a:t>Olayları Önceden Kontrol Etmek;</a:t>
            </a:r>
          </a:p>
        </p:txBody>
      </p:sp>
      <p:sp>
        <p:nvSpPr>
          <p:cNvPr name="TextBox 12" id="12"/>
          <p:cNvSpPr txBox="true"/>
          <p:nvPr/>
        </p:nvSpPr>
        <p:spPr>
          <a:xfrm rot="0">
            <a:off x="13081345" y="3262315"/>
            <a:ext cx="4795873" cy="4061691"/>
          </a:xfrm>
          <a:prstGeom prst="rect">
            <a:avLst/>
          </a:prstGeom>
        </p:spPr>
        <p:txBody>
          <a:bodyPr anchor="t" rtlCol="false" tIns="0" lIns="0" bIns="0" rIns="0">
            <a:spAutoFit/>
          </a:bodyPr>
          <a:lstStyle/>
          <a:p>
            <a:pPr marL="0" indent="0" lvl="0">
              <a:lnSpc>
                <a:spcPts val="3231"/>
              </a:lnSpc>
              <a:spcBef>
                <a:spcPct val="0"/>
              </a:spcBef>
            </a:pPr>
            <a:r>
              <a:rPr lang="en-US" sz="2308">
                <a:solidFill>
                  <a:srgbClr val="311476"/>
                </a:solidFill>
                <a:latin typeface="Arimo"/>
              </a:rPr>
              <a:t>Büyükler, olayları daha başlamadan önlemek ve kötü sonuçlar doğurmasına fırsat vermemek için aktif birer denetleyici olmalıdırlar. Çocuklarda öz denetimin kazanılması ve belirli bir olgunluk seviyesine ulaşabilmeleri için ebeveynlerinin uygun çözümler önermelerine ve onların rehberliğine ihtiyaçları vardır.</a:t>
            </a:r>
          </a:p>
        </p:txBody>
      </p:sp>
      <p:sp>
        <p:nvSpPr>
          <p:cNvPr name="TextBox 13" id="13"/>
          <p:cNvSpPr txBox="true"/>
          <p:nvPr/>
        </p:nvSpPr>
        <p:spPr>
          <a:xfrm rot="0">
            <a:off x="6748349" y="2967669"/>
            <a:ext cx="5095898" cy="5405390"/>
          </a:xfrm>
          <a:prstGeom prst="rect">
            <a:avLst/>
          </a:prstGeom>
        </p:spPr>
        <p:txBody>
          <a:bodyPr anchor="t" rtlCol="false" tIns="0" lIns="0" bIns="0" rIns="0">
            <a:spAutoFit/>
          </a:bodyPr>
          <a:lstStyle/>
          <a:p>
            <a:pPr marL="0" indent="0" lvl="0">
              <a:lnSpc>
                <a:spcPts val="3316"/>
              </a:lnSpc>
              <a:spcBef>
                <a:spcPct val="0"/>
              </a:spcBef>
            </a:pPr>
            <a:r>
              <a:rPr lang="en-US" sz="2369">
                <a:solidFill>
                  <a:srgbClr val="311476"/>
                </a:solidFill>
                <a:latin typeface="Arimo"/>
              </a:rPr>
              <a:t>Doğasında hareket olan çocuğun araştırmaya, karıştırmaya, eşyaların yerlerini değiştirmeye çalışması hiç de şaşırtıcı değildir. Çocukların eşyaların nasıl hareket ettikleri, nasıl ses çıkardıkları hakkındaki meraklarını tatmin etmek için fırsatlara ihtiyaçları vardır. Ebeveynlere düşen görev ise çocukların çevrelerini tehlikeli materyalleri kaldırarak düzenlemek olmalıdır. Çocuklar keşfettikçe daha az istenmeyen davranışları sergilemeye başlayacaklardır.</a:t>
            </a:r>
          </a:p>
        </p:txBody>
      </p:sp>
      <p:sp>
        <p:nvSpPr>
          <p:cNvPr name="Freeform 14" id="14"/>
          <p:cNvSpPr/>
          <p:nvPr/>
        </p:nvSpPr>
        <p:spPr>
          <a:xfrm flipH="false" flipV="false" rot="-10800000">
            <a:off x="0" y="0"/>
            <a:ext cx="1528733" cy="1708081"/>
          </a:xfrm>
          <a:custGeom>
            <a:avLst/>
            <a:gdLst/>
            <a:ahLst/>
            <a:cxnLst/>
            <a:rect r="r" b="b" t="t" l="l"/>
            <a:pathLst>
              <a:path h="1708081" w="1528733">
                <a:moveTo>
                  <a:pt x="0" y="0"/>
                </a:moveTo>
                <a:lnTo>
                  <a:pt x="1528733" y="0"/>
                </a:lnTo>
                <a:lnTo>
                  <a:pt x="1528733" y="1708081"/>
                </a:lnTo>
                <a:lnTo>
                  <a:pt x="0" y="17080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5400000">
            <a:off x="59319" y="8720282"/>
            <a:ext cx="1528733" cy="1708081"/>
          </a:xfrm>
          <a:custGeom>
            <a:avLst/>
            <a:gdLst/>
            <a:ahLst/>
            <a:cxnLst/>
            <a:rect r="r" b="b" t="t" l="l"/>
            <a:pathLst>
              <a:path h="1708081" w="1528733">
                <a:moveTo>
                  <a:pt x="0" y="0"/>
                </a:moveTo>
                <a:lnTo>
                  <a:pt x="1528733" y="0"/>
                </a:lnTo>
                <a:lnTo>
                  <a:pt x="1528733" y="1708081"/>
                </a:lnTo>
                <a:lnTo>
                  <a:pt x="0" y="17080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6" id="16"/>
          <p:cNvSpPr/>
          <p:nvPr/>
        </p:nvSpPr>
        <p:spPr>
          <a:xfrm flipH="false" flipV="false" rot="-5400000">
            <a:off x="16669593" y="-89674"/>
            <a:ext cx="1528733" cy="1708081"/>
          </a:xfrm>
          <a:custGeom>
            <a:avLst/>
            <a:gdLst/>
            <a:ahLst/>
            <a:cxnLst/>
            <a:rect r="r" b="b" t="t" l="l"/>
            <a:pathLst>
              <a:path h="1708081" w="1528733">
                <a:moveTo>
                  <a:pt x="0" y="0"/>
                </a:moveTo>
                <a:lnTo>
                  <a:pt x="1528733" y="0"/>
                </a:lnTo>
                <a:lnTo>
                  <a:pt x="1528733" y="1708081"/>
                </a:lnTo>
                <a:lnTo>
                  <a:pt x="0" y="17080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7" id="17"/>
          <p:cNvSpPr/>
          <p:nvPr/>
        </p:nvSpPr>
        <p:spPr>
          <a:xfrm flipH="false" flipV="false" rot="0">
            <a:off x="16964232" y="8963232"/>
            <a:ext cx="1323768" cy="1323768"/>
          </a:xfrm>
          <a:custGeom>
            <a:avLst/>
            <a:gdLst/>
            <a:ahLst/>
            <a:cxnLst/>
            <a:rect r="r" b="b" t="t" l="l"/>
            <a:pathLst>
              <a:path h="1323768" w="1323768">
                <a:moveTo>
                  <a:pt x="0" y="0"/>
                </a:moveTo>
                <a:lnTo>
                  <a:pt x="1323768" y="0"/>
                </a:lnTo>
                <a:lnTo>
                  <a:pt x="1323768" y="1323768"/>
                </a:lnTo>
                <a:lnTo>
                  <a:pt x="0" y="1323768"/>
                </a:lnTo>
                <a:lnTo>
                  <a:pt x="0" y="0"/>
                </a:lnTo>
                <a:close/>
              </a:path>
            </a:pathLst>
          </a:custGeom>
          <a:blipFill>
            <a:blip r:embed="rId4"/>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3009548" y="-789993"/>
            <a:ext cx="2966151" cy="8985248"/>
            <a:chOff x="0" y="0"/>
            <a:chExt cx="6238240" cy="18897260"/>
          </a:xfrm>
        </p:grpSpPr>
        <p:sp>
          <p:nvSpPr>
            <p:cNvPr name="Freeform 3" id="3"/>
            <p:cNvSpPr/>
            <p:nvPr/>
          </p:nvSpPr>
          <p:spPr>
            <a:xfrm flipH="false" flipV="false" rot="0">
              <a:off x="0" y="0"/>
              <a:ext cx="6238240" cy="18897260"/>
            </a:xfrm>
            <a:custGeom>
              <a:avLst/>
              <a:gdLst/>
              <a:ahLst/>
              <a:cxnLst/>
              <a:rect r="r" b="b" t="t" l="l"/>
              <a:pathLst>
                <a:path h="18897260" w="6238240">
                  <a:moveTo>
                    <a:pt x="3119120" y="0"/>
                  </a:moveTo>
                  <a:lnTo>
                    <a:pt x="0" y="0"/>
                  </a:lnTo>
                  <a:lnTo>
                    <a:pt x="0" y="17446921"/>
                  </a:lnTo>
                  <a:lnTo>
                    <a:pt x="3119120" y="18897260"/>
                  </a:lnTo>
                  <a:lnTo>
                    <a:pt x="6238240" y="17446921"/>
                  </a:lnTo>
                  <a:lnTo>
                    <a:pt x="6238240" y="0"/>
                  </a:lnTo>
                  <a:lnTo>
                    <a:pt x="3119120" y="0"/>
                  </a:lnTo>
                </a:path>
              </a:pathLst>
            </a:custGeom>
            <a:solidFill>
              <a:srgbClr val="CFC0F8"/>
            </a:solidFill>
          </p:spPr>
        </p:sp>
      </p:grpSp>
      <p:grpSp>
        <p:nvGrpSpPr>
          <p:cNvPr name="Group 4" id="4"/>
          <p:cNvGrpSpPr/>
          <p:nvPr/>
        </p:nvGrpSpPr>
        <p:grpSpPr>
          <a:xfrm rot="5400000">
            <a:off x="3009548" y="2500515"/>
            <a:ext cx="2966151" cy="8985248"/>
            <a:chOff x="0" y="0"/>
            <a:chExt cx="6238240" cy="18897260"/>
          </a:xfrm>
        </p:grpSpPr>
        <p:sp>
          <p:nvSpPr>
            <p:cNvPr name="Freeform 5" id="5"/>
            <p:cNvSpPr/>
            <p:nvPr/>
          </p:nvSpPr>
          <p:spPr>
            <a:xfrm flipH="false" flipV="false" rot="0">
              <a:off x="0" y="0"/>
              <a:ext cx="6238240" cy="18897260"/>
            </a:xfrm>
            <a:custGeom>
              <a:avLst/>
              <a:gdLst/>
              <a:ahLst/>
              <a:cxnLst/>
              <a:rect r="r" b="b" t="t" l="l"/>
              <a:pathLst>
                <a:path h="18897260" w="6238240">
                  <a:moveTo>
                    <a:pt x="3119120" y="0"/>
                  </a:moveTo>
                  <a:lnTo>
                    <a:pt x="0" y="0"/>
                  </a:lnTo>
                  <a:lnTo>
                    <a:pt x="0" y="17446921"/>
                  </a:lnTo>
                  <a:lnTo>
                    <a:pt x="3119120" y="18897260"/>
                  </a:lnTo>
                  <a:lnTo>
                    <a:pt x="6238240" y="17446921"/>
                  </a:lnTo>
                  <a:lnTo>
                    <a:pt x="6238240" y="0"/>
                  </a:lnTo>
                  <a:lnTo>
                    <a:pt x="3119120" y="0"/>
                  </a:lnTo>
                </a:path>
              </a:pathLst>
            </a:custGeom>
            <a:solidFill>
              <a:srgbClr val="A8DFCA"/>
            </a:solidFill>
          </p:spPr>
        </p:sp>
      </p:grpSp>
      <p:grpSp>
        <p:nvGrpSpPr>
          <p:cNvPr name="Group 6" id="6"/>
          <p:cNvGrpSpPr/>
          <p:nvPr/>
        </p:nvGrpSpPr>
        <p:grpSpPr>
          <a:xfrm rot="-5400000">
            <a:off x="12258628" y="-843665"/>
            <a:ext cx="2961435" cy="9097308"/>
            <a:chOff x="0" y="0"/>
            <a:chExt cx="6238240" cy="19163410"/>
          </a:xfrm>
        </p:grpSpPr>
        <p:sp>
          <p:nvSpPr>
            <p:cNvPr name="Freeform 7" id="7"/>
            <p:cNvSpPr/>
            <p:nvPr/>
          </p:nvSpPr>
          <p:spPr>
            <a:xfrm flipH="false" flipV="false" rot="0">
              <a:off x="0" y="0"/>
              <a:ext cx="6238240" cy="19163410"/>
            </a:xfrm>
            <a:custGeom>
              <a:avLst/>
              <a:gdLst/>
              <a:ahLst/>
              <a:cxnLst/>
              <a:rect r="r" b="b" t="t" l="l"/>
              <a:pathLst>
                <a:path h="19163410" w="6238240">
                  <a:moveTo>
                    <a:pt x="3119120" y="0"/>
                  </a:moveTo>
                  <a:lnTo>
                    <a:pt x="0" y="0"/>
                  </a:lnTo>
                  <a:lnTo>
                    <a:pt x="0" y="17713071"/>
                  </a:lnTo>
                  <a:lnTo>
                    <a:pt x="3119120" y="19163410"/>
                  </a:lnTo>
                  <a:lnTo>
                    <a:pt x="6238240" y="17713071"/>
                  </a:lnTo>
                  <a:lnTo>
                    <a:pt x="6238240" y="0"/>
                  </a:lnTo>
                  <a:lnTo>
                    <a:pt x="3119120" y="0"/>
                  </a:lnTo>
                </a:path>
              </a:pathLst>
            </a:custGeom>
            <a:solidFill>
              <a:srgbClr val="F8C2C0"/>
            </a:solidFill>
          </p:spPr>
        </p:sp>
      </p:grpSp>
      <p:grpSp>
        <p:nvGrpSpPr>
          <p:cNvPr name="Group 8" id="8"/>
          <p:cNvGrpSpPr/>
          <p:nvPr/>
        </p:nvGrpSpPr>
        <p:grpSpPr>
          <a:xfrm rot="-5400000">
            <a:off x="12263514" y="2437240"/>
            <a:ext cx="2966151" cy="9111796"/>
            <a:chOff x="0" y="0"/>
            <a:chExt cx="6238240" cy="19163410"/>
          </a:xfrm>
        </p:grpSpPr>
        <p:sp>
          <p:nvSpPr>
            <p:cNvPr name="Freeform 9" id="9"/>
            <p:cNvSpPr/>
            <p:nvPr/>
          </p:nvSpPr>
          <p:spPr>
            <a:xfrm flipH="false" flipV="false" rot="0">
              <a:off x="0" y="0"/>
              <a:ext cx="6238240" cy="19163410"/>
            </a:xfrm>
            <a:custGeom>
              <a:avLst/>
              <a:gdLst/>
              <a:ahLst/>
              <a:cxnLst/>
              <a:rect r="r" b="b" t="t" l="l"/>
              <a:pathLst>
                <a:path h="19163410" w="6238240">
                  <a:moveTo>
                    <a:pt x="3119120" y="0"/>
                  </a:moveTo>
                  <a:lnTo>
                    <a:pt x="0" y="0"/>
                  </a:lnTo>
                  <a:lnTo>
                    <a:pt x="0" y="17713071"/>
                  </a:lnTo>
                  <a:lnTo>
                    <a:pt x="3119120" y="19163410"/>
                  </a:lnTo>
                  <a:lnTo>
                    <a:pt x="6238240" y="17713071"/>
                  </a:lnTo>
                  <a:lnTo>
                    <a:pt x="6238240" y="0"/>
                  </a:lnTo>
                  <a:lnTo>
                    <a:pt x="3119120" y="0"/>
                  </a:lnTo>
                </a:path>
              </a:pathLst>
            </a:custGeom>
            <a:solidFill>
              <a:srgbClr val="C0DDF8"/>
            </a:solidFill>
          </p:spPr>
        </p:sp>
      </p:grpSp>
      <p:sp>
        <p:nvSpPr>
          <p:cNvPr name="TextBox 10" id="10"/>
          <p:cNvSpPr txBox="true"/>
          <p:nvPr/>
        </p:nvSpPr>
        <p:spPr>
          <a:xfrm rot="0">
            <a:off x="1172491" y="2865923"/>
            <a:ext cx="7587802" cy="2091690"/>
          </a:xfrm>
          <a:prstGeom prst="rect">
            <a:avLst/>
          </a:prstGeom>
        </p:spPr>
        <p:txBody>
          <a:bodyPr anchor="t" rtlCol="false" tIns="0" lIns="0" bIns="0" rIns="0">
            <a:spAutoFit/>
          </a:bodyPr>
          <a:lstStyle/>
          <a:p>
            <a:pPr algn="l" marL="0" indent="0" lvl="0">
              <a:lnSpc>
                <a:spcPts val="3359"/>
              </a:lnSpc>
              <a:spcBef>
                <a:spcPct val="0"/>
              </a:spcBef>
            </a:pPr>
            <a:r>
              <a:rPr lang="en-US" sz="2400">
                <a:solidFill>
                  <a:srgbClr val="311476"/>
                </a:solidFill>
                <a:latin typeface="Arimo"/>
              </a:rPr>
              <a:t>Problemlerin iyi çözümleri ve kötü çözümleri vardır. Fakat bu farklılığı çocuklar nasıl ayırt edecekler? Eğer bir çocuk kabul edilemez bir çözüm önerirse ona açıkça davranışın kabul edilemezliği açıklanmalı ve nedenleri anlatılmalıdır.</a:t>
            </a:r>
          </a:p>
        </p:txBody>
      </p:sp>
      <p:sp>
        <p:nvSpPr>
          <p:cNvPr name="TextBox 11" id="11"/>
          <p:cNvSpPr txBox="true"/>
          <p:nvPr/>
        </p:nvSpPr>
        <p:spPr>
          <a:xfrm rot="0">
            <a:off x="810911" y="6136869"/>
            <a:ext cx="7845505" cy="1809467"/>
          </a:xfrm>
          <a:prstGeom prst="rect">
            <a:avLst/>
          </a:prstGeom>
        </p:spPr>
        <p:txBody>
          <a:bodyPr anchor="t" rtlCol="false" tIns="0" lIns="0" bIns="0" rIns="0">
            <a:spAutoFit/>
          </a:bodyPr>
          <a:lstStyle/>
          <a:p>
            <a:pPr algn="l" marL="0" indent="0" lvl="0">
              <a:lnSpc>
                <a:spcPts val="2882"/>
              </a:lnSpc>
              <a:spcBef>
                <a:spcPct val="0"/>
              </a:spcBef>
            </a:pPr>
            <a:r>
              <a:rPr lang="en-US" sz="2059">
                <a:solidFill>
                  <a:srgbClr val="311476"/>
                </a:solidFill>
                <a:latin typeface="Arimo"/>
              </a:rPr>
              <a:t>Çocukların yanlış ve zarar verici bir davranışı gözlendiğinde, en iyisi aşırı tepki vermemektir. Azarlamak veya cezalandırmak yerine, olumsuz davranışından dolayı onu oyun alanından uzaklaştırmak ya da kısa bir ara verip onu oyundan alıp sessizce oturup bekleyeceği bir yere koymak daha etkili olabilmektedir. </a:t>
            </a:r>
          </a:p>
        </p:txBody>
      </p:sp>
      <p:sp>
        <p:nvSpPr>
          <p:cNvPr name="TextBox 12" id="12"/>
          <p:cNvSpPr txBox="true"/>
          <p:nvPr/>
        </p:nvSpPr>
        <p:spPr>
          <a:xfrm rot="0">
            <a:off x="9424191" y="6136869"/>
            <a:ext cx="8186202" cy="2111375"/>
          </a:xfrm>
          <a:prstGeom prst="rect">
            <a:avLst/>
          </a:prstGeom>
        </p:spPr>
        <p:txBody>
          <a:bodyPr anchor="t" rtlCol="false" tIns="0" lIns="0" bIns="0" rIns="0">
            <a:spAutoFit/>
          </a:bodyPr>
          <a:lstStyle/>
          <a:p>
            <a:pPr marL="0" indent="0" lvl="0">
              <a:lnSpc>
                <a:spcPts val="2800"/>
              </a:lnSpc>
              <a:spcBef>
                <a:spcPct val="0"/>
              </a:spcBef>
            </a:pPr>
            <a:r>
              <a:rPr lang="en-US" sz="2000">
                <a:solidFill>
                  <a:srgbClr val="311476"/>
                </a:solidFill>
                <a:latin typeface="Arimo"/>
              </a:rPr>
              <a:t>Birçok çocuk, okulöncesi yıllarında davranış problemleri göstermekte ve sabırlı ebeveynleri sayesinde problemlerini çözmektedirler. Az bir kısmı bu davranış problemlerinin şiddetine ve süresine bağlı olarak uzman yardımına ihtiyaç duymaktadır. Ebeveyn yaşamında ayrılık veya boşanma gibi stresli dönemlerde alınan uzman yardımı ile yaşamın bundan sonraki yıllarında olabilecek sorunlar önlenebilmektedir.</a:t>
            </a:r>
          </a:p>
        </p:txBody>
      </p:sp>
      <p:sp>
        <p:nvSpPr>
          <p:cNvPr name="TextBox 13" id="13"/>
          <p:cNvSpPr txBox="true"/>
          <p:nvPr/>
        </p:nvSpPr>
        <p:spPr>
          <a:xfrm rot="0">
            <a:off x="9477889" y="3359273"/>
            <a:ext cx="7621179" cy="1104991"/>
          </a:xfrm>
          <a:prstGeom prst="rect">
            <a:avLst/>
          </a:prstGeom>
        </p:spPr>
        <p:txBody>
          <a:bodyPr anchor="t" rtlCol="false" tIns="0" lIns="0" bIns="0" rIns="0">
            <a:spAutoFit/>
          </a:bodyPr>
          <a:lstStyle/>
          <a:p>
            <a:pPr marL="0" indent="0" lvl="0">
              <a:lnSpc>
                <a:spcPts val="2915"/>
              </a:lnSpc>
              <a:spcBef>
                <a:spcPct val="0"/>
              </a:spcBef>
            </a:pPr>
            <a:r>
              <a:rPr lang="en-US" sz="2082">
                <a:solidFill>
                  <a:srgbClr val="311476"/>
                </a:solidFill>
                <a:latin typeface="Arimo"/>
              </a:rPr>
              <a:t>Tüm bunları uyguladıktan sonra yapılması gereken bir şey daha vardır; o da yeni iletişim yolları denerken kendinize ve çocuğunuza karşı sabırlı olmak.</a:t>
            </a:r>
          </a:p>
        </p:txBody>
      </p:sp>
      <p:sp>
        <p:nvSpPr>
          <p:cNvPr name="TextBox 14" id="14"/>
          <p:cNvSpPr txBox="true"/>
          <p:nvPr/>
        </p:nvSpPr>
        <p:spPr>
          <a:xfrm rot="0">
            <a:off x="1172491" y="2388861"/>
            <a:ext cx="6971528" cy="415671"/>
          </a:xfrm>
          <a:prstGeom prst="rect">
            <a:avLst/>
          </a:prstGeom>
        </p:spPr>
        <p:txBody>
          <a:bodyPr anchor="t" rtlCol="false" tIns="0" lIns="0" bIns="0" rIns="0">
            <a:spAutoFit/>
          </a:bodyPr>
          <a:lstStyle/>
          <a:p>
            <a:pPr algn="l" marL="0" indent="0" lvl="0">
              <a:lnSpc>
                <a:spcPts val="3132"/>
              </a:lnSpc>
            </a:pPr>
            <a:r>
              <a:rPr lang="en-US" sz="2900">
                <a:solidFill>
                  <a:srgbClr val="311476"/>
                </a:solidFill>
                <a:latin typeface="Arimo Bold"/>
              </a:rPr>
              <a:t>Problem Çözme Becerisi Kazandırma</a:t>
            </a:r>
          </a:p>
        </p:txBody>
      </p:sp>
      <p:sp>
        <p:nvSpPr>
          <p:cNvPr name="TextBox 15" id="15"/>
          <p:cNvSpPr txBox="true"/>
          <p:nvPr/>
        </p:nvSpPr>
        <p:spPr>
          <a:xfrm rot="0">
            <a:off x="1528733" y="5592800"/>
            <a:ext cx="6409861" cy="477393"/>
          </a:xfrm>
          <a:prstGeom prst="rect">
            <a:avLst/>
          </a:prstGeom>
        </p:spPr>
        <p:txBody>
          <a:bodyPr anchor="t" rtlCol="false" tIns="0" lIns="0" bIns="0" rIns="0">
            <a:spAutoFit/>
          </a:bodyPr>
          <a:lstStyle/>
          <a:p>
            <a:pPr algn="l" marL="0" indent="0" lvl="0">
              <a:lnSpc>
                <a:spcPts val="3456"/>
              </a:lnSpc>
            </a:pPr>
            <a:r>
              <a:rPr lang="en-US" sz="3200">
                <a:solidFill>
                  <a:srgbClr val="311476"/>
                </a:solidFill>
                <a:latin typeface="Arimo Bold"/>
              </a:rPr>
              <a:t>Fazla Müdahale Etmemek; </a:t>
            </a:r>
          </a:p>
        </p:txBody>
      </p:sp>
      <p:sp>
        <p:nvSpPr>
          <p:cNvPr name="TextBox 16" id="16"/>
          <p:cNvSpPr txBox="true"/>
          <p:nvPr/>
        </p:nvSpPr>
        <p:spPr>
          <a:xfrm rot="0">
            <a:off x="9477889" y="5646902"/>
            <a:ext cx="7436986" cy="488442"/>
          </a:xfrm>
          <a:prstGeom prst="rect">
            <a:avLst/>
          </a:prstGeom>
        </p:spPr>
        <p:txBody>
          <a:bodyPr anchor="t" rtlCol="false" tIns="0" lIns="0" bIns="0" rIns="0">
            <a:spAutoFit/>
          </a:bodyPr>
          <a:lstStyle/>
          <a:p>
            <a:pPr marL="0" indent="0" lvl="0">
              <a:lnSpc>
                <a:spcPts val="3564"/>
              </a:lnSpc>
            </a:pPr>
            <a:r>
              <a:rPr lang="en-US" sz="3300">
                <a:solidFill>
                  <a:srgbClr val="311476"/>
                </a:solidFill>
                <a:latin typeface="Arimo Bold"/>
              </a:rPr>
              <a:t>Gerektiğinde Uzman Yardımı Almak</a:t>
            </a:r>
          </a:p>
        </p:txBody>
      </p:sp>
      <p:sp>
        <p:nvSpPr>
          <p:cNvPr name="TextBox 17" id="17"/>
          <p:cNvSpPr txBox="true"/>
          <p:nvPr/>
        </p:nvSpPr>
        <p:spPr>
          <a:xfrm rot="0">
            <a:off x="9522149" y="2590411"/>
            <a:ext cx="7990287" cy="447294"/>
          </a:xfrm>
          <a:prstGeom prst="rect">
            <a:avLst/>
          </a:prstGeom>
        </p:spPr>
        <p:txBody>
          <a:bodyPr anchor="t" rtlCol="false" tIns="0" lIns="0" bIns="0" rIns="0">
            <a:spAutoFit/>
          </a:bodyPr>
          <a:lstStyle/>
          <a:p>
            <a:pPr marL="0" indent="0" lvl="0">
              <a:lnSpc>
                <a:spcPts val="3348"/>
              </a:lnSpc>
            </a:pPr>
            <a:r>
              <a:rPr lang="en-US" sz="3100">
                <a:solidFill>
                  <a:srgbClr val="311476"/>
                </a:solidFill>
                <a:latin typeface="Arimo Bold"/>
              </a:rPr>
              <a:t>Çocuğa ve Kendinize Karşı Sabırlı Olmak</a:t>
            </a:r>
          </a:p>
        </p:txBody>
      </p:sp>
      <p:sp>
        <p:nvSpPr>
          <p:cNvPr name="Freeform 18" id="18"/>
          <p:cNvSpPr/>
          <p:nvPr/>
        </p:nvSpPr>
        <p:spPr>
          <a:xfrm flipH="false" flipV="false" rot="-10800000">
            <a:off x="0" y="0"/>
            <a:ext cx="1528733" cy="1708081"/>
          </a:xfrm>
          <a:custGeom>
            <a:avLst/>
            <a:gdLst/>
            <a:ahLst/>
            <a:cxnLst/>
            <a:rect r="r" b="b" t="t" l="l"/>
            <a:pathLst>
              <a:path h="1708081" w="1528733">
                <a:moveTo>
                  <a:pt x="0" y="0"/>
                </a:moveTo>
                <a:lnTo>
                  <a:pt x="1528733" y="0"/>
                </a:lnTo>
                <a:lnTo>
                  <a:pt x="1528733" y="1708081"/>
                </a:lnTo>
                <a:lnTo>
                  <a:pt x="0" y="17080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9" id="19"/>
          <p:cNvSpPr/>
          <p:nvPr/>
        </p:nvSpPr>
        <p:spPr>
          <a:xfrm flipH="false" flipV="false" rot="5400000">
            <a:off x="46544" y="8668593"/>
            <a:ext cx="1528733" cy="1708081"/>
          </a:xfrm>
          <a:custGeom>
            <a:avLst/>
            <a:gdLst/>
            <a:ahLst/>
            <a:cxnLst/>
            <a:rect r="r" b="b" t="t" l="l"/>
            <a:pathLst>
              <a:path h="1708081" w="1528733">
                <a:moveTo>
                  <a:pt x="0" y="0"/>
                </a:moveTo>
                <a:lnTo>
                  <a:pt x="1528733" y="0"/>
                </a:lnTo>
                <a:lnTo>
                  <a:pt x="1528733" y="1708081"/>
                </a:lnTo>
                <a:lnTo>
                  <a:pt x="0" y="17080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0" id="20"/>
          <p:cNvSpPr/>
          <p:nvPr/>
        </p:nvSpPr>
        <p:spPr>
          <a:xfrm flipH="false" flipV="false" rot="-5400000">
            <a:off x="16846027" y="-89674"/>
            <a:ext cx="1528733" cy="1708081"/>
          </a:xfrm>
          <a:custGeom>
            <a:avLst/>
            <a:gdLst/>
            <a:ahLst/>
            <a:cxnLst/>
            <a:rect r="r" b="b" t="t" l="l"/>
            <a:pathLst>
              <a:path h="1708081" w="1528733">
                <a:moveTo>
                  <a:pt x="0" y="0"/>
                </a:moveTo>
                <a:lnTo>
                  <a:pt x="1528733" y="0"/>
                </a:lnTo>
                <a:lnTo>
                  <a:pt x="1528733" y="1708081"/>
                </a:lnTo>
                <a:lnTo>
                  <a:pt x="0" y="17080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0">
            <a:off x="16964232" y="8963232"/>
            <a:ext cx="1323768" cy="1323768"/>
          </a:xfrm>
          <a:custGeom>
            <a:avLst/>
            <a:gdLst/>
            <a:ahLst/>
            <a:cxnLst/>
            <a:rect r="r" b="b" t="t" l="l"/>
            <a:pathLst>
              <a:path h="1323768" w="1323768">
                <a:moveTo>
                  <a:pt x="0" y="0"/>
                </a:moveTo>
                <a:lnTo>
                  <a:pt x="1323768" y="0"/>
                </a:lnTo>
                <a:lnTo>
                  <a:pt x="1323768" y="1323768"/>
                </a:lnTo>
                <a:lnTo>
                  <a:pt x="0" y="1323768"/>
                </a:lnTo>
                <a:lnTo>
                  <a:pt x="0" y="0"/>
                </a:lnTo>
                <a:close/>
              </a:path>
            </a:pathLst>
          </a:custGeom>
          <a:blipFill>
            <a:blip r:embed="rId4"/>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DAFsV2Rzh-w</dc:identifier>
  <dcterms:modified xsi:type="dcterms:W3CDTF">2011-08-01T06:04:30Z</dcterms:modified>
  <cp:revision>1</cp:revision>
  <dc:title>Soft Renkli Minimalist Sunum</dc:title>
</cp:coreProperties>
</file>