
<file path=[Content_Types].xml><?xml version="1.0" encoding="utf-8"?>
<Types xmlns="http://schemas.openxmlformats.org/package/2006/content-types">
  <Default ContentType="application/x-fontdata" Extension="fntdata"/>
  <Default ContentType="image/gif" Extension="gif"/>
  <Default ContentType="image/jpeg" Extension="jpeg"/>
  <Default ContentType="audio/mpeg" Extension="mp3"/>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Lst>
  <p:sldSz cx="18288000" cy="10287000"/>
  <p:notesSz cx="6858000" cy="9144000"/>
  <p:embeddedFontLst>
    <p:embeddedFont>
      <p:font typeface="Playfair Display" charset="1" panose="00000500000000000000"/>
      <p:regular r:id="rId6"/>
    </p:embeddedFont>
    <p:embeddedFont>
      <p:font typeface="Playfair Display Bold" charset="1" panose="00000800000000000000"/>
      <p:regular r:id="rId7"/>
    </p:embeddedFont>
    <p:embeddedFont>
      <p:font typeface="Playfair Display Italics" charset="1" panose="00000500000000000000"/>
      <p:regular r:id="rId8"/>
    </p:embeddedFont>
    <p:embeddedFont>
      <p:font typeface="Playfair Display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Kollektif" charset="1" panose="020B0604020101010102"/>
      <p:regular r:id="rId14"/>
    </p:embeddedFont>
    <p:embeddedFont>
      <p:font typeface="Kollektif Bold" charset="1" panose="020B0604020101010102"/>
      <p:regular r:id="rId15"/>
    </p:embeddedFont>
    <p:embeddedFont>
      <p:font typeface="Kollektif Italics" charset="1" panose="020B0604020101010102"/>
      <p:regular r:id="rId16"/>
    </p:embeddedFont>
    <p:embeddedFont>
      <p:font typeface="Kollektif Bold Italics" charset="1" panose="020B0604020101010102"/>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gif" Type="http://schemas.openxmlformats.org/officeDocument/2006/relationships/image"/><Relationship Id="rId5" Target="../media/image66.jpeg" Type="http://schemas.openxmlformats.org/officeDocument/2006/relationships/image"/><Relationship Id="rId6" Target="../media/aADlPeXXBTw.mp3" Type="http://schemas.microsoft.com/office/2007/relationships/media"/><Relationship Id="rId7" Target="../media/aADlPeXXBTw.mp3" Type="http://schemas.openxmlformats.org/officeDocument/2006/relationships/audio"/></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8.gif" Type="http://schemas.openxmlformats.org/officeDocument/2006/relationships/image"/><Relationship Id="rId5" Target="../media/image24.jpeg" Type="http://schemas.openxmlformats.org/officeDocument/2006/relationships/image"/><Relationship Id="rId6" Target="../media/image9.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gif" Type="http://schemas.openxmlformats.org/officeDocument/2006/relationships/image"/><Relationship Id="rId3" Target="../media/image25.png" Type="http://schemas.openxmlformats.org/officeDocument/2006/relationships/image"/><Relationship Id="rId4" Target="../media/image9.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26.jpeg" Type="http://schemas.openxmlformats.org/officeDocument/2006/relationships/image"/><Relationship Id="rId5" Target="../media/image27.gif"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9.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21.jpeg" Type="http://schemas.openxmlformats.org/officeDocument/2006/relationships/image"/><Relationship Id="rId13" Target="../media/image40.gif" Type="http://schemas.openxmlformats.org/officeDocument/2006/relationships/image"/><Relationship Id="rId14" Target="../media/image9.pn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41.jpeg" Type="http://schemas.openxmlformats.org/officeDocument/2006/relationships/image"/><Relationship Id="rId5" Target="../media/image42.gif" Type="http://schemas.openxmlformats.org/officeDocument/2006/relationships/image"/><Relationship Id="rId6" Target="../media/image43.gif" Type="http://schemas.openxmlformats.org/officeDocument/2006/relationships/image"/><Relationship Id="rId7" Target="../media/image9.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gif" Type="http://schemas.openxmlformats.org/officeDocument/2006/relationships/image"/><Relationship Id="rId3" Target="../media/image44.jpeg" Type="http://schemas.openxmlformats.org/officeDocument/2006/relationships/image"/><Relationship Id="rId4" Target="../media/image45.gif" Type="http://schemas.openxmlformats.org/officeDocument/2006/relationships/image"/><Relationship Id="rId5" Target="../media/image9.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gif" Type="http://schemas.openxmlformats.org/officeDocument/2006/relationships/image"/><Relationship Id="rId3" Target="../media/image46.jpeg" Type="http://schemas.openxmlformats.org/officeDocument/2006/relationships/image"/><Relationship Id="rId4" Target="../media/image13.gif" Type="http://schemas.openxmlformats.org/officeDocument/2006/relationships/image"/><Relationship Id="rId5" Target="../media/image9.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gif" Type="http://schemas.openxmlformats.org/officeDocument/2006/relationships/image"/><Relationship Id="rId5" Target="../media/image18.gif" Type="http://schemas.openxmlformats.org/officeDocument/2006/relationships/image"/><Relationship Id="rId6" Target="../media/image47.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8.gif" Type="http://schemas.openxmlformats.org/officeDocument/2006/relationships/image"/><Relationship Id="rId5" Target="../media/image24.jpeg" Type="http://schemas.openxmlformats.org/officeDocument/2006/relationships/image"/><Relationship Id="rId6" Target="../media/image9.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6.gif" Type="http://schemas.openxmlformats.org/officeDocument/2006/relationships/image"/><Relationship Id="rId11" Target="../media/image57.gif" Type="http://schemas.openxmlformats.org/officeDocument/2006/relationships/image"/><Relationship Id="rId12" Target="../media/image58.gif" Type="http://schemas.openxmlformats.org/officeDocument/2006/relationships/image"/><Relationship Id="rId13" Target="../media/image59.gif" Type="http://schemas.openxmlformats.org/officeDocument/2006/relationships/image"/><Relationship Id="rId14" Target="../media/image60.gif" Type="http://schemas.openxmlformats.org/officeDocument/2006/relationships/image"/><Relationship Id="rId15" Target="../media/image61.gif" Type="http://schemas.openxmlformats.org/officeDocument/2006/relationships/image"/><Relationship Id="rId16" Target="../media/image62.gif" Type="http://schemas.openxmlformats.org/officeDocument/2006/relationships/image"/><Relationship Id="rId17" Target="../media/image63.gif" Type="http://schemas.openxmlformats.org/officeDocument/2006/relationships/image"/><Relationship Id="rId18" Target="../media/image64.gif" Type="http://schemas.openxmlformats.org/officeDocument/2006/relationships/image"/><Relationship Id="rId19" Target="../media/image2.jpeg" Type="http://schemas.openxmlformats.org/officeDocument/2006/relationships/image"/><Relationship Id="rId2" Target="../media/image48.gif" Type="http://schemas.openxmlformats.org/officeDocument/2006/relationships/image"/><Relationship Id="rId20" Target="../media/image65.gif" Type="http://schemas.openxmlformats.org/officeDocument/2006/relationships/image"/><Relationship Id="rId3" Target="../media/image49.gif" Type="http://schemas.openxmlformats.org/officeDocument/2006/relationships/image"/><Relationship Id="rId4" Target="../media/image50.gif" Type="http://schemas.openxmlformats.org/officeDocument/2006/relationships/image"/><Relationship Id="rId5" Target="../media/image51.gif" Type="http://schemas.openxmlformats.org/officeDocument/2006/relationships/image"/><Relationship Id="rId6" Target="../media/image52.gif" Type="http://schemas.openxmlformats.org/officeDocument/2006/relationships/image"/><Relationship Id="rId7" Target="../media/image53.gif" Type="http://schemas.openxmlformats.org/officeDocument/2006/relationships/image"/><Relationship Id="rId8" Target="../media/image54.gif" Type="http://schemas.openxmlformats.org/officeDocument/2006/relationships/image"/><Relationship Id="rId9" Target="../media/image55.gif"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gif" Type="http://schemas.openxmlformats.org/officeDocument/2006/relationships/image"/><Relationship Id="rId7" Target="../media/image9.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gif" Type="http://schemas.openxmlformats.org/officeDocument/2006/relationships/image"/><Relationship Id="rId3" Target="../media/image11.jpeg" Type="http://schemas.openxmlformats.org/officeDocument/2006/relationships/image"/><Relationship Id="rId4" Target="../media/image9.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gif" Type="http://schemas.openxmlformats.org/officeDocument/2006/relationships/image"/><Relationship Id="rId3" Target="../media/image13.gif" Type="http://schemas.openxmlformats.org/officeDocument/2006/relationships/image"/><Relationship Id="rId4" Target="../media/image14.jpeg" Type="http://schemas.openxmlformats.org/officeDocument/2006/relationships/image"/><Relationship Id="rId5" Target="../media/image9.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gif" Type="http://schemas.openxmlformats.org/officeDocument/2006/relationships/image"/><Relationship Id="rId5" Target="../media/image18.gif" Type="http://schemas.openxmlformats.org/officeDocument/2006/relationships/image"/><Relationship Id="rId6" Target="../media/image19.jpeg" Type="http://schemas.openxmlformats.org/officeDocument/2006/relationships/image"/><Relationship Id="rId7" Target="../media/image9.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9.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8.gif" Type="http://schemas.openxmlformats.org/officeDocument/2006/relationships/image"/><Relationship Id="rId5" Target="../media/image21.jpeg" Type="http://schemas.openxmlformats.org/officeDocument/2006/relationships/image"/><Relationship Id="rId6" Target="../media/image9.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gif" Type="http://schemas.openxmlformats.org/officeDocument/2006/relationships/image"/><Relationship Id="rId3" Target="../media/image22.jpeg" Type="http://schemas.openxmlformats.org/officeDocument/2006/relationships/image"/><Relationship Id="rId4" Target="../media/image9.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gif" Type="http://schemas.openxmlformats.org/officeDocument/2006/relationships/image"/><Relationship Id="rId5" Target="../media/image18.gif" Type="http://schemas.openxmlformats.org/officeDocument/2006/relationships/image"/><Relationship Id="rId6" Target="../media/image23.png" Type="http://schemas.openxmlformats.org/officeDocument/2006/relationships/image"/><Relationship Id="rId7"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3097699" y="176018"/>
            <a:ext cx="5001397" cy="4466836"/>
          </a:xfrm>
          <a:custGeom>
            <a:avLst/>
            <a:gdLst/>
            <a:ahLst/>
            <a:cxnLst/>
            <a:rect r="r" b="b" t="t" l="l"/>
            <a:pathLst>
              <a:path h="4466836" w="5001397">
                <a:moveTo>
                  <a:pt x="0" y="0"/>
                </a:moveTo>
                <a:lnTo>
                  <a:pt x="5001397" y="0"/>
                </a:lnTo>
                <a:lnTo>
                  <a:pt x="5001397" y="4466836"/>
                </a:lnTo>
                <a:lnTo>
                  <a:pt x="0" y="4466836"/>
                </a:lnTo>
                <a:lnTo>
                  <a:pt x="0" y="0"/>
                </a:lnTo>
                <a:close/>
              </a:path>
            </a:pathLst>
          </a:custGeom>
          <a:blipFill>
            <a:blip r:embed="rId3"/>
            <a:stretch>
              <a:fillRect l="0" t="-3711" r="-2124" b="-10634"/>
            </a:stretch>
          </a:blipFill>
        </p:spPr>
      </p:sp>
      <p:grpSp>
        <p:nvGrpSpPr>
          <p:cNvPr name="Group 4" id="4"/>
          <p:cNvGrpSpPr/>
          <p:nvPr/>
        </p:nvGrpSpPr>
        <p:grpSpPr>
          <a:xfrm rot="0">
            <a:off x="1028700" y="4664622"/>
            <a:ext cx="16374727" cy="5390041"/>
            <a:chOff x="0" y="0"/>
            <a:chExt cx="21832969" cy="7186722"/>
          </a:xfrm>
        </p:grpSpPr>
        <p:sp>
          <p:nvSpPr>
            <p:cNvPr name="TextBox 5" id="5"/>
            <p:cNvSpPr txBox="true"/>
            <p:nvPr/>
          </p:nvSpPr>
          <p:spPr>
            <a:xfrm rot="0">
              <a:off x="0" y="123825"/>
              <a:ext cx="21832969" cy="5551422"/>
            </a:xfrm>
            <a:prstGeom prst="rect">
              <a:avLst/>
            </a:prstGeom>
          </p:spPr>
          <p:txBody>
            <a:bodyPr anchor="t" rtlCol="false" tIns="0" lIns="0" bIns="0" rIns="0">
              <a:spAutoFit/>
            </a:bodyPr>
            <a:lstStyle/>
            <a:p>
              <a:pPr algn="ctr">
                <a:lnSpc>
                  <a:spcPts val="6464"/>
                </a:lnSpc>
              </a:pPr>
              <a:r>
                <a:rPr lang="en-US" sz="6400">
                  <a:solidFill>
                    <a:srgbClr val="FFFFFF"/>
                  </a:solidFill>
                  <a:latin typeface="Playfair Display Bold Italics"/>
                </a:rPr>
                <a:t>ARTUKLU CEMİL TUTAŞI REHBERLİK VE ARAŞTIRMA MERKEZİ </a:t>
              </a:r>
            </a:p>
            <a:p>
              <a:pPr algn="ctr">
                <a:lnSpc>
                  <a:spcPts val="6464"/>
                </a:lnSpc>
              </a:pPr>
            </a:p>
            <a:p>
              <a:pPr algn="ctr">
                <a:lnSpc>
                  <a:spcPts val="6464"/>
                </a:lnSpc>
              </a:pPr>
              <a:r>
                <a:rPr lang="en-US" sz="6400">
                  <a:solidFill>
                    <a:srgbClr val="FFFFFF"/>
                  </a:solidFill>
                  <a:latin typeface="Playfair Display Bold Italics"/>
                </a:rPr>
                <a:t>BİLİNÇLİ TEKNOLOJİ KULLANIMI</a:t>
              </a:r>
              <a:r>
                <a:rPr lang="en-US" sz="6400">
                  <a:solidFill>
                    <a:srgbClr val="FFFFFF"/>
                  </a:solidFill>
                  <a:latin typeface="Playfair Display Bold"/>
                </a:rPr>
                <a:t> </a:t>
              </a:r>
              <a:r>
                <a:rPr lang="en-US" sz="6400">
                  <a:solidFill>
                    <a:srgbClr val="FFFFFF"/>
                  </a:solidFill>
                  <a:latin typeface="Playfair Display Bold"/>
                </a:rPr>
                <a:t>VELİ SUNUMU</a:t>
              </a:r>
            </a:p>
          </p:txBody>
        </p:sp>
        <p:sp>
          <p:nvSpPr>
            <p:cNvPr name="TextBox 6" id="6"/>
            <p:cNvSpPr txBox="true"/>
            <p:nvPr/>
          </p:nvSpPr>
          <p:spPr>
            <a:xfrm rot="0">
              <a:off x="0" y="5649607"/>
              <a:ext cx="21832969" cy="1537115"/>
            </a:xfrm>
            <a:prstGeom prst="rect">
              <a:avLst/>
            </a:prstGeom>
          </p:spPr>
          <p:txBody>
            <a:bodyPr anchor="t" rtlCol="false" tIns="0" lIns="0" bIns="0" rIns="0">
              <a:spAutoFit/>
            </a:bodyPr>
            <a:lstStyle/>
            <a:p>
              <a:pPr>
                <a:lnSpc>
                  <a:spcPts val="3005"/>
                </a:lnSpc>
              </a:pPr>
              <a:r>
                <a:rPr lang="en-US" sz="2209">
                  <a:solidFill>
                    <a:srgbClr val="FFFFFF"/>
                  </a:solidFill>
                  <a:latin typeface="Kollektif"/>
                </a:rPr>
                <a:t>                                                                                                                                        </a:t>
              </a:r>
            </a:p>
            <a:p>
              <a:pPr>
                <a:lnSpc>
                  <a:spcPts val="3005"/>
                </a:lnSpc>
              </a:pPr>
              <a:r>
                <a:rPr lang="en-US" sz="2209">
                  <a:solidFill>
                    <a:srgbClr val="FFFFFF"/>
                  </a:solidFill>
                  <a:latin typeface="Kollektif"/>
                </a:rPr>
                <a:t>                                                                                                                                          </a:t>
              </a:r>
              <a:r>
                <a:rPr lang="en-US" sz="2209">
                  <a:solidFill>
                    <a:srgbClr val="B9383D"/>
                  </a:solidFill>
                  <a:latin typeface="Kollektif"/>
                </a:rPr>
                <a:t> </a:t>
              </a:r>
              <a:r>
                <a:rPr lang="en-US" sz="2209">
                  <a:solidFill>
                    <a:srgbClr val="B9383D"/>
                  </a:solidFill>
                  <a:latin typeface="Kollektif"/>
                </a:rPr>
                <a:t>       </a:t>
              </a:r>
              <a:r>
                <a:rPr lang="en-US" sz="2209">
                  <a:solidFill>
                    <a:srgbClr val="FFFFFF"/>
                  </a:solidFill>
                  <a:latin typeface="Kollektif Bold"/>
                </a:rPr>
                <a:t> HAZIRLAYAN: ZEYNEP EKİNCİ</a:t>
              </a:r>
            </a:p>
            <a:p>
              <a:pPr algn="l">
                <a:lnSpc>
                  <a:spcPts val="3005"/>
                </a:lnSpc>
              </a:pPr>
              <a:r>
                <a:rPr lang="en-US" sz="2209">
                  <a:solidFill>
                    <a:srgbClr val="FFFFFF"/>
                  </a:solidFill>
                  <a:latin typeface="Kollektif Bold"/>
                </a:rPr>
                <a:t>                                                                                                                                         PSİK. DAN. VE REHBER ÖĞRETMEN</a:t>
              </a:r>
            </a:p>
          </p:txBody>
        </p:sp>
      </p:grpSp>
      <p:pic>
        <p:nvPicPr>
          <p:cNvPr name="Picture 7" id="7"/>
          <p:cNvPicPr>
            <a:picLocks noChangeAspect="true"/>
          </p:cNvPicPr>
          <p:nvPr/>
        </p:nvPicPr>
        <p:blipFill>
          <a:blip r:embed="rId4"/>
          <a:srcRect l="0" t="0" r="0" b="0"/>
          <a:stretch>
            <a:fillRect/>
          </a:stretch>
        </p:blipFill>
        <p:spPr>
          <a:xfrm flipH="false" flipV="false" rot="0">
            <a:off x="10320161" y="176018"/>
            <a:ext cx="3854781" cy="4114800"/>
          </a:xfrm>
          <a:prstGeom prst="rect">
            <a:avLst/>
          </a:prstGeom>
        </p:spPr>
      </p:pic>
      <p:pic>
        <p:nvPicPr>
          <p:cNvPr name="Picture 8" id="8">
            <a:hlinkClick action="ppaction://media"/>
          </p:cNvPr>
          <p:cNvPicPr>
            <a:picLocks noChangeAspect="true"/>
          </p:cNvPicPr>
          <p:nvPr>
            <a:audioFile r:link="rId7"/>
            <p:extLst>
              <p:ext uri="{DAA4B4D4-6D71-4841-9C94-3DE7FCFB9230}">
                <p14:media xmlns:p14="http://schemas.microsoft.com/office/powerpoint/2010/main" r:embed="rId6"/>
              </p:ext>
            </p:extLst>
          </p:nvPr>
        </p:nvPicPr>
        <p:blipFill>
          <a:blip r:embed="rId5"/>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8"/>
                </p:tgtEl>
              </p:cBhvr>
            </p:cmd>
            <p:audio>
              <p:cMediaNode vol="100000" showWhenStopped="false">
                <p:cTn/>
                <p:tgtEl>
                  <p:spTgt spid="8"/>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86" y="2896908"/>
            <a:ext cx="18508371" cy="9291595"/>
            <a:chOff x="0" y="0"/>
            <a:chExt cx="24677828" cy="12388793"/>
          </a:xfrm>
        </p:grpSpPr>
        <p:sp>
          <p:nvSpPr>
            <p:cNvPr name="Freeform 3" id="3"/>
            <p:cNvSpPr/>
            <p:nvPr/>
          </p:nvSpPr>
          <p:spPr>
            <a:xfrm flipH="false" flipV="false" rot="0">
              <a:off x="0" y="0"/>
              <a:ext cx="12388793" cy="12388793"/>
            </a:xfrm>
            <a:custGeom>
              <a:avLst/>
              <a:gdLst/>
              <a:ahLst/>
              <a:cxnLst/>
              <a:rect r="r" b="b" t="t" l="l"/>
              <a:pathLst>
                <a:path h="12388793" w="12388793">
                  <a:moveTo>
                    <a:pt x="0" y="0"/>
                  </a:moveTo>
                  <a:lnTo>
                    <a:pt x="12388793" y="0"/>
                  </a:lnTo>
                  <a:lnTo>
                    <a:pt x="12388793"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388793" y="0"/>
              <a:ext cx="12289035" cy="12388793"/>
            </a:xfrm>
            <a:custGeom>
              <a:avLst/>
              <a:gdLst/>
              <a:ahLst/>
              <a:cxnLst/>
              <a:rect r="r" b="b" t="t" l="l"/>
              <a:pathLst>
                <a:path h="12388793" w="12289035">
                  <a:moveTo>
                    <a:pt x="0" y="0"/>
                  </a:moveTo>
                  <a:lnTo>
                    <a:pt x="12289035" y="0"/>
                  </a:lnTo>
                  <a:lnTo>
                    <a:pt x="12289035"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811" t="0" r="0" b="0"/>
              </a:stretch>
            </a:blipFill>
          </p:spPr>
        </p:sp>
      </p:grpSp>
      <p:sp>
        <p:nvSpPr>
          <p:cNvPr name="AutoShape 5" id="5"/>
          <p:cNvSpPr/>
          <p:nvPr/>
        </p:nvSpPr>
        <p:spPr>
          <a:xfrm rot="0">
            <a:off x="0" y="0"/>
            <a:ext cx="18288000" cy="9258300"/>
          </a:xfrm>
          <a:prstGeom prst="rect">
            <a:avLst/>
          </a:prstGeom>
          <a:solidFill>
            <a:srgbClr val="30315D"/>
          </a:solidFill>
        </p:spPr>
      </p:sp>
      <p:grpSp>
        <p:nvGrpSpPr>
          <p:cNvPr name="Group 6" id="6"/>
          <p:cNvGrpSpPr/>
          <p:nvPr/>
        </p:nvGrpSpPr>
        <p:grpSpPr>
          <a:xfrm rot="0">
            <a:off x="1676711" y="4746148"/>
            <a:ext cx="15582589" cy="4343553"/>
            <a:chOff x="0" y="0"/>
            <a:chExt cx="20776785" cy="5791404"/>
          </a:xfrm>
        </p:grpSpPr>
        <p:sp>
          <p:nvSpPr>
            <p:cNvPr name="TextBox 7" id="7"/>
            <p:cNvSpPr txBox="true"/>
            <p:nvPr/>
          </p:nvSpPr>
          <p:spPr>
            <a:xfrm rot="0">
              <a:off x="0" y="-38100"/>
              <a:ext cx="20776785" cy="759460"/>
            </a:xfrm>
            <a:prstGeom prst="rect">
              <a:avLst/>
            </a:prstGeom>
          </p:spPr>
          <p:txBody>
            <a:bodyPr anchor="t" rtlCol="false" tIns="0" lIns="0" bIns="0" rIns="0">
              <a:spAutoFit/>
            </a:bodyPr>
            <a:lstStyle/>
            <a:p>
              <a:pPr>
                <a:lnSpc>
                  <a:spcPts val="3960"/>
                </a:lnSpc>
              </a:pPr>
            </a:p>
          </p:txBody>
        </p:sp>
        <p:sp>
          <p:nvSpPr>
            <p:cNvPr name="TextBox 8" id="8"/>
            <p:cNvSpPr txBox="true"/>
            <p:nvPr/>
          </p:nvSpPr>
          <p:spPr>
            <a:xfrm rot="0">
              <a:off x="0" y="1378154"/>
              <a:ext cx="20776785" cy="4413250"/>
            </a:xfrm>
            <a:prstGeom prst="rect">
              <a:avLst/>
            </a:prstGeom>
          </p:spPr>
          <p:txBody>
            <a:bodyPr anchor="t" rtlCol="false" tIns="0" lIns="0" bIns="0" rIns="0">
              <a:spAutoFit/>
            </a:bodyPr>
            <a:lstStyle/>
            <a:p>
              <a:pPr marL="561341" indent="-280670" lvl="1">
                <a:lnSpc>
                  <a:spcPts val="3120"/>
                </a:lnSpc>
                <a:buFont typeface="Arial"/>
                <a:buChar char="•"/>
              </a:pPr>
              <a:r>
                <a:rPr lang="en-US" sz="2600" spc="182">
                  <a:solidFill>
                    <a:srgbClr val="FFFFFF"/>
                  </a:solidFill>
                  <a:latin typeface="Kollektif"/>
                </a:rPr>
                <a:t> Çocukların arkadaşlarıyla sadece internette değil yüz yüze iletişim kurabilecekleri ve paylaşım yapabilecekleri ortamlarda da buluşmasını sağlayın. Yüz yüzeyken oyunlarının daha heyecanlı, sohbetlerinin daha neşeli olduğunu göreceklerdir. </a:t>
              </a:r>
            </a:p>
            <a:p>
              <a:pPr marL="604519" indent="-302260" lvl="1">
                <a:lnSpc>
                  <a:spcPts val="3359"/>
                </a:lnSpc>
                <a:buFont typeface="Arial"/>
                <a:buChar char="•"/>
              </a:pPr>
              <a:r>
                <a:rPr lang="en-US" sz="2799" spc="195">
                  <a:solidFill>
                    <a:srgbClr val="FFFFFF"/>
                  </a:solidFill>
                  <a:latin typeface="Kollektif"/>
                </a:rPr>
                <a:t>Çocuklara hareket etmenin beden sağlığı için önemli olduğunu öğretin.</a:t>
              </a:r>
            </a:p>
            <a:p>
              <a:pPr marL="604519" indent="-302260" lvl="1">
                <a:lnSpc>
                  <a:spcPts val="3359"/>
                </a:lnSpc>
                <a:buFont typeface="Arial"/>
                <a:buChar char="•"/>
              </a:pPr>
              <a:r>
                <a:rPr lang="en-US" sz="2799" spc="195">
                  <a:solidFill>
                    <a:srgbClr val="FFFFFF"/>
                  </a:solidFill>
                  <a:latin typeface="Kollektif"/>
                </a:rPr>
                <a:t>Hareket etmeyi sevmeleri, onları internete esir etmeyecek etkenlerden biridir. Onlara hareket etmeyi öğretin. Hareketli oyun ve etkinlikleri hayatlarının bir parçası hâline getirmelerine fırsat verin. </a:t>
              </a:r>
            </a:p>
            <a:p>
              <a:pPr>
                <a:lnSpc>
                  <a:spcPts val="3360"/>
                </a:lnSpc>
              </a:pPr>
            </a:p>
          </p:txBody>
        </p:sp>
      </p:grpSp>
      <p:pic>
        <p:nvPicPr>
          <p:cNvPr name="Picture 9" id="9"/>
          <p:cNvPicPr>
            <a:picLocks noChangeAspect="true"/>
          </p:cNvPicPr>
          <p:nvPr/>
        </p:nvPicPr>
        <p:blipFill>
          <a:blip r:embed="rId4"/>
          <a:srcRect l="0" t="0" r="0" b="0"/>
          <a:stretch>
            <a:fillRect/>
          </a:stretch>
        </p:blipFill>
        <p:spPr>
          <a:xfrm flipH="false" flipV="false" rot="505728">
            <a:off x="16186627" y="475896"/>
            <a:ext cx="1515774" cy="2743552"/>
          </a:xfrm>
          <a:prstGeom prst="rect">
            <a:avLst/>
          </a:prstGeom>
        </p:spPr>
      </p:pic>
      <p:sp>
        <p:nvSpPr>
          <p:cNvPr name="Freeform 10" id="10"/>
          <p:cNvSpPr/>
          <p:nvPr/>
        </p:nvSpPr>
        <p:spPr>
          <a:xfrm flipH="false" flipV="false" rot="0">
            <a:off x="4124755" y="154307"/>
            <a:ext cx="9829839" cy="5263516"/>
          </a:xfrm>
          <a:custGeom>
            <a:avLst/>
            <a:gdLst/>
            <a:ahLst/>
            <a:cxnLst/>
            <a:rect r="r" b="b" t="t" l="l"/>
            <a:pathLst>
              <a:path h="5263516" w="9829839">
                <a:moveTo>
                  <a:pt x="0" y="0"/>
                </a:moveTo>
                <a:lnTo>
                  <a:pt x="9829839" y="0"/>
                </a:lnTo>
                <a:lnTo>
                  <a:pt x="9829839" y="5263516"/>
                </a:lnTo>
                <a:lnTo>
                  <a:pt x="0" y="5263516"/>
                </a:lnTo>
                <a:lnTo>
                  <a:pt x="0" y="0"/>
                </a:lnTo>
                <a:close/>
              </a:path>
            </a:pathLst>
          </a:custGeom>
          <a:blipFill>
            <a:blip r:embed="rId5"/>
            <a:stretch>
              <a:fillRect l="0" t="-13311" r="0" b="-11346"/>
            </a:stretch>
          </a:blipFill>
        </p:spPr>
      </p:sp>
      <p:sp>
        <p:nvSpPr>
          <p:cNvPr name="Freeform 11" id="11"/>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6"/>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5411" t="0" r="0" b="57445"/>
          <a:stretch>
            <a:fillRect/>
          </a:stretch>
        </p:blipFill>
        <p:spPr>
          <a:xfrm flipH="false" flipV="false" rot="0">
            <a:off x="16704860" y="8619040"/>
            <a:ext cx="1108880" cy="1278520"/>
          </a:xfrm>
          <a:prstGeom prst="rect">
            <a:avLst/>
          </a:prstGeom>
        </p:spPr>
      </p:pic>
      <p:pic>
        <p:nvPicPr>
          <p:cNvPr name="Picture 3" id="3"/>
          <p:cNvPicPr>
            <a:picLocks noChangeAspect="true"/>
          </p:cNvPicPr>
          <p:nvPr/>
        </p:nvPicPr>
        <p:blipFill>
          <a:blip r:embed="rId2"/>
          <a:srcRect l="65411" t="0" r="0" b="57445"/>
          <a:stretch>
            <a:fillRect/>
          </a:stretch>
        </p:blipFill>
        <p:spPr>
          <a:xfrm flipH="false" flipV="false" rot="-10800000">
            <a:off x="8019251" y="380292"/>
            <a:ext cx="1124749" cy="1296816"/>
          </a:xfrm>
          <a:prstGeom prst="rect">
            <a:avLst/>
          </a:prstGeom>
        </p:spPr>
      </p:pic>
      <p:sp>
        <p:nvSpPr>
          <p:cNvPr name="Freeform 4" id="4"/>
          <p:cNvSpPr/>
          <p:nvPr/>
        </p:nvSpPr>
        <p:spPr>
          <a:xfrm flipH="false" flipV="false" rot="0">
            <a:off x="8979521" y="2114550"/>
            <a:ext cx="8134227" cy="6098176"/>
          </a:xfrm>
          <a:custGeom>
            <a:avLst/>
            <a:gdLst/>
            <a:ahLst/>
            <a:cxnLst/>
            <a:rect r="r" b="b" t="t" l="l"/>
            <a:pathLst>
              <a:path h="6098176" w="8134227">
                <a:moveTo>
                  <a:pt x="0" y="0"/>
                </a:moveTo>
                <a:lnTo>
                  <a:pt x="8134228" y="0"/>
                </a:lnTo>
                <a:lnTo>
                  <a:pt x="8134228" y="6098176"/>
                </a:lnTo>
                <a:lnTo>
                  <a:pt x="0" y="6098176"/>
                </a:lnTo>
                <a:lnTo>
                  <a:pt x="0" y="0"/>
                </a:lnTo>
                <a:close/>
              </a:path>
            </a:pathLst>
          </a:custGeom>
          <a:blipFill>
            <a:blip r:embed="rId3"/>
            <a:stretch>
              <a:fillRect l="-5771" t="-388" r="0" b="-388"/>
            </a:stretch>
          </a:blipFill>
        </p:spPr>
      </p:sp>
      <p:sp>
        <p:nvSpPr>
          <p:cNvPr name="AutoShape 5" id="5"/>
          <p:cNvSpPr/>
          <p:nvPr/>
        </p:nvSpPr>
        <p:spPr>
          <a:xfrm rot="0">
            <a:off x="0" y="0"/>
            <a:ext cx="8001000" cy="10287000"/>
          </a:xfrm>
          <a:prstGeom prst="rect">
            <a:avLst/>
          </a:prstGeom>
          <a:solidFill>
            <a:srgbClr val="D8E9FF"/>
          </a:solidFill>
        </p:spPr>
      </p:sp>
      <p:sp>
        <p:nvSpPr>
          <p:cNvPr name="TextBox 6" id="6"/>
          <p:cNvSpPr txBox="true"/>
          <p:nvPr/>
        </p:nvSpPr>
        <p:spPr>
          <a:xfrm rot="0">
            <a:off x="538718" y="2057400"/>
            <a:ext cx="6648829" cy="6115050"/>
          </a:xfrm>
          <a:prstGeom prst="rect">
            <a:avLst/>
          </a:prstGeom>
        </p:spPr>
        <p:txBody>
          <a:bodyPr anchor="t" rtlCol="false" tIns="0" lIns="0" bIns="0" rIns="0">
            <a:spAutoFit/>
          </a:bodyPr>
          <a:lstStyle/>
          <a:p>
            <a:pPr marL="611435" indent="-305718" lvl="1">
              <a:lnSpc>
                <a:spcPts val="3398"/>
              </a:lnSpc>
              <a:buFont typeface="Arial"/>
              <a:buChar char="•"/>
            </a:pPr>
            <a:r>
              <a:rPr lang="en-US" sz="2832">
                <a:solidFill>
                  <a:srgbClr val="30315D"/>
                </a:solidFill>
                <a:latin typeface="Kollektif"/>
              </a:rPr>
              <a:t>İNTERNET VE CEP TELEFONUNUN BOŞ ZAMAN GEÇIRME AKTIVITESI OLMADIĞINI ANLATIN. AILESIYLE, ARKADAŞLARIYLA YA DA KENDISI ILE BAŞ BAŞA KALIP INTERNET DIŞINDA DA BIR HAYATIN VAR OLABILECEĞINI HISSETMESINI SAĞLAYIN</a:t>
            </a:r>
          </a:p>
          <a:p>
            <a:pPr>
              <a:lnSpc>
                <a:spcPts val="3398"/>
              </a:lnSpc>
            </a:pPr>
          </a:p>
          <a:p>
            <a:pPr marL="611435" indent="-305718" lvl="1">
              <a:lnSpc>
                <a:spcPts val="3398"/>
              </a:lnSpc>
              <a:buFont typeface="Arial"/>
              <a:buChar char="•"/>
            </a:pPr>
            <a:r>
              <a:rPr lang="en-US" sz="2832">
                <a:solidFill>
                  <a:srgbClr val="30315D"/>
                </a:solidFill>
                <a:latin typeface="Kollektif"/>
              </a:rPr>
              <a:t>KITAP OKUMASINI VE SIZE ANLATMASINI SAĞLAYIN, OKUDUĞU KITAPLAR ILE ILGILI SOHBET EDIN.</a:t>
            </a:r>
          </a:p>
          <a:p>
            <a:pPr>
              <a:lnSpc>
                <a:spcPts val="3878"/>
              </a:lnSpc>
            </a:pPr>
          </a:p>
        </p:txBody>
      </p:sp>
      <p:sp>
        <p:nvSpPr>
          <p:cNvPr name="Freeform 7" id="7"/>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4"/>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0010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0">
            <a:off x="0" y="0"/>
            <a:ext cx="8001000" cy="10287000"/>
          </a:xfrm>
          <a:prstGeom prst="rect">
            <a:avLst/>
          </a:prstGeom>
          <a:solidFill>
            <a:srgbClr val="D8E9FF"/>
          </a:solidFill>
        </p:spPr>
      </p:sp>
      <p:sp>
        <p:nvSpPr>
          <p:cNvPr name="Freeform 4" id="4"/>
          <p:cNvSpPr/>
          <p:nvPr/>
        </p:nvSpPr>
        <p:spPr>
          <a:xfrm flipH="false" flipV="false" rot="0">
            <a:off x="8684012" y="1028700"/>
            <a:ext cx="8920976" cy="8357127"/>
          </a:xfrm>
          <a:custGeom>
            <a:avLst/>
            <a:gdLst/>
            <a:ahLst/>
            <a:cxnLst/>
            <a:rect r="r" b="b" t="t" l="l"/>
            <a:pathLst>
              <a:path h="8357127" w="8920976">
                <a:moveTo>
                  <a:pt x="0" y="0"/>
                </a:moveTo>
                <a:lnTo>
                  <a:pt x="8920976" y="0"/>
                </a:lnTo>
                <a:lnTo>
                  <a:pt x="8920976" y="8357127"/>
                </a:lnTo>
                <a:lnTo>
                  <a:pt x="0" y="8357127"/>
                </a:lnTo>
                <a:lnTo>
                  <a:pt x="0" y="0"/>
                </a:lnTo>
                <a:close/>
              </a:path>
            </a:pathLst>
          </a:custGeom>
          <a:blipFill>
            <a:blip r:embed="rId4"/>
            <a:stretch>
              <a:fillRect l="-774" t="0" r="-774" b="0"/>
            </a:stretch>
          </a:blipFill>
        </p:spPr>
      </p:sp>
      <p:pic>
        <p:nvPicPr>
          <p:cNvPr name="Picture 5" id="5"/>
          <p:cNvPicPr>
            <a:picLocks noChangeAspect="true"/>
          </p:cNvPicPr>
          <p:nvPr/>
        </p:nvPicPr>
        <p:blipFill>
          <a:blip r:embed="rId5"/>
          <a:srcRect l="0" t="0" r="0" b="0"/>
          <a:stretch>
            <a:fillRect/>
          </a:stretch>
        </p:blipFill>
        <p:spPr>
          <a:xfrm flipH="false" flipV="false" rot="5081423">
            <a:off x="12758391" y="1113789"/>
            <a:ext cx="1928426" cy="1928426"/>
          </a:xfrm>
          <a:prstGeom prst="rect">
            <a:avLst/>
          </a:prstGeom>
        </p:spPr>
      </p:pic>
      <p:sp>
        <p:nvSpPr>
          <p:cNvPr name="Freeform 6" id="6"/>
          <p:cNvSpPr/>
          <p:nvPr/>
        </p:nvSpPr>
        <p:spPr>
          <a:xfrm flipH="false" flipV="false" rot="0">
            <a:off x="6243479" y="1411281"/>
            <a:ext cx="1332831" cy="1049302"/>
          </a:xfrm>
          <a:custGeom>
            <a:avLst/>
            <a:gdLst/>
            <a:ahLst/>
            <a:cxnLst/>
            <a:rect r="r" b="b" t="t" l="l"/>
            <a:pathLst>
              <a:path h="1049302" w="1332831">
                <a:moveTo>
                  <a:pt x="0" y="0"/>
                </a:moveTo>
                <a:lnTo>
                  <a:pt x="1332831" y="0"/>
                </a:lnTo>
                <a:lnTo>
                  <a:pt x="1332831" y="1049302"/>
                </a:lnTo>
                <a:lnTo>
                  <a:pt x="0" y="104930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777901" y="1749612"/>
            <a:ext cx="6798409" cy="6915303"/>
            <a:chOff x="0" y="0"/>
            <a:chExt cx="9064545" cy="9220404"/>
          </a:xfrm>
        </p:grpSpPr>
        <p:sp>
          <p:nvSpPr>
            <p:cNvPr name="TextBox 8" id="8"/>
            <p:cNvSpPr txBox="true"/>
            <p:nvPr/>
          </p:nvSpPr>
          <p:spPr>
            <a:xfrm rot="0">
              <a:off x="0" y="-38100"/>
              <a:ext cx="9064545" cy="765810"/>
            </a:xfrm>
            <a:prstGeom prst="rect">
              <a:avLst/>
            </a:prstGeom>
          </p:spPr>
          <p:txBody>
            <a:bodyPr anchor="t" rtlCol="false" tIns="0" lIns="0" bIns="0" rIns="0">
              <a:spAutoFit/>
            </a:bodyPr>
            <a:lstStyle/>
            <a:p>
              <a:pPr>
                <a:lnSpc>
                  <a:spcPts val="3960"/>
                </a:lnSpc>
              </a:pPr>
              <a:r>
                <a:rPr lang="en-US" sz="3600">
                  <a:solidFill>
                    <a:srgbClr val="EC3B49"/>
                  </a:solidFill>
                  <a:latin typeface="Kollektif Bold"/>
                </a:rPr>
                <a:t>      NELER YAPILMALI?</a:t>
              </a:r>
            </a:p>
          </p:txBody>
        </p:sp>
        <p:sp>
          <p:nvSpPr>
            <p:cNvPr name="TextBox 9" id="9"/>
            <p:cNvSpPr txBox="true"/>
            <p:nvPr/>
          </p:nvSpPr>
          <p:spPr>
            <a:xfrm rot="0">
              <a:off x="0" y="1384504"/>
              <a:ext cx="9064545" cy="7835900"/>
            </a:xfrm>
            <a:prstGeom prst="rect">
              <a:avLst/>
            </a:prstGeom>
          </p:spPr>
          <p:txBody>
            <a:bodyPr anchor="t" rtlCol="false" tIns="0" lIns="0" bIns="0" rIns="0">
              <a:spAutoFit/>
            </a:bodyPr>
            <a:lstStyle/>
            <a:p>
              <a:pPr marL="462280" indent="-231140" lvl="1">
                <a:lnSpc>
                  <a:spcPts val="3359"/>
                </a:lnSpc>
                <a:buFont typeface="Arial"/>
                <a:buChar char="•"/>
              </a:pPr>
              <a:r>
                <a:rPr lang="en-US" sz="2799" spc="195">
                  <a:solidFill>
                    <a:srgbClr val="545454"/>
                  </a:solidFill>
                  <a:latin typeface="Kollektif Bold"/>
                </a:rPr>
                <a:t> </a:t>
              </a:r>
              <a:r>
                <a:rPr lang="en-US" sz="2799" spc="195">
                  <a:solidFill>
                    <a:srgbClr val="30315D"/>
                  </a:solidFill>
                  <a:latin typeface="Kollektif Bold"/>
                </a:rPr>
                <a:t>AKILLI TELEFON/TABLET VS. GIBI ALETLERI ÇOCUKLARI TESELLI ETMEK, SUSTURMAK IÇIN ASLA KULLANMAYIN.</a:t>
              </a:r>
            </a:p>
            <a:p>
              <a:pPr>
                <a:lnSpc>
                  <a:spcPts val="3359"/>
                </a:lnSpc>
              </a:pPr>
            </a:p>
            <a:p>
              <a:pPr marL="462280" indent="-231140" lvl="1">
                <a:lnSpc>
                  <a:spcPts val="3359"/>
                </a:lnSpc>
                <a:buFont typeface="Arial"/>
                <a:buChar char="•"/>
              </a:pPr>
              <a:r>
                <a:rPr lang="en-US" sz="2799" spc="195">
                  <a:solidFill>
                    <a:srgbClr val="30315D"/>
                  </a:solidFill>
                  <a:latin typeface="Kollektif Bold"/>
                </a:rPr>
                <a:t>ÇOCUKLARIN KONTROLSÜZ VE UZUN SÜRE INTERNET KULLANMASINA IZIN VERMEYIN.</a:t>
              </a:r>
            </a:p>
            <a:p>
              <a:pPr>
                <a:lnSpc>
                  <a:spcPts val="3359"/>
                </a:lnSpc>
              </a:pPr>
            </a:p>
            <a:p>
              <a:pPr marL="462280" indent="-231140" lvl="1">
                <a:lnSpc>
                  <a:spcPts val="3360"/>
                </a:lnSpc>
                <a:buFont typeface="Arial"/>
                <a:buChar char="•"/>
              </a:pPr>
              <a:r>
                <a:rPr lang="en-US" sz="2800" spc="196">
                  <a:solidFill>
                    <a:srgbClr val="30315D"/>
                  </a:solidFill>
                  <a:latin typeface="Kollektif Bold"/>
                </a:rPr>
                <a:t>YEMEK VE ÇAY SAATLERINDE BILGISAYAR BAŞINDAKI ÇOCUĞA SERVIS YAPMAYIN, SIZE KATILMASINI SAĞLAYIN.</a:t>
              </a:r>
            </a:p>
          </p:txBody>
        </p:sp>
      </p:grpSp>
      <p:sp>
        <p:nvSpPr>
          <p:cNvPr name="Freeform 10" id="10"/>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8"/>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C3B49"/>
        </a:solidFill>
      </p:bgPr>
    </p:bg>
    <p:spTree>
      <p:nvGrpSpPr>
        <p:cNvPr id="1" name=""/>
        <p:cNvGrpSpPr/>
        <p:nvPr/>
      </p:nvGrpSpPr>
      <p:grpSpPr>
        <a:xfrm>
          <a:off x="0" y="0"/>
          <a:ext cx="0" cy="0"/>
          <a:chOff x="0" y="0"/>
          <a:chExt cx="0" cy="0"/>
        </a:xfrm>
      </p:grpSpPr>
      <p:sp>
        <p:nvSpPr>
          <p:cNvPr name="Freeform 2" id="2"/>
          <p:cNvSpPr/>
          <p:nvPr/>
        </p:nvSpPr>
        <p:spPr>
          <a:xfrm flipH="false" flipV="false" rot="0">
            <a:off x="-2051652"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368233" y="229601"/>
            <a:ext cx="1598197" cy="1598197"/>
          </a:xfrm>
          <a:custGeom>
            <a:avLst/>
            <a:gdLst/>
            <a:ahLst/>
            <a:cxnLst/>
            <a:rect r="r" b="b" t="t" l="l"/>
            <a:pathLst>
              <a:path h="1598197" w="1598197">
                <a:moveTo>
                  <a:pt x="0" y="0"/>
                </a:moveTo>
                <a:lnTo>
                  <a:pt x="1598197" y="0"/>
                </a:lnTo>
                <a:lnTo>
                  <a:pt x="1598197" y="1598198"/>
                </a:lnTo>
                <a:lnTo>
                  <a:pt x="0" y="15981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29601" y="8459201"/>
            <a:ext cx="1598197" cy="1598197"/>
          </a:xfrm>
          <a:custGeom>
            <a:avLst/>
            <a:gdLst/>
            <a:ahLst/>
            <a:cxnLst/>
            <a:rect r="r" b="b" t="t" l="l"/>
            <a:pathLst>
              <a:path h="1598197" w="1598197">
                <a:moveTo>
                  <a:pt x="0" y="0"/>
                </a:moveTo>
                <a:lnTo>
                  <a:pt x="1598198" y="0"/>
                </a:lnTo>
                <a:lnTo>
                  <a:pt x="1598198" y="1598198"/>
                </a:lnTo>
                <a:lnTo>
                  <a:pt x="0" y="15981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02033" y="374465"/>
            <a:ext cx="1453333" cy="1453333"/>
          </a:xfrm>
          <a:custGeom>
            <a:avLst/>
            <a:gdLst/>
            <a:ahLst/>
            <a:cxnLst/>
            <a:rect r="r" b="b" t="t" l="l"/>
            <a:pathLst>
              <a:path h="1453333" w="1453333">
                <a:moveTo>
                  <a:pt x="0" y="0"/>
                </a:moveTo>
                <a:lnTo>
                  <a:pt x="1453334" y="0"/>
                </a:lnTo>
                <a:lnTo>
                  <a:pt x="1453334" y="1453334"/>
                </a:lnTo>
                <a:lnTo>
                  <a:pt x="0" y="145333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368233" y="8374184"/>
            <a:ext cx="1683215" cy="1683215"/>
          </a:xfrm>
          <a:custGeom>
            <a:avLst/>
            <a:gdLst/>
            <a:ahLst/>
            <a:cxnLst/>
            <a:rect r="r" b="b" t="t" l="l"/>
            <a:pathLst>
              <a:path h="1683215" w="1683215">
                <a:moveTo>
                  <a:pt x="0" y="0"/>
                </a:moveTo>
                <a:lnTo>
                  <a:pt x="1683215" y="0"/>
                </a:lnTo>
                <a:lnTo>
                  <a:pt x="1683215" y="1683215"/>
                </a:lnTo>
                <a:lnTo>
                  <a:pt x="0" y="168321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827693" y="2397890"/>
            <a:ext cx="6758425" cy="5491221"/>
          </a:xfrm>
          <a:custGeom>
            <a:avLst/>
            <a:gdLst/>
            <a:ahLst/>
            <a:cxnLst/>
            <a:rect r="r" b="b" t="t" l="l"/>
            <a:pathLst>
              <a:path h="5491221" w="6758425">
                <a:moveTo>
                  <a:pt x="0" y="0"/>
                </a:moveTo>
                <a:lnTo>
                  <a:pt x="6758425" y="0"/>
                </a:lnTo>
                <a:lnTo>
                  <a:pt x="6758425" y="5491220"/>
                </a:lnTo>
                <a:lnTo>
                  <a:pt x="0" y="5491220"/>
                </a:lnTo>
                <a:lnTo>
                  <a:pt x="0" y="0"/>
                </a:lnTo>
                <a:close/>
              </a:path>
            </a:pathLst>
          </a:custGeom>
          <a:blipFill>
            <a:blip r:embed="rId12"/>
            <a:stretch>
              <a:fillRect l="0" t="0" r="0" b="0"/>
            </a:stretch>
          </a:blipFill>
        </p:spPr>
      </p:sp>
      <p:pic>
        <p:nvPicPr>
          <p:cNvPr name="Picture 8" id="8"/>
          <p:cNvPicPr>
            <a:picLocks noChangeAspect="true"/>
          </p:cNvPicPr>
          <p:nvPr/>
        </p:nvPicPr>
        <p:blipFill>
          <a:blip r:embed="rId13"/>
          <a:srcRect l="0" t="0" r="0" b="0"/>
          <a:stretch>
            <a:fillRect/>
          </a:stretch>
        </p:blipFill>
        <p:spPr>
          <a:xfrm flipH="false" flipV="false" rot="0">
            <a:off x="15237270" y="7692989"/>
            <a:ext cx="2657279" cy="2594011"/>
          </a:xfrm>
          <a:prstGeom prst="rect">
            <a:avLst/>
          </a:prstGeom>
        </p:spPr>
      </p:pic>
      <p:sp>
        <p:nvSpPr>
          <p:cNvPr name="TextBox 9" id="9"/>
          <p:cNvSpPr txBox="true"/>
          <p:nvPr/>
        </p:nvSpPr>
        <p:spPr>
          <a:xfrm rot="0">
            <a:off x="9545193" y="2328862"/>
            <a:ext cx="7581263" cy="5553075"/>
          </a:xfrm>
          <a:prstGeom prst="rect">
            <a:avLst/>
          </a:prstGeom>
        </p:spPr>
        <p:txBody>
          <a:bodyPr anchor="t" rtlCol="false" tIns="0" lIns="0" bIns="0" rIns="0">
            <a:spAutoFit/>
          </a:bodyPr>
          <a:lstStyle/>
          <a:p>
            <a:pPr marL="594360" indent="-297180" lvl="1">
              <a:lnSpc>
                <a:spcPts val="4320"/>
              </a:lnSpc>
              <a:buFont typeface="Arial"/>
              <a:buChar char="•"/>
            </a:pPr>
            <a:r>
              <a:rPr lang="en-US" sz="3600">
                <a:solidFill>
                  <a:srgbClr val="FFFFFF"/>
                </a:solidFill>
                <a:latin typeface="Kollektif Bold"/>
              </a:rPr>
              <a:t>EBEVEYNLERIN INTERNETI ETKIN VE YARARLI BIR ŞEKILDE KULLANARAK ÇOCUKLARINA MODEL OLMALARI SAĞLANMALIDIR.</a:t>
            </a:r>
          </a:p>
          <a:p>
            <a:pPr>
              <a:lnSpc>
                <a:spcPts val="4320"/>
              </a:lnSpc>
            </a:pPr>
          </a:p>
          <a:p>
            <a:pPr marL="594360" indent="-297180" lvl="1">
              <a:lnSpc>
                <a:spcPts val="4320"/>
              </a:lnSpc>
              <a:buFont typeface="Arial"/>
              <a:buChar char="•"/>
            </a:pPr>
            <a:r>
              <a:rPr lang="en-US" sz="3600">
                <a:solidFill>
                  <a:srgbClr val="FFFFFF"/>
                </a:solidFill>
                <a:latin typeface="Kollektif Bold"/>
              </a:rPr>
              <a:t>EBEVEYNLERIN BU DÖNEMDE ÇOCUKLARININ EKRAN SAATLERINI DÜZENLENMESI DE ÇOK ÖNEMLIDIR.</a:t>
            </a:r>
          </a:p>
        </p:txBody>
      </p:sp>
      <p:sp>
        <p:nvSpPr>
          <p:cNvPr name="Freeform 10" id="10"/>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14"/>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0315D"/>
        </a:solidFill>
      </p:bgPr>
    </p:bg>
    <p:spTree>
      <p:nvGrpSpPr>
        <p:cNvPr id="1" name=""/>
        <p:cNvGrpSpPr/>
        <p:nvPr/>
      </p:nvGrpSpPr>
      <p:grpSpPr>
        <a:xfrm>
          <a:off x="0" y="0"/>
          <a:ext cx="0" cy="0"/>
          <a:chOff x="0" y="0"/>
          <a:chExt cx="0" cy="0"/>
        </a:xfrm>
      </p:grpSpPr>
      <p:grpSp>
        <p:nvGrpSpPr>
          <p:cNvPr name="Group 2" id="2"/>
          <p:cNvGrpSpPr/>
          <p:nvPr/>
        </p:nvGrpSpPr>
        <p:grpSpPr>
          <a:xfrm rot="0">
            <a:off x="-1295878" y="-97540"/>
            <a:ext cx="20879757" cy="10482081"/>
            <a:chOff x="0" y="0"/>
            <a:chExt cx="27839675" cy="13976108"/>
          </a:xfrm>
        </p:grpSpPr>
        <p:sp>
          <p:nvSpPr>
            <p:cNvPr name="Freeform 3" id="3"/>
            <p:cNvSpPr/>
            <p:nvPr/>
          </p:nvSpPr>
          <p:spPr>
            <a:xfrm flipH="false" flipV="false" rot="0">
              <a:off x="0" y="0"/>
              <a:ext cx="13976108" cy="13976108"/>
            </a:xfrm>
            <a:custGeom>
              <a:avLst/>
              <a:gdLst/>
              <a:ahLst/>
              <a:cxnLst/>
              <a:rect r="r" b="b" t="t" l="l"/>
              <a:pathLst>
                <a:path h="13976108" w="13976108">
                  <a:moveTo>
                    <a:pt x="0" y="0"/>
                  </a:moveTo>
                  <a:lnTo>
                    <a:pt x="13976108" y="0"/>
                  </a:lnTo>
                  <a:lnTo>
                    <a:pt x="13976108"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976108" y="0"/>
              <a:ext cx="13863567" cy="13976108"/>
            </a:xfrm>
            <a:custGeom>
              <a:avLst/>
              <a:gdLst/>
              <a:ahLst/>
              <a:cxnLst/>
              <a:rect r="r" b="b" t="t" l="l"/>
              <a:pathLst>
                <a:path h="13976108" w="13863567">
                  <a:moveTo>
                    <a:pt x="0" y="0"/>
                  </a:moveTo>
                  <a:lnTo>
                    <a:pt x="13863567" y="0"/>
                  </a:lnTo>
                  <a:lnTo>
                    <a:pt x="13863567"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811" t="0" r="0" b="0"/>
              </a:stretch>
            </a:blipFill>
          </p:spPr>
        </p:sp>
      </p:grpSp>
      <p:grpSp>
        <p:nvGrpSpPr>
          <p:cNvPr name="Group 5" id="5"/>
          <p:cNvGrpSpPr/>
          <p:nvPr/>
        </p:nvGrpSpPr>
        <p:grpSpPr>
          <a:xfrm rot="0">
            <a:off x="553484" y="5172420"/>
            <a:ext cx="17471119" cy="4280358"/>
            <a:chOff x="0" y="0"/>
            <a:chExt cx="23294825" cy="5707144"/>
          </a:xfrm>
        </p:grpSpPr>
        <p:sp>
          <p:nvSpPr>
            <p:cNvPr name="TextBox 6" id="6"/>
            <p:cNvSpPr txBox="true"/>
            <p:nvPr/>
          </p:nvSpPr>
          <p:spPr>
            <a:xfrm rot="0">
              <a:off x="0" y="-180975"/>
              <a:ext cx="23294825" cy="2047794"/>
            </a:xfrm>
            <a:prstGeom prst="rect">
              <a:avLst/>
            </a:prstGeom>
          </p:spPr>
          <p:txBody>
            <a:bodyPr anchor="t" rtlCol="false" tIns="0" lIns="0" bIns="0" rIns="0">
              <a:spAutoFit/>
            </a:bodyPr>
            <a:lstStyle/>
            <a:p>
              <a:pPr algn="ctr">
                <a:lnSpc>
                  <a:spcPts val="11056"/>
                </a:lnSpc>
              </a:pPr>
            </a:p>
          </p:txBody>
        </p:sp>
        <p:sp>
          <p:nvSpPr>
            <p:cNvPr name="TextBox 7" id="7"/>
            <p:cNvSpPr txBox="true"/>
            <p:nvPr/>
          </p:nvSpPr>
          <p:spPr>
            <a:xfrm rot="0">
              <a:off x="0" y="2946091"/>
              <a:ext cx="23294825" cy="2761052"/>
            </a:xfrm>
            <a:prstGeom prst="rect">
              <a:avLst/>
            </a:prstGeom>
          </p:spPr>
          <p:txBody>
            <a:bodyPr anchor="t" rtlCol="false" tIns="0" lIns="0" bIns="0" rIns="0">
              <a:spAutoFit/>
            </a:bodyPr>
            <a:lstStyle/>
            <a:p>
              <a:pPr algn="ctr">
                <a:lnSpc>
                  <a:spcPts val="4073"/>
                </a:lnSpc>
              </a:pPr>
              <a:r>
                <a:rPr lang="en-US" sz="3394" spc="237">
                  <a:solidFill>
                    <a:srgbClr val="FFFFFF"/>
                  </a:solidFill>
                  <a:latin typeface="Kollektif"/>
                </a:rPr>
                <a:t>DAHA ÖNCE VAKIT BULUP YAPILAMAYAN EV IÇI AKTIVITELER VEYA PLANLAYIP HAYATA GEÇIRILEMEYEN IŞLER BU SÜREÇTE PLANLANARAK HAYATA GEÇIRILEBILIR. AİLECEK OYUN, SPOR VE KİTAP OKUMA VB. ETKİNLİKLER YAPILABİLİR.</a:t>
              </a:r>
            </a:p>
          </p:txBody>
        </p:sp>
      </p:grpSp>
      <p:sp>
        <p:nvSpPr>
          <p:cNvPr name="Freeform 8" id="8"/>
          <p:cNvSpPr/>
          <p:nvPr/>
        </p:nvSpPr>
        <p:spPr>
          <a:xfrm flipH="false" flipV="false" rot="0">
            <a:off x="2782183" y="433574"/>
            <a:ext cx="12723635" cy="6635513"/>
          </a:xfrm>
          <a:custGeom>
            <a:avLst/>
            <a:gdLst/>
            <a:ahLst/>
            <a:cxnLst/>
            <a:rect r="r" b="b" t="t" l="l"/>
            <a:pathLst>
              <a:path h="6635513" w="12723635">
                <a:moveTo>
                  <a:pt x="0" y="0"/>
                </a:moveTo>
                <a:lnTo>
                  <a:pt x="12723634" y="0"/>
                </a:lnTo>
                <a:lnTo>
                  <a:pt x="12723634" y="6635513"/>
                </a:lnTo>
                <a:lnTo>
                  <a:pt x="0" y="6635513"/>
                </a:lnTo>
                <a:lnTo>
                  <a:pt x="0" y="0"/>
                </a:lnTo>
                <a:close/>
              </a:path>
            </a:pathLst>
          </a:custGeom>
          <a:blipFill>
            <a:blip r:embed="rId4"/>
            <a:stretch>
              <a:fillRect l="0" t="-16561" r="0" b="-19012"/>
            </a:stretch>
          </a:blipFill>
        </p:spPr>
      </p:sp>
      <p:pic>
        <p:nvPicPr>
          <p:cNvPr name="Picture 9" id="9"/>
          <p:cNvPicPr>
            <a:picLocks noChangeAspect="true"/>
          </p:cNvPicPr>
          <p:nvPr/>
        </p:nvPicPr>
        <p:blipFill>
          <a:blip r:embed="rId5"/>
          <a:srcRect l="0" t="0" r="0" b="0"/>
          <a:stretch>
            <a:fillRect/>
          </a:stretch>
        </p:blipFill>
        <p:spPr>
          <a:xfrm flipH="false" flipV="false" rot="0">
            <a:off x="0" y="8566901"/>
            <a:ext cx="1666170" cy="1817640"/>
          </a:xfrm>
          <a:prstGeom prst="rect">
            <a:avLst/>
          </a:prstGeom>
        </p:spPr>
      </p:pic>
      <p:pic>
        <p:nvPicPr>
          <p:cNvPr name="Picture 10" id="10"/>
          <p:cNvPicPr>
            <a:picLocks noChangeAspect="true"/>
          </p:cNvPicPr>
          <p:nvPr/>
        </p:nvPicPr>
        <p:blipFill>
          <a:blip r:embed="rId6"/>
          <a:srcRect l="0" t="0" r="0" b="0"/>
          <a:stretch>
            <a:fillRect/>
          </a:stretch>
        </p:blipFill>
        <p:spPr>
          <a:xfrm flipH="false" flipV="false" rot="2360509">
            <a:off x="15156899" y="1866304"/>
            <a:ext cx="2814088" cy="2722630"/>
          </a:xfrm>
          <a:prstGeom prst="rect">
            <a:avLst/>
          </a:prstGeom>
        </p:spPr>
      </p:pic>
      <p:sp>
        <p:nvSpPr>
          <p:cNvPr name="Freeform 11" id="11"/>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7"/>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597777" y="0"/>
            <a:ext cx="10690223" cy="10287000"/>
          </a:xfrm>
          <a:prstGeom prst="rect">
            <a:avLst/>
          </a:prstGeom>
          <a:solidFill>
            <a:srgbClr val="D8E9FF"/>
          </a:solidFill>
        </p:spPr>
      </p:sp>
      <p:pic>
        <p:nvPicPr>
          <p:cNvPr name="Picture 3" id="3"/>
          <p:cNvPicPr>
            <a:picLocks noChangeAspect="true"/>
          </p:cNvPicPr>
          <p:nvPr/>
        </p:nvPicPr>
        <p:blipFill>
          <a:blip r:embed="rId2"/>
          <a:srcRect l="65411" t="0" r="0" b="57445"/>
          <a:stretch>
            <a:fillRect/>
          </a:stretch>
        </p:blipFill>
        <p:spPr>
          <a:xfrm flipH="false" flipV="false" rot="0">
            <a:off x="16704860" y="8619040"/>
            <a:ext cx="1108880" cy="1278520"/>
          </a:xfrm>
          <a:prstGeom prst="rect">
            <a:avLst/>
          </a:prstGeom>
        </p:spPr>
      </p:pic>
      <p:pic>
        <p:nvPicPr>
          <p:cNvPr name="Picture 4" id="4"/>
          <p:cNvPicPr>
            <a:picLocks noChangeAspect="true"/>
          </p:cNvPicPr>
          <p:nvPr/>
        </p:nvPicPr>
        <p:blipFill>
          <a:blip r:embed="rId2"/>
          <a:srcRect l="65411" t="0" r="0" b="57445"/>
          <a:stretch>
            <a:fillRect/>
          </a:stretch>
        </p:blipFill>
        <p:spPr>
          <a:xfrm flipH="false" flipV="false" rot="-10800000">
            <a:off x="8019251" y="380292"/>
            <a:ext cx="1124749" cy="1296816"/>
          </a:xfrm>
          <a:prstGeom prst="rect">
            <a:avLst/>
          </a:prstGeom>
        </p:spPr>
      </p:pic>
      <p:sp>
        <p:nvSpPr>
          <p:cNvPr name="Freeform 5" id="5"/>
          <p:cNvSpPr/>
          <p:nvPr/>
        </p:nvSpPr>
        <p:spPr>
          <a:xfrm flipH="false" flipV="false" rot="0">
            <a:off x="8019251" y="2074274"/>
            <a:ext cx="9917438" cy="5728561"/>
          </a:xfrm>
          <a:custGeom>
            <a:avLst/>
            <a:gdLst/>
            <a:ahLst/>
            <a:cxnLst/>
            <a:rect r="r" b="b" t="t" l="l"/>
            <a:pathLst>
              <a:path h="5728561" w="9917438">
                <a:moveTo>
                  <a:pt x="0" y="0"/>
                </a:moveTo>
                <a:lnTo>
                  <a:pt x="9917438" y="0"/>
                </a:lnTo>
                <a:lnTo>
                  <a:pt x="9917438" y="5728560"/>
                </a:lnTo>
                <a:lnTo>
                  <a:pt x="0" y="5728560"/>
                </a:lnTo>
                <a:lnTo>
                  <a:pt x="0" y="0"/>
                </a:lnTo>
                <a:close/>
              </a:path>
            </a:pathLst>
          </a:custGeom>
          <a:blipFill>
            <a:blip r:embed="rId3"/>
            <a:stretch>
              <a:fillRect l="-4484" t="-742" r="-13608" b="0"/>
            </a:stretch>
          </a:blipFill>
        </p:spPr>
      </p:sp>
      <p:pic>
        <p:nvPicPr>
          <p:cNvPr name="Picture 6" id="6"/>
          <p:cNvPicPr>
            <a:picLocks noChangeAspect="true"/>
          </p:cNvPicPr>
          <p:nvPr/>
        </p:nvPicPr>
        <p:blipFill>
          <a:blip r:embed="rId4"/>
          <a:srcRect l="0" t="0" r="0" b="0"/>
          <a:stretch>
            <a:fillRect/>
          </a:stretch>
        </p:blipFill>
        <p:spPr>
          <a:xfrm flipH="false" flipV="false" rot="0">
            <a:off x="2269040" y="380292"/>
            <a:ext cx="2084338" cy="1773368"/>
          </a:xfrm>
          <a:prstGeom prst="rect">
            <a:avLst/>
          </a:prstGeom>
        </p:spPr>
      </p:pic>
      <p:sp>
        <p:nvSpPr>
          <p:cNvPr name="TextBox 7" id="7"/>
          <p:cNvSpPr txBox="true"/>
          <p:nvPr/>
        </p:nvSpPr>
        <p:spPr>
          <a:xfrm rot="0">
            <a:off x="581416" y="2533610"/>
            <a:ext cx="6648829" cy="7753390"/>
          </a:xfrm>
          <a:prstGeom prst="rect">
            <a:avLst/>
          </a:prstGeom>
        </p:spPr>
        <p:txBody>
          <a:bodyPr anchor="t" rtlCol="false" tIns="0" lIns="0" bIns="0" rIns="0">
            <a:spAutoFit/>
          </a:bodyPr>
          <a:lstStyle/>
          <a:p>
            <a:pPr marL="533606" indent="-266803" lvl="1">
              <a:lnSpc>
                <a:spcPts val="3878"/>
              </a:lnSpc>
              <a:buFont typeface="Arial"/>
              <a:buChar char="•"/>
            </a:pPr>
            <a:r>
              <a:rPr lang="en-US" sz="3232">
                <a:solidFill>
                  <a:srgbClr val="30315D"/>
                </a:solidFill>
                <a:latin typeface="Kollektif Bold"/>
              </a:rPr>
              <a:t>BILGISAYARLARINIZDA GÜVENLI INTERNET UYGULAMALARININ OLMASINA ÖZEN GÖSTERIN.</a:t>
            </a:r>
          </a:p>
          <a:p>
            <a:pPr>
              <a:lnSpc>
                <a:spcPts val="3878"/>
              </a:lnSpc>
            </a:pPr>
          </a:p>
          <a:p>
            <a:pPr marL="533606" indent="-266803" lvl="1">
              <a:lnSpc>
                <a:spcPts val="3878"/>
              </a:lnSpc>
              <a:buFont typeface="Arial"/>
              <a:buChar char="•"/>
            </a:pPr>
            <a:r>
              <a:rPr lang="en-US" sz="3232">
                <a:solidFill>
                  <a:srgbClr val="30315D"/>
                </a:solidFill>
                <a:latin typeface="Kollektif Bold"/>
              </a:rPr>
              <a:t>ÇOCUĞUNUZUN BILGISAYAR KULLANIMINI KONTROL EDIN VE SANAL ORTAMDAKI ARKADAŞLARINI TANIYIN.</a:t>
            </a:r>
          </a:p>
          <a:p>
            <a:pPr>
              <a:lnSpc>
                <a:spcPts val="3878"/>
              </a:lnSpc>
            </a:pPr>
          </a:p>
          <a:p>
            <a:pPr marL="533606" indent="-266803" lvl="1">
              <a:lnSpc>
                <a:spcPts val="3878"/>
              </a:lnSpc>
              <a:buFont typeface="Arial"/>
              <a:buChar char="•"/>
            </a:pPr>
            <a:r>
              <a:rPr lang="en-US" sz="3232">
                <a:solidFill>
                  <a:srgbClr val="30315D"/>
                </a:solidFill>
                <a:latin typeface="Kollektif Bold"/>
              </a:rPr>
              <a:t>HAFTALIK INTERNET KULLANIMI ÇIZELGELERI HAZIRLAYIP, UYULMASINI SAĞLAYIN.</a:t>
            </a:r>
          </a:p>
          <a:p>
            <a:pPr>
              <a:lnSpc>
                <a:spcPts val="3878"/>
              </a:lnSpc>
            </a:pPr>
          </a:p>
          <a:p>
            <a:pPr>
              <a:lnSpc>
                <a:spcPts val="3878"/>
              </a:lnSpc>
            </a:pPr>
          </a:p>
        </p:txBody>
      </p:sp>
      <p:sp>
        <p:nvSpPr>
          <p:cNvPr name="Freeform 8" id="8"/>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5"/>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C3B4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7097786" y="0"/>
            <a:ext cx="11190214" cy="11190214"/>
          </a:xfrm>
          <a:prstGeom prst="rect">
            <a:avLst/>
          </a:prstGeom>
        </p:spPr>
      </p:pic>
      <p:sp>
        <p:nvSpPr>
          <p:cNvPr name="Freeform 3" id="3"/>
          <p:cNvSpPr/>
          <p:nvPr/>
        </p:nvSpPr>
        <p:spPr>
          <a:xfrm flipH="false" flipV="false" rot="0">
            <a:off x="6908570" y="1685925"/>
            <a:ext cx="11085443" cy="7059352"/>
          </a:xfrm>
          <a:custGeom>
            <a:avLst/>
            <a:gdLst/>
            <a:ahLst/>
            <a:cxnLst/>
            <a:rect r="r" b="b" t="t" l="l"/>
            <a:pathLst>
              <a:path h="7059352" w="11085443">
                <a:moveTo>
                  <a:pt x="0" y="0"/>
                </a:moveTo>
                <a:lnTo>
                  <a:pt x="11085444" y="0"/>
                </a:lnTo>
                <a:lnTo>
                  <a:pt x="11085444" y="7059352"/>
                </a:lnTo>
                <a:lnTo>
                  <a:pt x="0" y="7059352"/>
                </a:lnTo>
                <a:lnTo>
                  <a:pt x="0" y="0"/>
                </a:lnTo>
                <a:close/>
              </a:path>
            </a:pathLst>
          </a:custGeom>
          <a:blipFill>
            <a:blip r:embed="rId3"/>
            <a:stretch>
              <a:fillRect l="-3834" t="0" r="-2300" b="0"/>
            </a:stretch>
          </a:blipFill>
        </p:spPr>
      </p:sp>
      <p:pic>
        <p:nvPicPr>
          <p:cNvPr name="Picture 4" id="4"/>
          <p:cNvPicPr>
            <a:picLocks noChangeAspect="true"/>
          </p:cNvPicPr>
          <p:nvPr/>
        </p:nvPicPr>
        <p:blipFill>
          <a:blip r:embed="rId4"/>
          <a:srcRect l="0" t="0" r="0" b="0"/>
          <a:stretch>
            <a:fillRect/>
          </a:stretch>
        </p:blipFill>
        <p:spPr>
          <a:xfrm flipH="false" flipV="false" rot="-1723466">
            <a:off x="1785415" y="399106"/>
            <a:ext cx="4878222" cy="2268373"/>
          </a:xfrm>
          <a:prstGeom prst="rect">
            <a:avLst/>
          </a:prstGeom>
        </p:spPr>
      </p:pic>
      <p:sp>
        <p:nvSpPr>
          <p:cNvPr name="TextBox 5" id="5"/>
          <p:cNvSpPr txBox="true"/>
          <p:nvPr/>
        </p:nvSpPr>
        <p:spPr>
          <a:xfrm rot="0">
            <a:off x="710888" y="2779225"/>
            <a:ext cx="5182228" cy="6307931"/>
          </a:xfrm>
          <a:prstGeom prst="rect">
            <a:avLst/>
          </a:prstGeom>
        </p:spPr>
        <p:txBody>
          <a:bodyPr anchor="t" rtlCol="false" tIns="0" lIns="0" bIns="0" rIns="0">
            <a:spAutoFit/>
          </a:bodyPr>
          <a:lstStyle/>
          <a:p>
            <a:pPr marL="462280" indent="-231140" lvl="1">
              <a:lnSpc>
                <a:spcPts val="3360"/>
              </a:lnSpc>
              <a:buFont typeface="Arial"/>
              <a:buChar char="•"/>
            </a:pPr>
            <a:r>
              <a:rPr lang="en-US" sz="2800">
                <a:solidFill>
                  <a:srgbClr val="FFFFFF"/>
                </a:solidFill>
                <a:latin typeface="Kollektif Bold"/>
              </a:rPr>
              <a:t>ÇOCUKLARIN GÜNLÜK BILGISAYAR, TELEVIZYON, PLAYSTATION VB. TEKNOLOJI ALETLERINI KULLANMA SÜRELERI SINIRLANDIRILMALIDIR.</a:t>
            </a:r>
          </a:p>
          <a:p>
            <a:pPr>
              <a:lnSpc>
                <a:spcPts val="3360"/>
              </a:lnSpc>
            </a:pPr>
          </a:p>
          <a:p>
            <a:pPr marL="462280" indent="-231140" lvl="1">
              <a:lnSpc>
                <a:spcPts val="3360"/>
              </a:lnSpc>
              <a:buFont typeface="Arial"/>
              <a:buChar char="•"/>
            </a:pPr>
            <a:r>
              <a:rPr lang="en-US" sz="2800">
                <a:solidFill>
                  <a:srgbClr val="FFFFFF"/>
                </a:solidFill>
                <a:latin typeface="Kollektif Bold"/>
              </a:rPr>
              <a:t>ÇOCUKLAR TEKNOLOJIK ALETLERI KULLANIRKEN BU KONUDA DOĞRU VE DETAYLI BIR ŞEKILDE BILGILENDIRILMELIDIR.</a:t>
            </a:r>
            <a:r>
              <a:rPr lang="en-US" sz="2800">
                <a:solidFill>
                  <a:srgbClr val="FFFFFF"/>
                </a:solidFill>
                <a:latin typeface="Kollektif Bold"/>
              </a:rPr>
              <a:t>TEKNOLOJININ ZARARLARI ÇOCUKLARA AÇIKLANMALIDIR.</a:t>
            </a:r>
          </a:p>
        </p:txBody>
      </p:sp>
      <p:sp>
        <p:nvSpPr>
          <p:cNvPr name="Freeform 6" id="6"/>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30315D"/>
        </a:solidFill>
      </p:bgPr>
    </p:bg>
    <p:spTree>
      <p:nvGrpSpPr>
        <p:cNvPr id="1" name=""/>
        <p:cNvGrpSpPr/>
        <p:nvPr/>
      </p:nvGrpSpPr>
      <p:grpSpPr>
        <a:xfrm>
          <a:off x="0" y="0"/>
          <a:ext cx="0" cy="0"/>
          <a:chOff x="0" y="0"/>
          <a:chExt cx="0" cy="0"/>
        </a:xfrm>
      </p:grpSpPr>
      <p:grpSp>
        <p:nvGrpSpPr>
          <p:cNvPr name="Group 2" id="2"/>
          <p:cNvGrpSpPr/>
          <p:nvPr/>
        </p:nvGrpSpPr>
        <p:grpSpPr>
          <a:xfrm rot="0">
            <a:off x="-1295878" y="-97540"/>
            <a:ext cx="20879757" cy="10482081"/>
            <a:chOff x="0" y="0"/>
            <a:chExt cx="27839675" cy="13976108"/>
          </a:xfrm>
        </p:grpSpPr>
        <p:sp>
          <p:nvSpPr>
            <p:cNvPr name="Freeform 3" id="3"/>
            <p:cNvSpPr/>
            <p:nvPr/>
          </p:nvSpPr>
          <p:spPr>
            <a:xfrm flipH="false" flipV="false" rot="0">
              <a:off x="0" y="0"/>
              <a:ext cx="13976108" cy="13976108"/>
            </a:xfrm>
            <a:custGeom>
              <a:avLst/>
              <a:gdLst/>
              <a:ahLst/>
              <a:cxnLst/>
              <a:rect r="r" b="b" t="t" l="l"/>
              <a:pathLst>
                <a:path h="13976108" w="13976108">
                  <a:moveTo>
                    <a:pt x="0" y="0"/>
                  </a:moveTo>
                  <a:lnTo>
                    <a:pt x="13976108" y="0"/>
                  </a:lnTo>
                  <a:lnTo>
                    <a:pt x="13976108"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976108" y="0"/>
              <a:ext cx="13863567" cy="13976108"/>
            </a:xfrm>
            <a:custGeom>
              <a:avLst/>
              <a:gdLst/>
              <a:ahLst/>
              <a:cxnLst/>
              <a:rect r="r" b="b" t="t" l="l"/>
              <a:pathLst>
                <a:path h="13976108" w="13863567">
                  <a:moveTo>
                    <a:pt x="0" y="0"/>
                  </a:moveTo>
                  <a:lnTo>
                    <a:pt x="13863567" y="0"/>
                  </a:lnTo>
                  <a:lnTo>
                    <a:pt x="13863567"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811" t="0" r="0" b="0"/>
              </a:stretch>
            </a:blipFill>
          </p:spPr>
        </p:sp>
      </p:grpSp>
      <p:pic>
        <p:nvPicPr>
          <p:cNvPr name="Picture 5" id="5"/>
          <p:cNvPicPr>
            <a:picLocks noChangeAspect="true"/>
          </p:cNvPicPr>
          <p:nvPr/>
        </p:nvPicPr>
        <p:blipFill>
          <a:blip r:embed="rId4"/>
          <a:srcRect l="0" t="0" r="0" b="0"/>
          <a:stretch>
            <a:fillRect/>
          </a:stretch>
        </p:blipFill>
        <p:spPr>
          <a:xfrm flipH="false" flipV="false" rot="0">
            <a:off x="7809297" y="0"/>
            <a:ext cx="10287000" cy="10287000"/>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2092494" y="-97540"/>
            <a:ext cx="3509670" cy="2376197"/>
          </a:xfrm>
          <a:prstGeom prst="rect">
            <a:avLst/>
          </a:prstGeom>
        </p:spPr>
      </p:pic>
      <p:sp>
        <p:nvSpPr>
          <p:cNvPr name="Freeform 7" id="7"/>
          <p:cNvSpPr/>
          <p:nvPr/>
        </p:nvSpPr>
        <p:spPr>
          <a:xfrm flipH="false" flipV="false" rot="0">
            <a:off x="9527335" y="1028700"/>
            <a:ext cx="6850923" cy="8114369"/>
          </a:xfrm>
          <a:custGeom>
            <a:avLst/>
            <a:gdLst/>
            <a:ahLst/>
            <a:cxnLst/>
            <a:rect r="r" b="b" t="t" l="l"/>
            <a:pathLst>
              <a:path h="8114369" w="6850923">
                <a:moveTo>
                  <a:pt x="0" y="0"/>
                </a:moveTo>
                <a:lnTo>
                  <a:pt x="6850924" y="0"/>
                </a:lnTo>
                <a:lnTo>
                  <a:pt x="6850924" y="8114369"/>
                </a:lnTo>
                <a:lnTo>
                  <a:pt x="0" y="8114369"/>
                </a:lnTo>
                <a:lnTo>
                  <a:pt x="0" y="0"/>
                </a:lnTo>
                <a:close/>
              </a:path>
            </a:pathLst>
          </a:custGeom>
          <a:blipFill>
            <a:blip r:embed="rId6"/>
            <a:stretch>
              <a:fillRect l="0" t="0" r="0" b="0"/>
            </a:stretch>
          </a:blipFill>
        </p:spPr>
      </p:sp>
      <p:sp>
        <p:nvSpPr>
          <p:cNvPr name="TextBox 8" id="8"/>
          <p:cNvSpPr txBox="true"/>
          <p:nvPr/>
        </p:nvSpPr>
        <p:spPr>
          <a:xfrm rot="0">
            <a:off x="115334" y="2139225"/>
            <a:ext cx="7693963" cy="7119075"/>
          </a:xfrm>
          <a:prstGeom prst="rect">
            <a:avLst/>
          </a:prstGeom>
        </p:spPr>
        <p:txBody>
          <a:bodyPr anchor="t" rtlCol="false" tIns="0" lIns="0" bIns="0" rIns="0">
            <a:spAutoFit/>
          </a:bodyPr>
          <a:lstStyle/>
          <a:p>
            <a:pPr marL="594360" indent="-297180" lvl="1">
              <a:lnSpc>
                <a:spcPts val="4320"/>
              </a:lnSpc>
              <a:buFont typeface="Arial"/>
              <a:buChar char="•"/>
            </a:pPr>
            <a:r>
              <a:rPr lang="en-US" sz="3600">
                <a:solidFill>
                  <a:srgbClr val="FFFFFF"/>
                </a:solidFill>
                <a:latin typeface="Kollektif Bold"/>
              </a:rPr>
              <a:t>İNTERNET ORTAMLARINA AKTARILAN BILGILERIN ÇOK ÇABUK KOPYALANABILDIĞINI BU YÜZDEN KIŞISEL VE AILEVI ÖZEL BILGILERINIZI INTERNET ORTAMINDA PAYLAŞILMAMASI GEREKTIĞINI ANLATIN. KARŞILAŞTIKLARI HERHANGI BIR TEHLIKE, SIBER ZORBALIK DURUMUNDA SIZDEN MUTLAKA DESTEK ALMALARI GEREKTIĞI BILGISINI ONLARLA PAYLAŞIN.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86" y="2896908"/>
            <a:ext cx="18508371" cy="9291595"/>
            <a:chOff x="0" y="0"/>
            <a:chExt cx="24677828" cy="12388793"/>
          </a:xfrm>
        </p:grpSpPr>
        <p:sp>
          <p:nvSpPr>
            <p:cNvPr name="Freeform 3" id="3"/>
            <p:cNvSpPr/>
            <p:nvPr/>
          </p:nvSpPr>
          <p:spPr>
            <a:xfrm flipH="false" flipV="false" rot="0">
              <a:off x="0" y="0"/>
              <a:ext cx="12388793" cy="12388793"/>
            </a:xfrm>
            <a:custGeom>
              <a:avLst/>
              <a:gdLst/>
              <a:ahLst/>
              <a:cxnLst/>
              <a:rect r="r" b="b" t="t" l="l"/>
              <a:pathLst>
                <a:path h="12388793" w="12388793">
                  <a:moveTo>
                    <a:pt x="0" y="0"/>
                  </a:moveTo>
                  <a:lnTo>
                    <a:pt x="12388793" y="0"/>
                  </a:lnTo>
                  <a:lnTo>
                    <a:pt x="12388793"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388793" y="0"/>
              <a:ext cx="12289035" cy="12388793"/>
            </a:xfrm>
            <a:custGeom>
              <a:avLst/>
              <a:gdLst/>
              <a:ahLst/>
              <a:cxnLst/>
              <a:rect r="r" b="b" t="t" l="l"/>
              <a:pathLst>
                <a:path h="12388793" w="12289035">
                  <a:moveTo>
                    <a:pt x="0" y="0"/>
                  </a:moveTo>
                  <a:lnTo>
                    <a:pt x="12289035" y="0"/>
                  </a:lnTo>
                  <a:lnTo>
                    <a:pt x="12289035"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811" t="0" r="0" b="0"/>
              </a:stretch>
            </a:blipFill>
          </p:spPr>
        </p:sp>
      </p:grpSp>
      <p:sp>
        <p:nvSpPr>
          <p:cNvPr name="AutoShape 5" id="5"/>
          <p:cNvSpPr/>
          <p:nvPr/>
        </p:nvSpPr>
        <p:spPr>
          <a:xfrm rot="0">
            <a:off x="0" y="0"/>
            <a:ext cx="18288000" cy="9258300"/>
          </a:xfrm>
          <a:prstGeom prst="rect">
            <a:avLst/>
          </a:prstGeom>
          <a:solidFill>
            <a:srgbClr val="30315D"/>
          </a:solidFill>
        </p:spPr>
      </p:sp>
      <p:grpSp>
        <p:nvGrpSpPr>
          <p:cNvPr name="Group 6" id="6"/>
          <p:cNvGrpSpPr/>
          <p:nvPr/>
        </p:nvGrpSpPr>
        <p:grpSpPr>
          <a:xfrm rot="0">
            <a:off x="1676711" y="4746148"/>
            <a:ext cx="15582589" cy="4343553"/>
            <a:chOff x="0" y="0"/>
            <a:chExt cx="20776785" cy="5791404"/>
          </a:xfrm>
        </p:grpSpPr>
        <p:sp>
          <p:nvSpPr>
            <p:cNvPr name="TextBox 7" id="7"/>
            <p:cNvSpPr txBox="true"/>
            <p:nvPr/>
          </p:nvSpPr>
          <p:spPr>
            <a:xfrm rot="0">
              <a:off x="0" y="-38100"/>
              <a:ext cx="20776785" cy="759460"/>
            </a:xfrm>
            <a:prstGeom prst="rect">
              <a:avLst/>
            </a:prstGeom>
          </p:spPr>
          <p:txBody>
            <a:bodyPr anchor="t" rtlCol="false" tIns="0" lIns="0" bIns="0" rIns="0">
              <a:spAutoFit/>
            </a:bodyPr>
            <a:lstStyle/>
            <a:p>
              <a:pPr>
                <a:lnSpc>
                  <a:spcPts val="3960"/>
                </a:lnSpc>
              </a:pPr>
            </a:p>
          </p:txBody>
        </p:sp>
        <p:sp>
          <p:nvSpPr>
            <p:cNvPr name="TextBox 8" id="8"/>
            <p:cNvSpPr txBox="true"/>
            <p:nvPr/>
          </p:nvSpPr>
          <p:spPr>
            <a:xfrm rot="0">
              <a:off x="0" y="1378154"/>
              <a:ext cx="20776785" cy="4413250"/>
            </a:xfrm>
            <a:prstGeom prst="rect">
              <a:avLst/>
            </a:prstGeom>
          </p:spPr>
          <p:txBody>
            <a:bodyPr anchor="t" rtlCol="false" tIns="0" lIns="0" bIns="0" rIns="0">
              <a:spAutoFit/>
            </a:bodyPr>
            <a:lstStyle/>
            <a:p>
              <a:pPr marL="561341" indent="-280670" lvl="1">
                <a:lnSpc>
                  <a:spcPts val="3120"/>
                </a:lnSpc>
                <a:buFont typeface="Arial"/>
                <a:buChar char="•"/>
              </a:pPr>
              <a:r>
                <a:rPr lang="en-US" sz="2600" spc="182">
                  <a:solidFill>
                    <a:srgbClr val="FFFFFF"/>
                  </a:solidFill>
                  <a:latin typeface="Kollektif"/>
                </a:rPr>
                <a:t> Çocukların arkadaşlarıyla sadece internette değil yüz yüze iletişim kurabilecekleri ve paylaşım yapabilecekleri ortamlarda da buluşmasını sağlayın. Yüz yüzeyken oyunlarının daha heyecanlı, sohbetlerinin daha neşeli olduğunu göreceklerdir. </a:t>
              </a:r>
            </a:p>
            <a:p>
              <a:pPr marL="604519" indent="-302260" lvl="1">
                <a:lnSpc>
                  <a:spcPts val="3359"/>
                </a:lnSpc>
                <a:buFont typeface="Arial"/>
                <a:buChar char="•"/>
              </a:pPr>
              <a:r>
                <a:rPr lang="en-US" sz="2799" spc="195">
                  <a:solidFill>
                    <a:srgbClr val="FFFFFF"/>
                  </a:solidFill>
                  <a:latin typeface="Kollektif"/>
                </a:rPr>
                <a:t>Çocuklara hareket etmenin beden sağlığı için önemli olduğunu öğretin.</a:t>
              </a:r>
            </a:p>
            <a:p>
              <a:pPr marL="604519" indent="-302260" lvl="1">
                <a:lnSpc>
                  <a:spcPts val="3359"/>
                </a:lnSpc>
                <a:buFont typeface="Arial"/>
                <a:buChar char="•"/>
              </a:pPr>
              <a:r>
                <a:rPr lang="en-US" sz="2799" spc="195">
                  <a:solidFill>
                    <a:srgbClr val="FFFFFF"/>
                  </a:solidFill>
                  <a:latin typeface="Kollektif"/>
                </a:rPr>
                <a:t>Hareket etmeyi sevmeleri, onları internete esir etmeyecek etkenlerden biridir. Onlara hareket etmeyi öğretin. Hareketli oyun ve etkinlikleri hayatlarının bir parçası hâline getirmelerine fırsat verin. </a:t>
              </a:r>
            </a:p>
            <a:p>
              <a:pPr>
                <a:lnSpc>
                  <a:spcPts val="3360"/>
                </a:lnSpc>
              </a:pPr>
            </a:p>
          </p:txBody>
        </p:sp>
      </p:grpSp>
      <p:pic>
        <p:nvPicPr>
          <p:cNvPr name="Picture 9" id="9"/>
          <p:cNvPicPr>
            <a:picLocks noChangeAspect="true"/>
          </p:cNvPicPr>
          <p:nvPr/>
        </p:nvPicPr>
        <p:blipFill>
          <a:blip r:embed="rId4"/>
          <a:srcRect l="0" t="0" r="0" b="0"/>
          <a:stretch>
            <a:fillRect/>
          </a:stretch>
        </p:blipFill>
        <p:spPr>
          <a:xfrm flipH="false" flipV="false" rot="505728">
            <a:off x="16186627" y="475896"/>
            <a:ext cx="1515774" cy="2743552"/>
          </a:xfrm>
          <a:prstGeom prst="rect">
            <a:avLst/>
          </a:prstGeom>
        </p:spPr>
      </p:pic>
      <p:sp>
        <p:nvSpPr>
          <p:cNvPr name="Freeform 10" id="10"/>
          <p:cNvSpPr/>
          <p:nvPr/>
        </p:nvSpPr>
        <p:spPr>
          <a:xfrm flipH="false" flipV="false" rot="0">
            <a:off x="4124755" y="154307"/>
            <a:ext cx="9829839" cy="5263516"/>
          </a:xfrm>
          <a:custGeom>
            <a:avLst/>
            <a:gdLst/>
            <a:ahLst/>
            <a:cxnLst/>
            <a:rect r="r" b="b" t="t" l="l"/>
            <a:pathLst>
              <a:path h="5263516" w="9829839">
                <a:moveTo>
                  <a:pt x="0" y="0"/>
                </a:moveTo>
                <a:lnTo>
                  <a:pt x="9829839" y="0"/>
                </a:lnTo>
                <a:lnTo>
                  <a:pt x="9829839" y="5263516"/>
                </a:lnTo>
                <a:lnTo>
                  <a:pt x="0" y="5263516"/>
                </a:lnTo>
                <a:lnTo>
                  <a:pt x="0" y="0"/>
                </a:lnTo>
                <a:close/>
              </a:path>
            </a:pathLst>
          </a:custGeom>
          <a:blipFill>
            <a:blip r:embed="rId5"/>
            <a:stretch>
              <a:fillRect l="0" t="-13311" r="0" b="-11346"/>
            </a:stretch>
          </a:blipFill>
        </p:spPr>
      </p:sp>
      <p:sp>
        <p:nvSpPr>
          <p:cNvPr name="Freeform 11" id="11"/>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6"/>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8E9F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5662608" y="3464379"/>
            <a:ext cx="716515" cy="11192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4368064" y="3507074"/>
            <a:ext cx="1086978" cy="103381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9691069" y="3440393"/>
            <a:ext cx="816563" cy="1264589"/>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9386980" y="7532665"/>
            <a:ext cx="1424740" cy="1392902"/>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0">
            <a:off x="8607071" y="3491508"/>
            <a:ext cx="850507" cy="1162359"/>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1315744" y="5330493"/>
            <a:ext cx="1226346" cy="1105274"/>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0">
            <a:off x="2304452" y="5372239"/>
            <a:ext cx="816563" cy="1183604"/>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0">
            <a:off x="4397605" y="5579032"/>
            <a:ext cx="1027895" cy="981473"/>
          </a:xfrm>
          <a:prstGeom prst="rect">
            <a:avLst/>
          </a:prstGeom>
        </p:spPr>
      </p:pic>
      <p:pic>
        <p:nvPicPr>
          <p:cNvPr name="Picture 10" id="10"/>
          <p:cNvPicPr>
            <a:picLocks noChangeAspect="true"/>
          </p:cNvPicPr>
          <p:nvPr/>
        </p:nvPicPr>
        <p:blipFill>
          <a:blip r:embed="rId10"/>
          <a:srcRect l="0" t="0" r="0" b="0"/>
          <a:stretch>
            <a:fillRect/>
          </a:stretch>
        </p:blipFill>
        <p:spPr>
          <a:xfrm flipH="false" flipV="false" rot="0">
            <a:off x="3509501" y="5467596"/>
            <a:ext cx="677974" cy="1031235"/>
          </a:xfrm>
          <a:prstGeom prst="rect">
            <a:avLst/>
          </a:prstGeom>
        </p:spPr>
      </p:pic>
      <p:pic>
        <p:nvPicPr>
          <p:cNvPr name="Picture 11" id="11"/>
          <p:cNvPicPr>
            <a:picLocks noChangeAspect="true"/>
          </p:cNvPicPr>
          <p:nvPr/>
        </p:nvPicPr>
        <p:blipFill>
          <a:blip r:embed="rId11"/>
          <a:srcRect l="0" t="0" r="0" b="0"/>
          <a:stretch>
            <a:fillRect/>
          </a:stretch>
        </p:blipFill>
        <p:spPr>
          <a:xfrm flipH="false" flipV="false" rot="0">
            <a:off x="6210596" y="7319850"/>
            <a:ext cx="1102888" cy="1651706"/>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0">
            <a:off x="6617537" y="3507074"/>
            <a:ext cx="695947" cy="1095746"/>
          </a:xfrm>
          <a:prstGeom prst="rect">
            <a:avLst/>
          </a:prstGeom>
        </p:spPr>
      </p:pic>
      <p:pic>
        <p:nvPicPr>
          <p:cNvPr name="Picture 13" id="13"/>
          <p:cNvPicPr>
            <a:picLocks noChangeAspect="true"/>
          </p:cNvPicPr>
          <p:nvPr/>
        </p:nvPicPr>
        <p:blipFill>
          <a:blip r:embed="rId13"/>
          <a:srcRect l="0" t="0" r="0" b="0"/>
          <a:stretch>
            <a:fillRect/>
          </a:stretch>
        </p:blipFill>
        <p:spPr>
          <a:xfrm flipH="false" flipV="false" rot="-10800000">
            <a:off x="7690229" y="3561797"/>
            <a:ext cx="685215" cy="1021782"/>
          </a:xfrm>
          <a:prstGeom prst="rect">
            <a:avLst/>
          </a:prstGeom>
        </p:spPr>
      </p:pic>
      <p:pic>
        <p:nvPicPr>
          <p:cNvPr name="Picture 14" id="14"/>
          <p:cNvPicPr>
            <a:picLocks noChangeAspect="true"/>
          </p:cNvPicPr>
          <p:nvPr/>
        </p:nvPicPr>
        <p:blipFill>
          <a:blip r:embed="rId14"/>
          <a:srcRect l="0" t="0" r="0" b="0"/>
          <a:stretch>
            <a:fillRect/>
          </a:stretch>
        </p:blipFill>
        <p:spPr>
          <a:xfrm flipH="false" flipV="false" rot="0">
            <a:off x="10811720" y="3549257"/>
            <a:ext cx="1054700" cy="1155725"/>
          </a:xfrm>
          <a:prstGeom prst="rect">
            <a:avLst/>
          </a:prstGeom>
        </p:spPr>
      </p:pic>
      <p:pic>
        <p:nvPicPr>
          <p:cNvPr name="Picture 15" id="15"/>
          <p:cNvPicPr>
            <a:picLocks noChangeAspect="true"/>
          </p:cNvPicPr>
          <p:nvPr/>
        </p:nvPicPr>
        <p:blipFill>
          <a:blip r:embed="rId15"/>
          <a:srcRect l="0" t="0" r="0" b="0"/>
          <a:stretch>
            <a:fillRect/>
          </a:stretch>
        </p:blipFill>
        <p:spPr>
          <a:xfrm flipH="false" flipV="false" rot="0">
            <a:off x="5595872" y="5143500"/>
            <a:ext cx="566802" cy="1417005"/>
          </a:xfrm>
          <a:prstGeom prst="rect">
            <a:avLst/>
          </a:prstGeom>
        </p:spPr>
      </p:pic>
      <p:pic>
        <p:nvPicPr>
          <p:cNvPr name="Picture 16" id="16"/>
          <p:cNvPicPr>
            <a:picLocks noChangeAspect="true"/>
          </p:cNvPicPr>
          <p:nvPr/>
        </p:nvPicPr>
        <p:blipFill>
          <a:blip r:embed="rId4"/>
          <a:srcRect l="0" t="0" r="0" b="0"/>
          <a:stretch>
            <a:fillRect/>
          </a:stretch>
        </p:blipFill>
        <p:spPr>
          <a:xfrm flipH="false" flipV="false" rot="0">
            <a:off x="6379123" y="5312803"/>
            <a:ext cx="765835" cy="1186027"/>
          </a:xfrm>
          <a:prstGeom prst="rect">
            <a:avLst/>
          </a:prstGeom>
        </p:spPr>
      </p:pic>
      <p:pic>
        <p:nvPicPr>
          <p:cNvPr name="Picture 17" id="17"/>
          <p:cNvPicPr>
            <a:picLocks noChangeAspect="true"/>
          </p:cNvPicPr>
          <p:nvPr/>
        </p:nvPicPr>
        <p:blipFill>
          <a:blip r:embed="rId16"/>
          <a:srcRect l="0" t="0" r="0" b="0"/>
          <a:stretch>
            <a:fillRect/>
          </a:stretch>
        </p:blipFill>
        <p:spPr>
          <a:xfrm flipH="false" flipV="false" rot="-10800000">
            <a:off x="12753025" y="5143500"/>
            <a:ext cx="1017306" cy="1479259"/>
          </a:xfrm>
          <a:prstGeom prst="rect">
            <a:avLst/>
          </a:prstGeom>
        </p:spPr>
      </p:pic>
      <p:pic>
        <p:nvPicPr>
          <p:cNvPr name="Picture 18" id="18"/>
          <p:cNvPicPr>
            <a:picLocks noChangeAspect="true"/>
          </p:cNvPicPr>
          <p:nvPr/>
        </p:nvPicPr>
        <p:blipFill>
          <a:blip r:embed="rId13"/>
          <a:srcRect l="0" t="0" r="0" b="0"/>
          <a:stretch>
            <a:fillRect/>
          </a:stretch>
        </p:blipFill>
        <p:spPr>
          <a:xfrm flipH="false" flipV="false" rot="-10800000">
            <a:off x="9114970" y="5372239"/>
            <a:ext cx="685215" cy="1021782"/>
          </a:xfrm>
          <a:prstGeom prst="rect">
            <a:avLst/>
          </a:prstGeom>
        </p:spPr>
      </p:pic>
      <p:pic>
        <p:nvPicPr>
          <p:cNvPr name="Picture 19" id="19"/>
          <p:cNvPicPr>
            <a:picLocks noChangeAspect="true"/>
          </p:cNvPicPr>
          <p:nvPr/>
        </p:nvPicPr>
        <p:blipFill>
          <a:blip r:embed="rId12"/>
          <a:srcRect l="0" t="0" r="0" b="0"/>
          <a:stretch>
            <a:fillRect/>
          </a:stretch>
        </p:blipFill>
        <p:spPr>
          <a:xfrm flipH="false" flipV="false" rot="0">
            <a:off x="8188500" y="5340020"/>
            <a:ext cx="695947" cy="1095746"/>
          </a:xfrm>
          <a:prstGeom prst="rect">
            <a:avLst/>
          </a:prstGeom>
        </p:spPr>
      </p:pic>
      <p:pic>
        <p:nvPicPr>
          <p:cNvPr name="Picture 20" id="20"/>
          <p:cNvPicPr>
            <a:picLocks noChangeAspect="true"/>
          </p:cNvPicPr>
          <p:nvPr/>
        </p:nvPicPr>
        <p:blipFill>
          <a:blip r:embed="rId17"/>
          <a:srcRect l="0" t="0" r="0" b="0"/>
          <a:stretch>
            <a:fillRect/>
          </a:stretch>
        </p:blipFill>
        <p:spPr>
          <a:xfrm flipH="false" flipV="false" rot="0">
            <a:off x="10099350" y="5330493"/>
            <a:ext cx="946190" cy="1080811"/>
          </a:xfrm>
          <a:prstGeom prst="rect">
            <a:avLst/>
          </a:prstGeom>
        </p:spPr>
      </p:pic>
      <p:pic>
        <p:nvPicPr>
          <p:cNvPr name="Picture 21" id="21"/>
          <p:cNvPicPr>
            <a:picLocks noChangeAspect="true"/>
          </p:cNvPicPr>
          <p:nvPr/>
        </p:nvPicPr>
        <p:blipFill>
          <a:blip r:embed="rId18"/>
          <a:srcRect l="0" t="0" r="0" b="0"/>
          <a:stretch>
            <a:fillRect/>
          </a:stretch>
        </p:blipFill>
        <p:spPr>
          <a:xfrm flipH="false" flipV="false" rot="0">
            <a:off x="13979162" y="5182703"/>
            <a:ext cx="611548" cy="1446228"/>
          </a:xfrm>
          <a:prstGeom prst="rect">
            <a:avLst/>
          </a:prstGeom>
        </p:spPr>
      </p:pic>
      <p:pic>
        <p:nvPicPr>
          <p:cNvPr name="Picture 22" id="22"/>
          <p:cNvPicPr>
            <a:picLocks noChangeAspect="true"/>
          </p:cNvPicPr>
          <p:nvPr/>
        </p:nvPicPr>
        <p:blipFill>
          <a:blip r:embed="rId7"/>
          <a:srcRect l="0" t="0" r="0" b="0"/>
          <a:stretch>
            <a:fillRect/>
          </a:stretch>
        </p:blipFill>
        <p:spPr>
          <a:xfrm flipH="false" flipV="false" rot="0">
            <a:off x="7695254" y="7532665"/>
            <a:ext cx="1360382" cy="1226077"/>
          </a:xfrm>
          <a:prstGeom prst="rect">
            <a:avLst/>
          </a:prstGeom>
        </p:spPr>
      </p:pic>
      <p:sp>
        <p:nvSpPr>
          <p:cNvPr name="Freeform 23" id="23"/>
          <p:cNvSpPr/>
          <p:nvPr/>
        </p:nvSpPr>
        <p:spPr>
          <a:xfrm flipH="false" flipV="false" rot="0">
            <a:off x="7144957" y="505566"/>
            <a:ext cx="2954393" cy="2743537"/>
          </a:xfrm>
          <a:custGeom>
            <a:avLst/>
            <a:gdLst/>
            <a:ahLst/>
            <a:cxnLst/>
            <a:rect r="r" b="b" t="t" l="l"/>
            <a:pathLst>
              <a:path h="2743537" w="2954393">
                <a:moveTo>
                  <a:pt x="0" y="0"/>
                </a:moveTo>
                <a:lnTo>
                  <a:pt x="2954393" y="0"/>
                </a:lnTo>
                <a:lnTo>
                  <a:pt x="2954393" y="2743537"/>
                </a:lnTo>
                <a:lnTo>
                  <a:pt x="0" y="2743537"/>
                </a:lnTo>
                <a:lnTo>
                  <a:pt x="0" y="0"/>
                </a:lnTo>
                <a:close/>
              </a:path>
            </a:pathLst>
          </a:custGeom>
          <a:blipFill>
            <a:blip r:embed="rId19"/>
            <a:stretch>
              <a:fillRect l="0" t="-4092" r="0" b="-3593"/>
            </a:stretch>
          </a:blipFill>
        </p:spPr>
      </p:sp>
      <p:pic>
        <p:nvPicPr>
          <p:cNvPr name="Picture 24" id="24"/>
          <p:cNvPicPr>
            <a:picLocks noChangeAspect="true"/>
          </p:cNvPicPr>
          <p:nvPr/>
        </p:nvPicPr>
        <p:blipFill>
          <a:blip r:embed="rId20"/>
          <a:srcRect l="0" t="0" r="0" b="0"/>
          <a:stretch>
            <a:fillRect/>
          </a:stretch>
        </p:blipFill>
        <p:spPr>
          <a:xfrm flipH="false" flipV="false" rot="0">
            <a:off x="1661821" y="-953133"/>
            <a:ext cx="13890500" cy="13872691"/>
          </a:xfrm>
          <a:prstGeom prst="rect">
            <a:avLst/>
          </a:prstGeom>
        </p:spPr>
      </p:pic>
      <p:pic>
        <p:nvPicPr>
          <p:cNvPr name="Picture 25" id="25"/>
          <p:cNvPicPr>
            <a:picLocks noChangeAspect="true"/>
          </p:cNvPicPr>
          <p:nvPr/>
        </p:nvPicPr>
        <p:blipFill>
          <a:blip r:embed="rId20"/>
          <a:srcRect l="0" t="0" r="0" b="0"/>
          <a:stretch>
            <a:fillRect/>
          </a:stretch>
        </p:blipFill>
        <p:spPr>
          <a:xfrm flipH="false" flipV="false" rot="0">
            <a:off x="1591224" y="-729788"/>
            <a:ext cx="13890500" cy="13872691"/>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86" y="2896908"/>
            <a:ext cx="18508371" cy="9291595"/>
            <a:chOff x="0" y="0"/>
            <a:chExt cx="24677828" cy="12388793"/>
          </a:xfrm>
        </p:grpSpPr>
        <p:sp>
          <p:nvSpPr>
            <p:cNvPr name="Freeform 3" id="3"/>
            <p:cNvSpPr/>
            <p:nvPr/>
          </p:nvSpPr>
          <p:spPr>
            <a:xfrm flipH="false" flipV="false" rot="0">
              <a:off x="0" y="0"/>
              <a:ext cx="12388793" cy="12388793"/>
            </a:xfrm>
            <a:custGeom>
              <a:avLst/>
              <a:gdLst/>
              <a:ahLst/>
              <a:cxnLst/>
              <a:rect r="r" b="b" t="t" l="l"/>
              <a:pathLst>
                <a:path h="12388793" w="12388793">
                  <a:moveTo>
                    <a:pt x="0" y="0"/>
                  </a:moveTo>
                  <a:lnTo>
                    <a:pt x="12388793" y="0"/>
                  </a:lnTo>
                  <a:lnTo>
                    <a:pt x="12388793"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388793" y="0"/>
              <a:ext cx="12289035" cy="12388793"/>
            </a:xfrm>
            <a:custGeom>
              <a:avLst/>
              <a:gdLst/>
              <a:ahLst/>
              <a:cxnLst/>
              <a:rect r="r" b="b" t="t" l="l"/>
              <a:pathLst>
                <a:path h="12388793" w="12289035">
                  <a:moveTo>
                    <a:pt x="0" y="0"/>
                  </a:moveTo>
                  <a:lnTo>
                    <a:pt x="12289035" y="0"/>
                  </a:lnTo>
                  <a:lnTo>
                    <a:pt x="12289035"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811" t="0" r="0" b="0"/>
              </a:stretch>
            </a:blipFill>
          </p:spPr>
        </p:sp>
      </p:grpSp>
      <p:sp>
        <p:nvSpPr>
          <p:cNvPr name="AutoShape 5" id="5"/>
          <p:cNvSpPr/>
          <p:nvPr/>
        </p:nvSpPr>
        <p:spPr>
          <a:xfrm rot="0">
            <a:off x="0" y="0"/>
            <a:ext cx="9172575" cy="9258300"/>
          </a:xfrm>
          <a:prstGeom prst="rect">
            <a:avLst/>
          </a:prstGeom>
          <a:solidFill>
            <a:srgbClr val="30315D"/>
          </a:solidFill>
        </p:spPr>
      </p:sp>
      <p:sp>
        <p:nvSpPr>
          <p:cNvPr name="Freeform 6" id="6"/>
          <p:cNvSpPr/>
          <p:nvPr/>
        </p:nvSpPr>
        <p:spPr>
          <a:xfrm flipH="false" flipV="false" rot="0">
            <a:off x="9172575" y="-127839"/>
            <a:ext cx="9134475" cy="9386139"/>
          </a:xfrm>
          <a:custGeom>
            <a:avLst/>
            <a:gdLst/>
            <a:ahLst/>
            <a:cxnLst/>
            <a:rect r="r" b="b" t="t" l="l"/>
            <a:pathLst>
              <a:path h="9386139" w="9134475">
                <a:moveTo>
                  <a:pt x="0" y="0"/>
                </a:moveTo>
                <a:lnTo>
                  <a:pt x="9134475" y="0"/>
                </a:lnTo>
                <a:lnTo>
                  <a:pt x="9134475" y="9386139"/>
                </a:lnTo>
                <a:lnTo>
                  <a:pt x="0" y="9386139"/>
                </a:lnTo>
                <a:lnTo>
                  <a:pt x="0" y="0"/>
                </a:lnTo>
                <a:close/>
              </a:path>
            </a:pathLst>
          </a:custGeom>
          <a:blipFill>
            <a:blip r:embed="rId4">
              <a:extLst>
                <a:ext uri="{96DAC541-7B7A-43D3-8B79-37D633B846F1}">
                  <asvg:svgBlip xmlns:asvg="http://schemas.microsoft.com/office/drawing/2016/SVG/main" r:embed="rId5"/>
                </a:ext>
              </a:extLst>
            </a:blip>
            <a:stretch>
              <a:fillRect l="0" t="0" r="0" b="-5245"/>
            </a:stretch>
          </a:blipFill>
        </p:spPr>
      </p:sp>
      <p:pic>
        <p:nvPicPr>
          <p:cNvPr name="Picture 7" id="7"/>
          <p:cNvPicPr>
            <a:picLocks noChangeAspect="true"/>
          </p:cNvPicPr>
          <p:nvPr/>
        </p:nvPicPr>
        <p:blipFill>
          <a:blip r:embed="rId6"/>
          <a:srcRect l="0" t="0" r="0" b="0"/>
          <a:stretch>
            <a:fillRect/>
          </a:stretch>
        </p:blipFill>
        <p:spPr>
          <a:xfrm flipH="false" flipV="false" rot="505728">
            <a:off x="16186627" y="475896"/>
            <a:ext cx="1515774" cy="2743552"/>
          </a:xfrm>
          <a:prstGeom prst="rect">
            <a:avLst/>
          </a:prstGeom>
        </p:spPr>
      </p:pic>
      <p:pic>
        <p:nvPicPr>
          <p:cNvPr name="Picture 8" id="8"/>
          <p:cNvPicPr>
            <a:picLocks noChangeAspect="true"/>
          </p:cNvPicPr>
          <p:nvPr/>
        </p:nvPicPr>
        <p:blipFill>
          <a:blip r:embed="rId6"/>
          <a:srcRect l="0" t="0" r="0" b="0"/>
          <a:stretch>
            <a:fillRect/>
          </a:stretch>
        </p:blipFill>
        <p:spPr>
          <a:xfrm flipH="false" flipV="false" rot="-904344">
            <a:off x="10221401" y="4904556"/>
            <a:ext cx="1093158" cy="1978615"/>
          </a:xfrm>
          <a:prstGeom prst="rect">
            <a:avLst/>
          </a:prstGeom>
        </p:spPr>
      </p:pic>
      <p:sp>
        <p:nvSpPr>
          <p:cNvPr name="Freeform 9" id="9"/>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7"/>
            <a:stretch>
              <a:fillRect l="0" t="0" r="0" b="0"/>
            </a:stretch>
          </a:blipFill>
        </p:spPr>
      </p:sp>
      <p:grpSp>
        <p:nvGrpSpPr>
          <p:cNvPr name="Group 10" id="10"/>
          <p:cNvGrpSpPr/>
          <p:nvPr/>
        </p:nvGrpSpPr>
        <p:grpSpPr>
          <a:xfrm rot="0">
            <a:off x="517566" y="389156"/>
            <a:ext cx="8137442" cy="7748741"/>
            <a:chOff x="0" y="0"/>
            <a:chExt cx="10849923" cy="10331654"/>
          </a:xfrm>
        </p:grpSpPr>
        <p:sp>
          <p:nvSpPr>
            <p:cNvPr name="TextBox 11" id="11"/>
            <p:cNvSpPr txBox="true"/>
            <p:nvPr/>
          </p:nvSpPr>
          <p:spPr>
            <a:xfrm rot="0">
              <a:off x="0" y="-38100"/>
              <a:ext cx="10849923" cy="765810"/>
            </a:xfrm>
            <a:prstGeom prst="rect">
              <a:avLst/>
            </a:prstGeom>
          </p:spPr>
          <p:txBody>
            <a:bodyPr anchor="t" rtlCol="false" tIns="0" lIns="0" bIns="0" rIns="0">
              <a:spAutoFit/>
            </a:bodyPr>
            <a:lstStyle/>
            <a:p>
              <a:pPr>
                <a:lnSpc>
                  <a:spcPts val="3960"/>
                </a:lnSpc>
              </a:pPr>
            </a:p>
          </p:txBody>
        </p:sp>
        <p:sp>
          <p:nvSpPr>
            <p:cNvPr name="TextBox 12" id="12"/>
            <p:cNvSpPr txBox="true"/>
            <p:nvPr/>
          </p:nvSpPr>
          <p:spPr>
            <a:xfrm rot="0">
              <a:off x="0" y="1384504"/>
              <a:ext cx="10849923" cy="8947150"/>
            </a:xfrm>
            <a:prstGeom prst="rect">
              <a:avLst/>
            </a:prstGeom>
          </p:spPr>
          <p:txBody>
            <a:bodyPr anchor="t" rtlCol="false" tIns="0" lIns="0" bIns="0" rIns="0">
              <a:spAutoFit/>
            </a:bodyPr>
            <a:lstStyle/>
            <a:p>
              <a:pPr>
                <a:lnSpc>
                  <a:spcPts val="3120"/>
                </a:lnSpc>
              </a:pPr>
              <a:r>
                <a:rPr lang="en-US" sz="2600" spc="182">
                  <a:solidFill>
                    <a:srgbClr val="FFFFFF"/>
                  </a:solidFill>
                  <a:latin typeface="Kollektif"/>
                </a:rPr>
                <a:t>   TEKNOLOJİ SÖZ KONUSU OLDUĞUNDA EN ÇOK ÜZERİNDE DURULMASI GEREKEN GRUP HİÇ ŞÜPHESİZ ÇOCUKLARDIR. TEKNOLOJİK ALETLERİN DAHA YAYGIN VE DAHA KOLAY ULAŞILABİLİR OLDUĞU BİR DÜNYAYA DOĞDUKLARI İÇİN, ÇOCUKLARIN BU ALANI YETİŞKİNLERDEN DAHA FAZLA VE USTACA KULLANDIĞI BİR GERÇEK! ANCAK YAŞLARI GEREĞİ, TEKNOLOJİNİN VE SUNDUKLARININ DOĞRUSUNU YANLIŞINDAN AYIRT ETME NOKTASINDA KAT ETMELERİ GEREKEN UZUN BİR YOL VAR. BU NEDENLE AİLELER TEKNOLOJİ BAĞIMLILIĞI KONUSUNDA BİLİNÇLİ OLMAK VE BU BİLİNÇLE ÇOCUKLARINI DOĞRU YÖNLENDİRMEK ZORUNDALAR.</a:t>
              </a:r>
            </a:p>
            <a:p>
              <a:pPr>
                <a:lnSpc>
                  <a:spcPts val="3360"/>
                </a:lnSpc>
              </a:pP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597777" y="0"/>
            <a:ext cx="10690223" cy="10287000"/>
          </a:xfrm>
          <a:prstGeom prst="rect">
            <a:avLst/>
          </a:prstGeom>
          <a:solidFill>
            <a:srgbClr val="D8E9FF"/>
          </a:solidFill>
        </p:spPr>
      </p:sp>
      <p:pic>
        <p:nvPicPr>
          <p:cNvPr name="Picture 3" id="3"/>
          <p:cNvPicPr>
            <a:picLocks noChangeAspect="true"/>
          </p:cNvPicPr>
          <p:nvPr/>
        </p:nvPicPr>
        <p:blipFill>
          <a:blip r:embed="rId2"/>
          <a:srcRect l="65411" t="0" r="0" b="57445"/>
          <a:stretch>
            <a:fillRect/>
          </a:stretch>
        </p:blipFill>
        <p:spPr>
          <a:xfrm flipH="false" flipV="false" rot="0">
            <a:off x="16704860" y="8619040"/>
            <a:ext cx="1108880" cy="1278520"/>
          </a:xfrm>
          <a:prstGeom prst="rect">
            <a:avLst/>
          </a:prstGeom>
        </p:spPr>
      </p:pic>
      <p:pic>
        <p:nvPicPr>
          <p:cNvPr name="Picture 4" id="4"/>
          <p:cNvPicPr>
            <a:picLocks noChangeAspect="true"/>
          </p:cNvPicPr>
          <p:nvPr/>
        </p:nvPicPr>
        <p:blipFill>
          <a:blip r:embed="rId2"/>
          <a:srcRect l="65411" t="0" r="0" b="57445"/>
          <a:stretch>
            <a:fillRect/>
          </a:stretch>
        </p:blipFill>
        <p:spPr>
          <a:xfrm flipH="false" flipV="false" rot="-10800000">
            <a:off x="8019251" y="380292"/>
            <a:ext cx="1124749" cy="1296816"/>
          </a:xfrm>
          <a:prstGeom prst="rect">
            <a:avLst/>
          </a:prstGeom>
        </p:spPr>
      </p:pic>
      <p:sp>
        <p:nvSpPr>
          <p:cNvPr name="Freeform 5" id="5"/>
          <p:cNvSpPr/>
          <p:nvPr/>
        </p:nvSpPr>
        <p:spPr>
          <a:xfrm flipH="false" flipV="false" rot="0">
            <a:off x="8581626" y="2513436"/>
            <a:ext cx="8213019" cy="5872308"/>
          </a:xfrm>
          <a:custGeom>
            <a:avLst/>
            <a:gdLst/>
            <a:ahLst/>
            <a:cxnLst/>
            <a:rect r="r" b="b" t="t" l="l"/>
            <a:pathLst>
              <a:path h="5872308" w="8213019">
                <a:moveTo>
                  <a:pt x="0" y="0"/>
                </a:moveTo>
                <a:lnTo>
                  <a:pt x="8213018" y="0"/>
                </a:lnTo>
                <a:lnTo>
                  <a:pt x="8213018" y="5872308"/>
                </a:lnTo>
                <a:lnTo>
                  <a:pt x="0" y="5872308"/>
                </a:lnTo>
                <a:lnTo>
                  <a:pt x="0" y="0"/>
                </a:lnTo>
                <a:close/>
              </a:path>
            </a:pathLst>
          </a:custGeom>
          <a:blipFill>
            <a:blip r:embed="rId3"/>
            <a:stretch>
              <a:fillRect l="0" t="0" r="0" b="0"/>
            </a:stretch>
          </a:blipFill>
        </p:spPr>
      </p:sp>
      <p:sp>
        <p:nvSpPr>
          <p:cNvPr name="TextBox 6" id="6"/>
          <p:cNvSpPr txBox="true"/>
          <p:nvPr/>
        </p:nvSpPr>
        <p:spPr>
          <a:xfrm rot="0">
            <a:off x="474999" y="2017124"/>
            <a:ext cx="6648829" cy="7515225"/>
          </a:xfrm>
          <a:prstGeom prst="rect">
            <a:avLst/>
          </a:prstGeom>
        </p:spPr>
        <p:txBody>
          <a:bodyPr anchor="t" rtlCol="false" tIns="0" lIns="0" bIns="0" rIns="0">
            <a:spAutoFit/>
          </a:bodyPr>
          <a:lstStyle/>
          <a:p>
            <a:pPr>
              <a:lnSpc>
                <a:spcPts val="3878"/>
              </a:lnSpc>
            </a:pPr>
          </a:p>
          <a:p>
            <a:pPr>
              <a:lnSpc>
                <a:spcPts val="2678"/>
              </a:lnSpc>
            </a:pPr>
            <a:r>
              <a:rPr lang="en-US" sz="2232">
                <a:solidFill>
                  <a:srgbClr val="30315D"/>
                </a:solidFill>
                <a:latin typeface="Kollektif Bold"/>
              </a:rPr>
              <a:t>YAŞAMDA BULUNAN HER ŞEYIN BIR DENGESI VARDIR. YEMENIN, IÇMENIN, GEZIP DOLAŞMANIN… TEKNOLOJININ DE BIR DENGESI VARDIR. DOĞRU KULLANILDIĞINDA TEKNOLOJI BIREYE ÇOK ŞEY KATAR. KIMSE HERHANGI BIR GÜNÜNÜ TAMAMEN ÇALIŞMAYA YA DA TAMAMEN GEZMEYE AYIRMAZ. ÇÜNKÜ BIR SÜRE SONRA YAPTIĞIMIZ ŞEYDEN SIKILIRIZ. BU SEBEPLE TEKNOLOJININ KULLANIMINDA BIR DENGESIZLIK OLUŞTUĞUNDA YANI BILINÇSIZ KULLANILDIĞINDA INSANLAR ÜZERINDE ZARARLI ETKILERI OLDUĞU VE BAZI FIZIKSEL, SOSYAL VE PSIKOLOJIK SORUNLARA YOL AÇTIĞI GÖRÜLMEKTEDIR. BU NEDENLE, INSANLIK IÇIN FAYDALI OLAN TEKNOLOJININ ZARARLARININ DA IYI BILINMESI VE BU KONUDA GEREKEN ÖNLEMLERIN ALINMASI OLDUKÇA ÖNEMLIDIR.</a:t>
            </a:r>
          </a:p>
          <a:p>
            <a:pPr>
              <a:lnSpc>
                <a:spcPts val="3878"/>
              </a:lnSpc>
            </a:pPr>
          </a:p>
          <a:p>
            <a:pPr>
              <a:lnSpc>
                <a:spcPts val="3878"/>
              </a:lnSpc>
            </a:pPr>
          </a:p>
        </p:txBody>
      </p:sp>
      <p:sp>
        <p:nvSpPr>
          <p:cNvPr name="Freeform 7" id="7"/>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C3B4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7097786" y="0"/>
            <a:ext cx="11190214" cy="11190214"/>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723466">
            <a:off x="3678704" y="115326"/>
            <a:ext cx="4878222" cy="2268373"/>
          </a:xfrm>
          <a:prstGeom prst="rect">
            <a:avLst/>
          </a:prstGeom>
        </p:spPr>
      </p:pic>
      <p:sp>
        <p:nvSpPr>
          <p:cNvPr name="Freeform 4" id="4"/>
          <p:cNvSpPr/>
          <p:nvPr/>
        </p:nvSpPr>
        <p:spPr>
          <a:xfrm flipH="false" flipV="false" rot="0">
            <a:off x="9824613" y="2047387"/>
            <a:ext cx="7434687" cy="7434687"/>
          </a:xfrm>
          <a:custGeom>
            <a:avLst/>
            <a:gdLst/>
            <a:ahLst/>
            <a:cxnLst/>
            <a:rect r="r" b="b" t="t" l="l"/>
            <a:pathLst>
              <a:path h="7434687" w="7434687">
                <a:moveTo>
                  <a:pt x="0" y="0"/>
                </a:moveTo>
                <a:lnTo>
                  <a:pt x="7434687" y="0"/>
                </a:lnTo>
                <a:lnTo>
                  <a:pt x="7434687" y="7434687"/>
                </a:lnTo>
                <a:lnTo>
                  <a:pt x="0" y="7434687"/>
                </a:lnTo>
                <a:lnTo>
                  <a:pt x="0" y="0"/>
                </a:lnTo>
                <a:close/>
              </a:path>
            </a:pathLst>
          </a:custGeom>
          <a:blipFill>
            <a:blip r:embed="rId4"/>
            <a:stretch>
              <a:fillRect l="0" t="0" r="0" b="0"/>
            </a:stretch>
          </a:blipFill>
        </p:spPr>
      </p:sp>
      <p:sp>
        <p:nvSpPr>
          <p:cNvPr name="TextBox 5" id="5"/>
          <p:cNvSpPr txBox="true"/>
          <p:nvPr/>
        </p:nvSpPr>
        <p:spPr>
          <a:xfrm rot="0">
            <a:off x="143328" y="2500249"/>
            <a:ext cx="8658531" cy="6981825"/>
          </a:xfrm>
          <a:prstGeom prst="rect">
            <a:avLst/>
          </a:prstGeom>
        </p:spPr>
        <p:txBody>
          <a:bodyPr anchor="t" rtlCol="false" tIns="0" lIns="0" bIns="0" rIns="0">
            <a:spAutoFit/>
          </a:bodyPr>
          <a:lstStyle/>
          <a:p>
            <a:pPr>
              <a:lnSpc>
                <a:spcPts val="2880"/>
              </a:lnSpc>
            </a:pPr>
            <a:r>
              <a:rPr lang="en-US" sz="2400">
                <a:solidFill>
                  <a:srgbClr val="FFFFFF"/>
                </a:solidFill>
                <a:latin typeface="Kollektif Bold"/>
              </a:rPr>
              <a:t>ÇOCUKLAR ÜZERINDE TEKNOLOJININ OLUMLU ETKILERI</a:t>
            </a:r>
          </a:p>
          <a:p>
            <a:pPr>
              <a:lnSpc>
                <a:spcPts val="2880"/>
              </a:lnSpc>
            </a:pPr>
          </a:p>
          <a:p>
            <a:pPr marL="518162" indent="-259081" lvl="1">
              <a:lnSpc>
                <a:spcPts val="2880"/>
              </a:lnSpc>
              <a:buFont typeface="Arial"/>
              <a:buChar char="•"/>
            </a:pPr>
            <a:r>
              <a:rPr lang="en-US" sz="2400">
                <a:solidFill>
                  <a:srgbClr val="FFFFFF"/>
                </a:solidFill>
                <a:latin typeface="Kollektif Bold"/>
              </a:rPr>
              <a:t>Teknoloji, çocuklara özellikle bilgi edinme ve eğitimde büyük yararlar sağlamaktadır.</a:t>
            </a:r>
          </a:p>
          <a:p>
            <a:pPr marL="518162" indent="-259081" lvl="1">
              <a:lnSpc>
                <a:spcPts val="2880"/>
              </a:lnSpc>
              <a:buFont typeface="Arial"/>
              <a:buChar char="•"/>
            </a:pPr>
            <a:r>
              <a:rPr lang="en-US" sz="2400">
                <a:solidFill>
                  <a:srgbClr val="FFFFFF"/>
                </a:solidFill>
                <a:latin typeface="Kollektif Bold"/>
              </a:rPr>
              <a:t>Çocuklar, internet üzerindeki sosyal medyalar aracılığıyla kendilerine yeni arkadaşlar edinmekte ve değişik ülkelerden kişileri tanımaktadır.</a:t>
            </a:r>
          </a:p>
          <a:p>
            <a:pPr marL="518162" indent="-259081" lvl="1">
              <a:lnSpc>
                <a:spcPts val="2880"/>
              </a:lnSpc>
              <a:buFont typeface="Arial"/>
              <a:buChar char="•"/>
            </a:pPr>
            <a:r>
              <a:rPr lang="en-US" sz="2400">
                <a:solidFill>
                  <a:srgbClr val="FFFFFF"/>
                </a:solidFill>
                <a:latin typeface="Kollektif Bold"/>
              </a:rPr>
              <a:t>Teknoloji, çocukları yaratıcılığını da geliştirmektedir. Gördüklerinden veya okuduklarından etkilenen bilgi edinen çocuklar, kendileri de bir şeyler yapmak istemektedirler.</a:t>
            </a:r>
          </a:p>
          <a:p>
            <a:pPr marL="518162" indent="-259081" lvl="1">
              <a:lnSpc>
                <a:spcPts val="2880"/>
              </a:lnSpc>
              <a:buFont typeface="Arial"/>
              <a:buChar char="•"/>
            </a:pPr>
            <a:r>
              <a:rPr lang="en-US" sz="2400">
                <a:solidFill>
                  <a:srgbClr val="FFFFFF"/>
                </a:solidFill>
                <a:latin typeface="Kollektif Bold"/>
              </a:rPr>
              <a:t>Teknoloji, çocukların bilgiye erişmelerinde büyük kolaylık ve pratiklik sağlamaktadır.</a:t>
            </a:r>
          </a:p>
          <a:p>
            <a:pPr marL="518162" indent="-259081" lvl="1">
              <a:lnSpc>
                <a:spcPts val="2880"/>
              </a:lnSpc>
              <a:buFont typeface="Arial"/>
              <a:buChar char="•"/>
            </a:pPr>
            <a:r>
              <a:rPr lang="en-US" sz="2400">
                <a:solidFill>
                  <a:srgbClr val="FFFFFF"/>
                </a:solidFill>
                <a:latin typeface="Kollektif Bold"/>
              </a:rPr>
              <a:t>Teknoloji ile çocuklar kendilerine uygun farklı öğrenme seçenekleri belirleyebilmektedirler.</a:t>
            </a:r>
          </a:p>
          <a:p>
            <a:pPr>
              <a:lnSpc>
                <a:spcPts val="3360"/>
              </a:lnSpc>
            </a:pPr>
          </a:p>
        </p:txBody>
      </p:sp>
      <p:sp>
        <p:nvSpPr>
          <p:cNvPr name="Freeform 6" id="6"/>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0315D"/>
        </a:solidFill>
      </p:bgPr>
    </p:bg>
    <p:spTree>
      <p:nvGrpSpPr>
        <p:cNvPr id="1" name=""/>
        <p:cNvGrpSpPr/>
        <p:nvPr/>
      </p:nvGrpSpPr>
      <p:grpSpPr>
        <a:xfrm>
          <a:off x="0" y="0"/>
          <a:ext cx="0" cy="0"/>
          <a:chOff x="0" y="0"/>
          <a:chExt cx="0" cy="0"/>
        </a:xfrm>
      </p:grpSpPr>
      <p:grpSp>
        <p:nvGrpSpPr>
          <p:cNvPr name="Group 2" id="2"/>
          <p:cNvGrpSpPr/>
          <p:nvPr/>
        </p:nvGrpSpPr>
        <p:grpSpPr>
          <a:xfrm rot="0">
            <a:off x="-1295878" y="-97540"/>
            <a:ext cx="20879757" cy="10482081"/>
            <a:chOff x="0" y="0"/>
            <a:chExt cx="27839675" cy="13976108"/>
          </a:xfrm>
        </p:grpSpPr>
        <p:sp>
          <p:nvSpPr>
            <p:cNvPr name="Freeform 3" id="3"/>
            <p:cNvSpPr/>
            <p:nvPr/>
          </p:nvSpPr>
          <p:spPr>
            <a:xfrm flipH="false" flipV="false" rot="0">
              <a:off x="0" y="0"/>
              <a:ext cx="13976108" cy="13976108"/>
            </a:xfrm>
            <a:custGeom>
              <a:avLst/>
              <a:gdLst/>
              <a:ahLst/>
              <a:cxnLst/>
              <a:rect r="r" b="b" t="t" l="l"/>
              <a:pathLst>
                <a:path h="13976108" w="13976108">
                  <a:moveTo>
                    <a:pt x="0" y="0"/>
                  </a:moveTo>
                  <a:lnTo>
                    <a:pt x="13976108" y="0"/>
                  </a:lnTo>
                  <a:lnTo>
                    <a:pt x="13976108"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976108" y="0"/>
              <a:ext cx="13863567" cy="13976108"/>
            </a:xfrm>
            <a:custGeom>
              <a:avLst/>
              <a:gdLst/>
              <a:ahLst/>
              <a:cxnLst/>
              <a:rect r="r" b="b" t="t" l="l"/>
              <a:pathLst>
                <a:path h="13976108" w="13863567">
                  <a:moveTo>
                    <a:pt x="0" y="0"/>
                  </a:moveTo>
                  <a:lnTo>
                    <a:pt x="13863567" y="0"/>
                  </a:lnTo>
                  <a:lnTo>
                    <a:pt x="13863567"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811" t="0" r="0" b="0"/>
              </a:stretch>
            </a:blipFill>
          </p:spPr>
        </p:sp>
      </p:grpSp>
      <p:pic>
        <p:nvPicPr>
          <p:cNvPr name="Picture 5" id="5"/>
          <p:cNvPicPr>
            <a:picLocks noChangeAspect="true"/>
          </p:cNvPicPr>
          <p:nvPr/>
        </p:nvPicPr>
        <p:blipFill>
          <a:blip r:embed="rId4"/>
          <a:srcRect l="0" t="0" r="0" b="0"/>
          <a:stretch>
            <a:fillRect/>
          </a:stretch>
        </p:blipFill>
        <p:spPr>
          <a:xfrm flipH="false" flipV="false" rot="0">
            <a:off x="7809297" y="0"/>
            <a:ext cx="10287000" cy="10287000"/>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2003813" y="-658746"/>
            <a:ext cx="3509670" cy="2376197"/>
          </a:xfrm>
          <a:prstGeom prst="rect">
            <a:avLst/>
          </a:prstGeom>
        </p:spPr>
      </p:pic>
      <p:sp>
        <p:nvSpPr>
          <p:cNvPr name="Freeform 7" id="7"/>
          <p:cNvSpPr/>
          <p:nvPr/>
        </p:nvSpPr>
        <p:spPr>
          <a:xfrm flipH="false" flipV="false" rot="0">
            <a:off x="8539974" y="1575561"/>
            <a:ext cx="8719326" cy="7117351"/>
          </a:xfrm>
          <a:custGeom>
            <a:avLst/>
            <a:gdLst/>
            <a:ahLst/>
            <a:cxnLst/>
            <a:rect r="r" b="b" t="t" l="l"/>
            <a:pathLst>
              <a:path h="7117351" w="8719326">
                <a:moveTo>
                  <a:pt x="0" y="0"/>
                </a:moveTo>
                <a:lnTo>
                  <a:pt x="8719326" y="0"/>
                </a:lnTo>
                <a:lnTo>
                  <a:pt x="8719326" y="7117351"/>
                </a:lnTo>
                <a:lnTo>
                  <a:pt x="0" y="7117351"/>
                </a:lnTo>
                <a:lnTo>
                  <a:pt x="0" y="0"/>
                </a:lnTo>
                <a:close/>
              </a:path>
            </a:pathLst>
          </a:custGeom>
          <a:blipFill>
            <a:blip r:embed="rId6"/>
            <a:stretch>
              <a:fillRect l="-1017" t="0" r="-1017" b="0"/>
            </a:stretch>
          </a:blipFill>
        </p:spPr>
      </p:sp>
      <p:sp>
        <p:nvSpPr>
          <p:cNvPr name="TextBox 8" id="8"/>
          <p:cNvSpPr txBox="true"/>
          <p:nvPr/>
        </p:nvSpPr>
        <p:spPr>
          <a:xfrm rot="0">
            <a:off x="554451" y="1852317"/>
            <a:ext cx="6789415" cy="7896225"/>
          </a:xfrm>
          <a:prstGeom prst="rect">
            <a:avLst/>
          </a:prstGeom>
        </p:spPr>
        <p:txBody>
          <a:bodyPr anchor="t" rtlCol="false" tIns="0" lIns="0" bIns="0" rIns="0">
            <a:spAutoFit/>
          </a:bodyPr>
          <a:lstStyle/>
          <a:p>
            <a:pPr>
              <a:lnSpc>
                <a:spcPts val="2520"/>
              </a:lnSpc>
            </a:pPr>
            <a:r>
              <a:rPr lang="en-US" sz="2100">
                <a:solidFill>
                  <a:srgbClr val="FFFFFF"/>
                </a:solidFill>
                <a:latin typeface="Kollektif Bold"/>
              </a:rPr>
              <a:t>·ÇOCUKLAR ÜZERINDE TEKNOLOJININ OLUMSUZ ETKILERI</a:t>
            </a:r>
          </a:p>
          <a:p>
            <a:pPr>
              <a:lnSpc>
                <a:spcPts val="2400"/>
              </a:lnSpc>
            </a:pPr>
          </a:p>
          <a:p>
            <a:pPr marL="453390" indent="-226695" lvl="1">
              <a:lnSpc>
                <a:spcPts val="2520"/>
              </a:lnSpc>
              <a:buFont typeface="Arial"/>
              <a:buChar char="•"/>
            </a:pPr>
            <a:r>
              <a:rPr lang="en-US" sz="2100">
                <a:solidFill>
                  <a:srgbClr val="FFFFFF"/>
                </a:solidFill>
                <a:latin typeface="Kollektif Bold"/>
              </a:rPr>
              <a:t>GELENEKSEL GELIŞIM GIDIŞATI SEKTEYE UĞRAYABILMEKTEDIR.</a:t>
            </a:r>
          </a:p>
          <a:p>
            <a:pPr marL="453390" indent="-226695" lvl="1">
              <a:lnSpc>
                <a:spcPts val="2520"/>
              </a:lnSpc>
              <a:buFont typeface="Arial"/>
              <a:buChar char="•"/>
            </a:pPr>
            <a:r>
              <a:rPr lang="en-US" sz="2100">
                <a:solidFill>
                  <a:srgbClr val="FFFFFF"/>
                </a:solidFill>
                <a:latin typeface="Kollektif Bold"/>
              </a:rPr>
              <a:t>Temel gelişim deneyimlerinin yerini alabilmektedir.</a:t>
            </a:r>
          </a:p>
          <a:p>
            <a:pPr marL="453390" indent="-226695" lvl="1">
              <a:lnSpc>
                <a:spcPts val="2520"/>
              </a:lnSpc>
              <a:buFont typeface="Arial"/>
              <a:buChar char="•"/>
            </a:pPr>
            <a:r>
              <a:rPr lang="en-US" sz="2100">
                <a:solidFill>
                  <a:srgbClr val="FFFFFF"/>
                </a:solidFill>
                <a:latin typeface="Kollektif Bold"/>
              </a:rPr>
              <a:t>Uygunsuz ve zararlı içeriklere maruz kalabilmektedirler.</a:t>
            </a:r>
          </a:p>
          <a:p>
            <a:pPr marL="453390" indent="-226695" lvl="1">
              <a:lnSpc>
                <a:spcPts val="2520"/>
              </a:lnSpc>
              <a:buFont typeface="Arial"/>
              <a:buChar char="•"/>
            </a:pPr>
            <a:r>
              <a:rPr lang="en-US" sz="2100">
                <a:solidFill>
                  <a:srgbClr val="FFFFFF"/>
                </a:solidFill>
                <a:latin typeface="Kollektif Bold"/>
              </a:rPr>
              <a:t>Kişisel temizlikte eksikliklere neden olabilmektedir.</a:t>
            </a:r>
          </a:p>
          <a:p>
            <a:pPr marL="453390" indent="-226695" lvl="1">
              <a:lnSpc>
                <a:spcPts val="2520"/>
              </a:lnSpc>
              <a:buFont typeface="Arial"/>
              <a:buChar char="•"/>
            </a:pPr>
            <a:r>
              <a:rPr lang="en-US" sz="2100">
                <a:solidFill>
                  <a:srgbClr val="FFFFFF"/>
                </a:solidFill>
                <a:latin typeface="Kollektif Bold"/>
              </a:rPr>
              <a:t>Siber zorbalığa maruz kalabilmektedirler.</a:t>
            </a:r>
          </a:p>
          <a:p>
            <a:pPr marL="453390" indent="-226695" lvl="1">
              <a:lnSpc>
                <a:spcPts val="2520"/>
              </a:lnSpc>
              <a:buFont typeface="Arial"/>
              <a:buChar char="•"/>
            </a:pPr>
            <a:r>
              <a:rPr lang="en-US" sz="2100">
                <a:solidFill>
                  <a:srgbClr val="FFFFFF"/>
                </a:solidFill>
                <a:latin typeface="Kollektif Bold"/>
              </a:rPr>
              <a:t>Gündelik yaşamı ve sorumlulukları aksatacak şekilde kullanılmasına yol açmaktadır.</a:t>
            </a:r>
          </a:p>
          <a:p>
            <a:pPr marL="453390" indent="-226695" lvl="1">
              <a:lnSpc>
                <a:spcPts val="2520"/>
              </a:lnSpc>
              <a:buFont typeface="Arial"/>
              <a:buChar char="•"/>
            </a:pPr>
            <a:r>
              <a:rPr lang="en-US" sz="2100">
                <a:solidFill>
                  <a:srgbClr val="FFFFFF"/>
                </a:solidFill>
                <a:latin typeface="Kollektif Bold"/>
              </a:rPr>
              <a:t>Zaman yönetimi becerilerinde yetersizliklerin oluşmasına sebep olmaktadır.</a:t>
            </a:r>
          </a:p>
          <a:p>
            <a:pPr marL="453390" indent="-226695" lvl="1">
              <a:lnSpc>
                <a:spcPts val="2520"/>
              </a:lnSpc>
              <a:buFont typeface="Arial"/>
              <a:buChar char="•"/>
            </a:pPr>
            <a:r>
              <a:rPr lang="en-US" sz="2100">
                <a:solidFill>
                  <a:srgbClr val="FFFFFF"/>
                </a:solidFill>
                <a:latin typeface="Kollektif Bold"/>
              </a:rPr>
              <a:t>Aşırı kullanımı bağımlılığa yol açmaktadır.</a:t>
            </a:r>
          </a:p>
          <a:p>
            <a:pPr marL="453390" indent="-226695" lvl="1">
              <a:lnSpc>
                <a:spcPts val="2520"/>
              </a:lnSpc>
              <a:buFont typeface="Arial"/>
              <a:buChar char="•"/>
            </a:pPr>
            <a:r>
              <a:rPr lang="en-US" sz="2100">
                <a:solidFill>
                  <a:srgbClr val="FFFFFF"/>
                </a:solidFill>
                <a:latin typeface="Kollektif Bold"/>
              </a:rPr>
              <a:t>Ayrıca, fiziksel, sosyal, psikolojik ve zihinsel gelişimi olumsuz etkileyebilmektedir.</a:t>
            </a:r>
          </a:p>
          <a:p>
            <a:pPr>
              <a:lnSpc>
                <a:spcPts val="2520"/>
              </a:lnSpc>
            </a:pPr>
          </a:p>
        </p:txBody>
      </p:sp>
      <p:sp>
        <p:nvSpPr>
          <p:cNvPr name="Freeform 9" id="9"/>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7"/>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0315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236" t="-2045" r="-809" b="0"/>
            </a:stretch>
          </a:blipFill>
        </p:spPr>
      </p:sp>
      <p:sp>
        <p:nvSpPr>
          <p:cNvPr name="Freeform 3" id="3"/>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371" y="2929206"/>
            <a:ext cx="18508371" cy="9291595"/>
            <a:chOff x="0" y="0"/>
            <a:chExt cx="24677828" cy="12388793"/>
          </a:xfrm>
        </p:grpSpPr>
        <p:sp>
          <p:nvSpPr>
            <p:cNvPr name="Freeform 3" id="3"/>
            <p:cNvSpPr/>
            <p:nvPr/>
          </p:nvSpPr>
          <p:spPr>
            <a:xfrm flipH="false" flipV="false" rot="0">
              <a:off x="0" y="0"/>
              <a:ext cx="12388793" cy="12388793"/>
            </a:xfrm>
            <a:custGeom>
              <a:avLst/>
              <a:gdLst/>
              <a:ahLst/>
              <a:cxnLst/>
              <a:rect r="r" b="b" t="t" l="l"/>
              <a:pathLst>
                <a:path h="12388793" w="12388793">
                  <a:moveTo>
                    <a:pt x="0" y="0"/>
                  </a:moveTo>
                  <a:lnTo>
                    <a:pt x="12388793" y="0"/>
                  </a:lnTo>
                  <a:lnTo>
                    <a:pt x="12388793"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2388793" y="0"/>
              <a:ext cx="12289035" cy="12388793"/>
            </a:xfrm>
            <a:custGeom>
              <a:avLst/>
              <a:gdLst/>
              <a:ahLst/>
              <a:cxnLst/>
              <a:rect r="r" b="b" t="t" l="l"/>
              <a:pathLst>
                <a:path h="12388793" w="12289035">
                  <a:moveTo>
                    <a:pt x="0" y="0"/>
                  </a:moveTo>
                  <a:lnTo>
                    <a:pt x="12289035" y="0"/>
                  </a:lnTo>
                  <a:lnTo>
                    <a:pt x="12289035" y="12388793"/>
                  </a:lnTo>
                  <a:lnTo>
                    <a:pt x="0" y="12388793"/>
                  </a:lnTo>
                  <a:lnTo>
                    <a:pt x="0" y="0"/>
                  </a:lnTo>
                  <a:close/>
                </a:path>
              </a:pathLst>
            </a:custGeom>
            <a:blipFill>
              <a:blip r:embed="rId2">
                <a:extLst>
                  <a:ext uri="{96DAC541-7B7A-43D3-8B79-37D633B846F1}">
                    <asvg:svgBlip xmlns:asvg="http://schemas.microsoft.com/office/drawing/2016/SVG/main" r:embed="rId3"/>
                  </a:ext>
                </a:extLst>
              </a:blip>
              <a:stretch>
                <a:fillRect l="-811" t="0" r="0" b="0"/>
              </a:stretch>
            </a:blipFill>
          </p:spPr>
        </p:sp>
      </p:grpSp>
      <p:sp>
        <p:nvSpPr>
          <p:cNvPr name="AutoShape 5" id="5"/>
          <p:cNvSpPr/>
          <p:nvPr/>
        </p:nvSpPr>
        <p:spPr>
          <a:xfrm rot="0">
            <a:off x="0" y="0"/>
            <a:ext cx="9172575" cy="9258300"/>
          </a:xfrm>
          <a:prstGeom prst="rect">
            <a:avLst/>
          </a:prstGeom>
          <a:solidFill>
            <a:srgbClr val="30315D"/>
          </a:solidFill>
        </p:spPr>
      </p:sp>
      <p:pic>
        <p:nvPicPr>
          <p:cNvPr name="Picture 6" id="6"/>
          <p:cNvPicPr>
            <a:picLocks noChangeAspect="true"/>
          </p:cNvPicPr>
          <p:nvPr/>
        </p:nvPicPr>
        <p:blipFill>
          <a:blip r:embed="rId4"/>
          <a:srcRect l="0" t="0" r="0" b="0"/>
          <a:stretch>
            <a:fillRect/>
          </a:stretch>
        </p:blipFill>
        <p:spPr>
          <a:xfrm flipH="false" flipV="false" rot="505728">
            <a:off x="16186627" y="475896"/>
            <a:ext cx="1515774" cy="2743552"/>
          </a:xfrm>
          <a:prstGeom prst="rect">
            <a:avLst/>
          </a:prstGeom>
        </p:spPr>
      </p:pic>
      <p:pic>
        <p:nvPicPr>
          <p:cNvPr name="Picture 7" id="7"/>
          <p:cNvPicPr>
            <a:picLocks noChangeAspect="true"/>
          </p:cNvPicPr>
          <p:nvPr/>
        </p:nvPicPr>
        <p:blipFill>
          <a:blip r:embed="rId4"/>
          <a:srcRect l="0" t="0" r="0" b="0"/>
          <a:stretch>
            <a:fillRect/>
          </a:stretch>
        </p:blipFill>
        <p:spPr>
          <a:xfrm flipH="false" flipV="false" rot="-904344">
            <a:off x="10221401" y="4904556"/>
            <a:ext cx="1093158" cy="1978615"/>
          </a:xfrm>
          <a:prstGeom prst="rect">
            <a:avLst/>
          </a:prstGeom>
        </p:spPr>
      </p:pic>
      <p:sp>
        <p:nvSpPr>
          <p:cNvPr name="Freeform 8" id="8"/>
          <p:cNvSpPr/>
          <p:nvPr/>
        </p:nvSpPr>
        <p:spPr>
          <a:xfrm flipH="false" flipV="false" rot="0">
            <a:off x="9172575" y="0"/>
            <a:ext cx="9115425" cy="9258300"/>
          </a:xfrm>
          <a:custGeom>
            <a:avLst/>
            <a:gdLst/>
            <a:ahLst/>
            <a:cxnLst/>
            <a:rect r="r" b="b" t="t" l="l"/>
            <a:pathLst>
              <a:path h="9258300" w="9115425">
                <a:moveTo>
                  <a:pt x="0" y="0"/>
                </a:moveTo>
                <a:lnTo>
                  <a:pt x="9115425" y="0"/>
                </a:lnTo>
                <a:lnTo>
                  <a:pt x="9115425" y="9258300"/>
                </a:lnTo>
                <a:lnTo>
                  <a:pt x="0" y="9258300"/>
                </a:lnTo>
                <a:lnTo>
                  <a:pt x="0" y="0"/>
                </a:lnTo>
                <a:close/>
              </a:path>
            </a:pathLst>
          </a:custGeom>
          <a:blipFill>
            <a:blip r:embed="rId5"/>
            <a:stretch>
              <a:fillRect l="-13866" t="0" r="-11139" b="0"/>
            </a:stretch>
          </a:blipFill>
        </p:spPr>
      </p:sp>
      <p:grpSp>
        <p:nvGrpSpPr>
          <p:cNvPr name="Group 9" id="9"/>
          <p:cNvGrpSpPr/>
          <p:nvPr/>
        </p:nvGrpSpPr>
        <p:grpSpPr>
          <a:xfrm rot="0">
            <a:off x="517566" y="-1369"/>
            <a:ext cx="8137442" cy="8529791"/>
            <a:chOff x="0" y="0"/>
            <a:chExt cx="10849923" cy="11373054"/>
          </a:xfrm>
        </p:grpSpPr>
        <p:sp>
          <p:nvSpPr>
            <p:cNvPr name="TextBox 10" id="10"/>
            <p:cNvSpPr txBox="true"/>
            <p:nvPr/>
          </p:nvSpPr>
          <p:spPr>
            <a:xfrm rot="0">
              <a:off x="0" y="-38100"/>
              <a:ext cx="10849923" cy="765810"/>
            </a:xfrm>
            <a:prstGeom prst="rect">
              <a:avLst/>
            </a:prstGeom>
          </p:spPr>
          <p:txBody>
            <a:bodyPr anchor="t" rtlCol="false" tIns="0" lIns="0" bIns="0" rIns="0">
              <a:spAutoFit/>
            </a:bodyPr>
            <a:lstStyle/>
            <a:p>
              <a:pPr>
                <a:lnSpc>
                  <a:spcPts val="3960"/>
                </a:lnSpc>
              </a:pPr>
            </a:p>
          </p:txBody>
        </p:sp>
        <p:sp>
          <p:nvSpPr>
            <p:cNvPr name="TextBox 11" id="11"/>
            <p:cNvSpPr txBox="true"/>
            <p:nvPr/>
          </p:nvSpPr>
          <p:spPr>
            <a:xfrm rot="0">
              <a:off x="0" y="1384504"/>
              <a:ext cx="10849923" cy="9988550"/>
            </a:xfrm>
            <a:prstGeom prst="rect">
              <a:avLst/>
            </a:prstGeom>
          </p:spPr>
          <p:txBody>
            <a:bodyPr anchor="t" rtlCol="false" tIns="0" lIns="0" bIns="0" rIns="0">
              <a:spAutoFit/>
            </a:bodyPr>
            <a:lstStyle/>
            <a:p>
              <a:pPr>
                <a:lnSpc>
                  <a:spcPts val="3120"/>
                </a:lnSpc>
              </a:pPr>
              <a:r>
                <a:rPr lang="en-US" sz="2600" spc="182">
                  <a:solidFill>
                    <a:srgbClr val="FFFFFF"/>
                  </a:solidFill>
                  <a:latin typeface="Kollektif"/>
                </a:rPr>
                <a:t>  ÇOCUKLAR TEKNOLOJI BAŞINDA NE KADAR VAKIT GEÇIRMELIDIR?</a:t>
              </a:r>
            </a:p>
            <a:p>
              <a:pPr>
                <a:lnSpc>
                  <a:spcPts val="3120"/>
                </a:lnSpc>
              </a:pPr>
              <a:r>
                <a:rPr lang="en-US" sz="2600" spc="182">
                  <a:solidFill>
                    <a:srgbClr val="FFFFFF"/>
                  </a:solidFill>
                  <a:latin typeface="Kollektif"/>
                </a:rPr>
                <a:t>Türkiye Pedagoji Derneği, bir gün içinde tablet, telefon ve televizyon dahil olmak üzere çocukların ekran başında geçirmeleri gereken azami süreleri şöyle belirlemiştir:</a:t>
              </a:r>
            </a:p>
            <a:p>
              <a:pPr>
                <a:lnSpc>
                  <a:spcPts val="3120"/>
                </a:lnSpc>
              </a:pPr>
            </a:p>
            <a:p>
              <a:pPr marL="561341" indent="-280670" lvl="1">
                <a:lnSpc>
                  <a:spcPts val="3120"/>
                </a:lnSpc>
                <a:buFont typeface="Arial"/>
                <a:buChar char="•"/>
              </a:pPr>
              <a:r>
                <a:rPr lang="en-US" sz="2600" spc="182">
                  <a:solidFill>
                    <a:srgbClr val="FFFFFF"/>
                  </a:solidFill>
                  <a:latin typeface="Kollektif"/>
                </a:rPr>
                <a:t>0-3 yaş: Ekrandan olabildiğince uzak tutulmalıdır.</a:t>
              </a:r>
            </a:p>
            <a:p>
              <a:pPr marL="561341" indent="-280670" lvl="1">
                <a:lnSpc>
                  <a:spcPts val="3120"/>
                </a:lnSpc>
                <a:buFont typeface="Arial"/>
                <a:buChar char="•"/>
              </a:pPr>
              <a:r>
                <a:rPr lang="en-US" sz="2600" spc="182">
                  <a:solidFill>
                    <a:srgbClr val="FFFFFF"/>
                  </a:solidFill>
                  <a:latin typeface="Kollektif"/>
                </a:rPr>
                <a:t>3-6 yaş: Günlük toplam süre en fazla 20-30 dakikadır.</a:t>
              </a:r>
            </a:p>
            <a:p>
              <a:pPr marL="561341" indent="-280670" lvl="1">
                <a:lnSpc>
                  <a:spcPts val="3120"/>
                </a:lnSpc>
                <a:buFont typeface="Arial"/>
                <a:buChar char="•"/>
              </a:pPr>
              <a:r>
                <a:rPr lang="en-US" sz="2600" spc="182">
                  <a:solidFill>
                    <a:srgbClr val="FFFFFF"/>
                  </a:solidFill>
                  <a:latin typeface="Kollektif"/>
                </a:rPr>
                <a:t>6-9 yaş: Günlük toplam süre en fazla 40-50 dakikadır.</a:t>
              </a:r>
            </a:p>
            <a:p>
              <a:pPr marL="561341" indent="-280670" lvl="1">
                <a:lnSpc>
                  <a:spcPts val="3120"/>
                </a:lnSpc>
                <a:buFont typeface="Arial"/>
                <a:buChar char="•"/>
              </a:pPr>
              <a:r>
                <a:rPr lang="en-US" sz="2600" spc="182">
                  <a:solidFill>
                    <a:srgbClr val="FFFFFF"/>
                  </a:solidFill>
                  <a:latin typeface="Kollektif"/>
                </a:rPr>
                <a:t>9-12 yaş: Günlük toplam süre en fazla 120 dakikadır.</a:t>
              </a:r>
            </a:p>
            <a:p>
              <a:pPr marL="561341" indent="-280670" lvl="1">
                <a:lnSpc>
                  <a:spcPts val="3120"/>
                </a:lnSpc>
                <a:buFont typeface="Arial"/>
                <a:buChar char="•"/>
              </a:pPr>
              <a:r>
                <a:rPr lang="en-US" sz="2600" spc="182">
                  <a:solidFill>
                    <a:srgbClr val="FFFFFF"/>
                  </a:solidFill>
                  <a:latin typeface="Kollektif"/>
                </a:rPr>
                <a:t>12 yaş üzeri: Günlük toplam süre 120 dakikayı geçmemelidir.</a:t>
              </a:r>
            </a:p>
            <a:p>
              <a:pPr>
                <a:lnSpc>
                  <a:spcPts val="3120"/>
                </a:lnSpc>
              </a:pPr>
            </a:p>
            <a:p>
              <a:pPr>
                <a:lnSpc>
                  <a:spcPts val="3360"/>
                </a:lnSpc>
              </a:pPr>
            </a:p>
          </p:txBody>
        </p:sp>
      </p:grpSp>
      <p:sp>
        <p:nvSpPr>
          <p:cNvPr name="Freeform 12" id="12"/>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6"/>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597777" y="0"/>
            <a:ext cx="10690223" cy="10287000"/>
          </a:xfrm>
          <a:prstGeom prst="rect">
            <a:avLst/>
          </a:prstGeom>
          <a:solidFill>
            <a:srgbClr val="D8E9FF"/>
          </a:solidFill>
        </p:spPr>
      </p:sp>
      <p:pic>
        <p:nvPicPr>
          <p:cNvPr name="Picture 3" id="3"/>
          <p:cNvPicPr>
            <a:picLocks noChangeAspect="true"/>
          </p:cNvPicPr>
          <p:nvPr/>
        </p:nvPicPr>
        <p:blipFill>
          <a:blip r:embed="rId2"/>
          <a:srcRect l="65411" t="0" r="0" b="57445"/>
          <a:stretch>
            <a:fillRect/>
          </a:stretch>
        </p:blipFill>
        <p:spPr>
          <a:xfrm flipH="false" flipV="false" rot="0">
            <a:off x="16704860" y="8619040"/>
            <a:ext cx="1108880" cy="1278520"/>
          </a:xfrm>
          <a:prstGeom prst="rect">
            <a:avLst/>
          </a:prstGeom>
        </p:spPr>
      </p:pic>
      <p:pic>
        <p:nvPicPr>
          <p:cNvPr name="Picture 4" id="4"/>
          <p:cNvPicPr>
            <a:picLocks noChangeAspect="true"/>
          </p:cNvPicPr>
          <p:nvPr/>
        </p:nvPicPr>
        <p:blipFill>
          <a:blip r:embed="rId2"/>
          <a:srcRect l="65411" t="0" r="0" b="57445"/>
          <a:stretch>
            <a:fillRect/>
          </a:stretch>
        </p:blipFill>
        <p:spPr>
          <a:xfrm flipH="false" flipV="false" rot="-10800000">
            <a:off x="8019251" y="380292"/>
            <a:ext cx="1124749" cy="1296816"/>
          </a:xfrm>
          <a:prstGeom prst="rect">
            <a:avLst/>
          </a:prstGeom>
        </p:spPr>
      </p:pic>
      <p:sp>
        <p:nvSpPr>
          <p:cNvPr name="Freeform 5" id="5"/>
          <p:cNvSpPr/>
          <p:nvPr/>
        </p:nvSpPr>
        <p:spPr>
          <a:xfrm flipH="false" flipV="false" rot="0">
            <a:off x="8019251" y="2125894"/>
            <a:ext cx="9971089" cy="6647392"/>
          </a:xfrm>
          <a:custGeom>
            <a:avLst/>
            <a:gdLst/>
            <a:ahLst/>
            <a:cxnLst/>
            <a:rect r="r" b="b" t="t" l="l"/>
            <a:pathLst>
              <a:path h="6647392" w="9971089">
                <a:moveTo>
                  <a:pt x="0" y="0"/>
                </a:moveTo>
                <a:lnTo>
                  <a:pt x="9971089" y="0"/>
                </a:lnTo>
                <a:lnTo>
                  <a:pt x="9971089" y="6647392"/>
                </a:lnTo>
                <a:lnTo>
                  <a:pt x="0" y="6647392"/>
                </a:lnTo>
                <a:lnTo>
                  <a:pt x="0" y="0"/>
                </a:lnTo>
                <a:close/>
              </a:path>
            </a:pathLst>
          </a:custGeom>
          <a:blipFill>
            <a:blip r:embed="rId3"/>
            <a:stretch>
              <a:fillRect l="0" t="0" r="0" b="0"/>
            </a:stretch>
          </a:blipFill>
        </p:spPr>
      </p:sp>
      <p:sp>
        <p:nvSpPr>
          <p:cNvPr name="TextBox 6" id="6"/>
          <p:cNvSpPr txBox="true"/>
          <p:nvPr/>
        </p:nvSpPr>
        <p:spPr>
          <a:xfrm rot="0">
            <a:off x="670098" y="2477790"/>
            <a:ext cx="6648829" cy="5886450"/>
          </a:xfrm>
          <a:prstGeom prst="rect">
            <a:avLst/>
          </a:prstGeom>
        </p:spPr>
        <p:txBody>
          <a:bodyPr anchor="t" rtlCol="false" tIns="0" lIns="0" bIns="0" rIns="0">
            <a:spAutoFit/>
          </a:bodyPr>
          <a:lstStyle/>
          <a:p>
            <a:pPr>
              <a:lnSpc>
                <a:spcPts val="3878"/>
              </a:lnSpc>
            </a:pPr>
          </a:p>
          <a:p>
            <a:pPr>
              <a:lnSpc>
                <a:spcPts val="3878"/>
              </a:lnSpc>
            </a:pPr>
            <a:r>
              <a:rPr lang="en-US" sz="3232">
                <a:solidFill>
                  <a:srgbClr val="30315D"/>
                </a:solidFill>
                <a:latin typeface="Kollektif Bold"/>
              </a:rPr>
              <a:t>BU YAŞLARDA TELEFON, BILGISAYAR, TABLET GIBI TEKNOLOJIK CIHAZLARIN ÇOCUKLARIN ODASINDA OLMASI SAKINCALIDIR. BU NEDENLE INTERNETIN EVIN ORTAK KULLANIM ALANLARINDA VE AILE KONTROLÜNDE KULLANILMASINI SAĞLAYIN.</a:t>
            </a:r>
          </a:p>
          <a:p>
            <a:pPr>
              <a:lnSpc>
                <a:spcPts val="3878"/>
              </a:lnSpc>
            </a:pPr>
          </a:p>
        </p:txBody>
      </p:sp>
      <p:sp>
        <p:nvSpPr>
          <p:cNvPr name="TextBox 7" id="7"/>
          <p:cNvSpPr txBox="true"/>
          <p:nvPr/>
        </p:nvSpPr>
        <p:spPr>
          <a:xfrm rot="0">
            <a:off x="510471" y="2087794"/>
            <a:ext cx="6648829" cy="579120"/>
          </a:xfrm>
          <a:prstGeom prst="rect">
            <a:avLst/>
          </a:prstGeom>
        </p:spPr>
        <p:txBody>
          <a:bodyPr anchor="t" rtlCol="false" tIns="0" lIns="0" bIns="0" rIns="0">
            <a:spAutoFit/>
          </a:bodyPr>
          <a:lstStyle/>
          <a:p>
            <a:pPr algn="ctr">
              <a:lnSpc>
                <a:spcPts val="3960"/>
              </a:lnSpc>
              <a:spcBef>
                <a:spcPct val="0"/>
              </a:spcBef>
            </a:pPr>
            <a:r>
              <a:rPr lang="en-US" sz="3600">
                <a:solidFill>
                  <a:srgbClr val="D5443D"/>
                </a:solidFill>
                <a:latin typeface="Kollektif Bold"/>
              </a:rPr>
              <a:t> NELER YAPILMALI?</a:t>
            </a:r>
          </a:p>
        </p:txBody>
      </p:sp>
      <p:sp>
        <p:nvSpPr>
          <p:cNvPr name="Freeform 8" id="8"/>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30315D"/>
        </a:solidFill>
      </p:bgPr>
    </p:bg>
    <p:spTree>
      <p:nvGrpSpPr>
        <p:cNvPr id="1" name=""/>
        <p:cNvGrpSpPr/>
        <p:nvPr/>
      </p:nvGrpSpPr>
      <p:grpSpPr>
        <a:xfrm>
          <a:off x="0" y="0"/>
          <a:ext cx="0" cy="0"/>
          <a:chOff x="0" y="0"/>
          <a:chExt cx="0" cy="0"/>
        </a:xfrm>
      </p:grpSpPr>
      <p:grpSp>
        <p:nvGrpSpPr>
          <p:cNvPr name="Group 2" id="2"/>
          <p:cNvGrpSpPr/>
          <p:nvPr/>
        </p:nvGrpSpPr>
        <p:grpSpPr>
          <a:xfrm rot="0">
            <a:off x="-1295878" y="-97540"/>
            <a:ext cx="20879757" cy="10482081"/>
            <a:chOff x="0" y="0"/>
            <a:chExt cx="27839675" cy="13976108"/>
          </a:xfrm>
        </p:grpSpPr>
        <p:sp>
          <p:nvSpPr>
            <p:cNvPr name="Freeform 3" id="3"/>
            <p:cNvSpPr/>
            <p:nvPr/>
          </p:nvSpPr>
          <p:spPr>
            <a:xfrm flipH="false" flipV="false" rot="0">
              <a:off x="0" y="0"/>
              <a:ext cx="13976108" cy="13976108"/>
            </a:xfrm>
            <a:custGeom>
              <a:avLst/>
              <a:gdLst/>
              <a:ahLst/>
              <a:cxnLst/>
              <a:rect r="r" b="b" t="t" l="l"/>
              <a:pathLst>
                <a:path h="13976108" w="13976108">
                  <a:moveTo>
                    <a:pt x="0" y="0"/>
                  </a:moveTo>
                  <a:lnTo>
                    <a:pt x="13976108" y="0"/>
                  </a:lnTo>
                  <a:lnTo>
                    <a:pt x="13976108"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976108" y="0"/>
              <a:ext cx="13863567" cy="13976108"/>
            </a:xfrm>
            <a:custGeom>
              <a:avLst/>
              <a:gdLst/>
              <a:ahLst/>
              <a:cxnLst/>
              <a:rect r="r" b="b" t="t" l="l"/>
              <a:pathLst>
                <a:path h="13976108" w="13863567">
                  <a:moveTo>
                    <a:pt x="0" y="0"/>
                  </a:moveTo>
                  <a:lnTo>
                    <a:pt x="13863567" y="0"/>
                  </a:lnTo>
                  <a:lnTo>
                    <a:pt x="13863567" y="13976108"/>
                  </a:lnTo>
                  <a:lnTo>
                    <a:pt x="0" y="13976108"/>
                  </a:lnTo>
                  <a:lnTo>
                    <a:pt x="0" y="0"/>
                  </a:lnTo>
                  <a:close/>
                </a:path>
              </a:pathLst>
            </a:custGeom>
            <a:blipFill>
              <a:blip r:embed="rId2">
                <a:alphaModFix amt="5000"/>
                <a:extLst>
                  <a:ext uri="{96DAC541-7B7A-43D3-8B79-37D633B846F1}">
                    <asvg:svgBlip xmlns:asvg="http://schemas.microsoft.com/office/drawing/2016/SVG/main" r:embed="rId3"/>
                  </a:ext>
                </a:extLst>
              </a:blip>
              <a:stretch>
                <a:fillRect l="-811" t="0" r="0" b="0"/>
              </a:stretch>
            </a:blipFill>
          </p:spPr>
        </p:sp>
      </p:grpSp>
      <p:pic>
        <p:nvPicPr>
          <p:cNvPr name="Picture 5" id="5"/>
          <p:cNvPicPr>
            <a:picLocks noChangeAspect="true"/>
          </p:cNvPicPr>
          <p:nvPr/>
        </p:nvPicPr>
        <p:blipFill>
          <a:blip r:embed="rId4"/>
          <a:srcRect l="0" t="0" r="0" b="0"/>
          <a:stretch>
            <a:fillRect/>
          </a:stretch>
        </p:blipFill>
        <p:spPr>
          <a:xfrm flipH="false" flipV="false" rot="0">
            <a:off x="7809297" y="0"/>
            <a:ext cx="10287000" cy="10287000"/>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897396" y="263538"/>
            <a:ext cx="3509670" cy="2376197"/>
          </a:xfrm>
          <a:prstGeom prst="rect">
            <a:avLst/>
          </a:prstGeom>
        </p:spPr>
      </p:pic>
      <p:sp>
        <p:nvSpPr>
          <p:cNvPr name="Freeform 7" id="7"/>
          <p:cNvSpPr/>
          <p:nvPr/>
        </p:nvSpPr>
        <p:spPr>
          <a:xfrm flipH="false" flipV="false" rot="0">
            <a:off x="8369705" y="1751117"/>
            <a:ext cx="9166185" cy="6873448"/>
          </a:xfrm>
          <a:custGeom>
            <a:avLst/>
            <a:gdLst/>
            <a:ahLst/>
            <a:cxnLst/>
            <a:rect r="r" b="b" t="t" l="l"/>
            <a:pathLst>
              <a:path h="6873448" w="9166185">
                <a:moveTo>
                  <a:pt x="0" y="0"/>
                </a:moveTo>
                <a:lnTo>
                  <a:pt x="9166184" y="0"/>
                </a:lnTo>
                <a:lnTo>
                  <a:pt x="9166184" y="6873448"/>
                </a:lnTo>
                <a:lnTo>
                  <a:pt x="0" y="6873448"/>
                </a:lnTo>
                <a:lnTo>
                  <a:pt x="0" y="0"/>
                </a:lnTo>
                <a:close/>
              </a:path>
            </a:pathLst>
          </a:custGeom>
          <a:blipFill>
            <a:blip r:embed="rId6"/>
            <a:stretch>
              <a:fillRect l="-6240" t="0" r="-6240" b="0"/>
            </a:stretch>
          </a:blipFill>
        </p:spPr>
      </p:sp>
      <p:sp>
        <p:nvSpPr>
          <p:cNvPr name="TextBox 8" id="8"/>
          <p:cNvSpPr txBox="true"/>
          <p:nvPr/>
        </p:nvSpPr>
        <p:spPr>
          <a:xfrm rot="0">
            <a:off x="278614" y="2573060"/>
            <a:ext cx="7374711" cy="7353300"/>
          </a:xfrm>
          <a:prstGeom prst="rect">
            <a:avLst/>
          </a:prstGeom>
        </p:spPr>
        <p:txBody>
          <a:bodyPr anchor="t" rtlCol="false" tIns="0" lIns="0" bIns="0" rIns="0">
            <a:spAutoFit/>
          </a:bodyPr>
          <a:lstStyle/>
          <a:p>
            <a:pPr>
              <a:lnSpc>
                <a:spcPts val="3840"/>
              </a:lnSpc>
            </a:pPr>
            <a:r>
              <a:rPr lang="en-US" sz="3200">
                <a:solidFill>
                  <a:srgbClr val="FFFFFF"/>
                </a:solidFill>
                <a:latin typeface="Kollektif Bold"/>
              </a:rPr>
              <a:t>ÇOCUKLAR ÖZELLIKLE BU DÖNEMDE SINIR KOYMA VE SORUMLULUK ALMAYI ÖĞRENMELIDIR. EVE GELME SAATI, DERS ÇALIŞMA SÜRESI, OYUN OYNAMA SÜRESI, UYKU SAATI, SAĞLIKLI BESLENME, HIJYEN GIBI KONULARDA ÇOCUKLARIN SINIRLARINI BILMESINI VE EVIN KURALLARINA UYMASINI SAĞLAYIN. ODASINI TOPLAMASI, ÖDEVLERINI VE PROJELERINI ZAMANINDA BITIRMESI GIBI KONULARDA SORUMLULUKLARI ALMASI VE BUNLARI SÜRDÜRMESINI SAĞLAYIN. </a:t>
            </a:r>
          </a:p>
        </p:txBody>
      </p:sp>
      <p:sp>
        <p:nvSpPr>
          <p:cNvPr name="Freeform 9" id="9"/>
          <p:cNvSpPr/>
          <p:nvPr/>
        </p:nvSpPr>
        <p:spPr>
          <a:xfrm flipH="false" flipV="false" rot="0">
            <a:off x="17220281" y="9258300"/>
            <a:ext cx="1067719" cy="1067719"/>
          </a:xfrm>
          <a:custGeom>
            <a:avLst/>
            <a:gdLst/>
            <a:ahLst/>
            <a:cxnLst/>
            <a:rect r="r" b="b" t="t" l="l"/>
            <a:pathLst>
              <a:path h="1067719" w="1067719">
                <a:moveTo>
                  <a:pt x="0" y="0"/>
                </a:moveTo>
                <a:lnTo>
                  <a:pt x="1067719" y="0"/>
                </a:lnTo>
                <a:lnTo>
                  <a:pt x="1067719" y="1067719"/>
                </a:lnTo>
                <a:lnTo>
                  <a:pt x="0" y="1067719"/>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DAD5nQ6gnr8</dc:identifier>
  <dcterms:modified xsi:type="dcterms:W3CDTF">2011-08-01T06:04:30Z</dcterms:modified>
  <cp:revision>1</cp:revision>
  <dc:title>Blue and Red Dating Funny Animated and Video Presentation</dc:title>
</cp:coreProperties>
</file>