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Linux Biolinum Bold" panose="020B0604020202020204" charset="0"/>
      <p:regular r:id="rId16"/>
    </p:embeddedFont>
    <p:embeddedFont>
      <p:font typeface="Linux Biolinum" panose="020B0604020202020204" charset="0"/>
      <p:regular r:id="rId17"/>
    </p:embeddedFont>
    <p:embeddedFont>
      <p:font typeface="Clear Sans" panose="020B0604020202020204" charset="0"/>
      <p:regular r:id="rId18"/>
    </p:embeddedFont>
    <p:embeddedFont>
      <p:font typeface="Clear Sans Medium" panose="020B0604020202020204" charset="0"/>
      <p:regular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2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9.svg"/><Relationship Id="rId4" Type="http://schemas.openxmlformats.org/officeDocument/2006/relationships/image" Target="../media/image12.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4.svg"/><Relationship Id="rId10" Type="http://schemas.openxmlformats.org/officeDocument/2006/relationships/image" Target="../media/image22.jpeg"/><Relationship Id="rId4" Type="http://schemas.openxmlformats.org/officeDocument/2006/relationships/image" Target="../media/image2.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9.svg"/><Relationship Id="rId4" Type="http://schemas.openxmlformats.org/officeDocument/2006/relationships/image" Target="../media/image12.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8.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8.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8.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9.svg"/><Relationship Id="rId4" Type="http://schemas.openxmlformats.org/officeDocument/2006/relationships/image" Target="../media/image12.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3.svg"/><Relationship Id="rId10" Type="http://schemas.openxmlformats.org/officeDocument/2006/relationships/image" Target="../media/image18.jpeg"/><Relationship Id="rId4" Type="http://schemas.openxmlformats.org/officeDocument/2006/relationships/image" Target="../media/image7.png"/><Relationship Id="rId9"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9.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3628336" y="-2739838"/>
            <a:ext cx="7537076" cy="7256937"/>
          </a:xfrm>
          <a:custGeom>
            <a:avLst/>
            <a:gdLst/>
            <a:ahLst/>
            <a:cxnLst/>
            <a:rect l="l" t="t" r="r" b="b"/>
            <a:pathLst>
              <a:path w="7537076" h="7256937">
                <a:moveTo>
                  <a:pt x="0" y="0"/>
                </a:moveTo>
                <a:lnTo>
                  <a:pt x="7537076" y="0"/>
                </a:lnTo>
                <a:lnTo>
                  <a:pt x="7537076" y="7256937"/>
                </a:lnTo>
                <a:lnTo>
                  <a:pt x="0" y="72569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00000">
            <a:off x="14659532" y="5764695"/>
            <a:ext cx="7256937" cy="6987210"/>
          </a:xfrm>
          <a:custGeom>
            <a:avLst/>
            <a:gdLst/>
            <a:ahLst/>
            <a:cxnLst/>
            <a:rect l="l" t="t" r="r" b="b"/>
            <a:pathLst>
              <a:path w="7256937" h="6987210">
                <a:moveTo>
                  <a:pt x="0" y="0"/>
                </a:moveTo>
                <a:lnTo>
                  <a:pt x="7256936" y="0"/>
                </a:lnTo>
                <a:lnTo>
                  <a:pt x="7256936" y="6987210"/>
                </a:lnTo>
                <a:lnTo>
                  <a:pt x="0" y="69872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2088444" y="4581263"/>
            <a:ext cx="14694048" cy="4107733"/>
            <a:chOff x="0" y="0"/>
            <a:chExt cx="19592064" cy="5476977"/>
          </a:xfrm>
        </p:grpSpPr>
        <p:sp>
          <p:nvSpPr>
            <p:cNvPr id="5" name="TextBox 5"/>
            <p:cNvSpPr txBox="1"/>
            <p:nvPr/>
          </p:nvSpPr>
          <p:spPr>
            <a:xfrm>
              <a:off x="0" y="102065"/>
              <a:ext cx="19592064" cy="4216684"/>
            </a:xfrm>
            <a:prstGeom prst="rect">
              <a:avLst/>
            </a:prstGeom>
          </p:spPr>
          <p:txBody>
            <a:bodyPr lIns="0" tIns="0" rIns="0" bIns="0" rtlCol="0" anchor="t">
              <a:spAutoFit/>
            </a:bodyPr>
            <a:lstStyle/>
            <a:p>
              <a:pPr algn="ctr">
                <a:lnSpc>
                  <a:spcPts val="6102"/>
                </a:lnSpc>
              </a:pPr>
              <a:r>
                <a:rPr lang="en-US" sz="6102">
                  <a:solidFill>
                    <a:srgbClr val="91612F"/>
                  </a:solidFill>
                  <a:latin typeface="Linux Biolinum"/>
                </a:rPr>
                <a:t>ARTUKLU CAMİL TUTAŞI REHBERLİK VE ARAŞTIRMA MERKEZİ</a:t>
              </a:r>
            </a:p>
            <a:p>
              <a:pPr algn="ctr">
                <a:lnSpc>
                  <a:spcPts val="6102"/>
                </a:lnSpc>
              </a:pPr>
              <a:r>
                <a:rPr lang="en-US" sz="6102">
                  <a:solidFill>
                    <a:srgbClr val="91612F"/>
                  </a:solidFill>
                  <a:latin typeface="Linux Biolinum"/>
                </a:rPr>
                <a:t>BİLİNÇLİ TEKNOLOJİ KULLANIMI ÖĞRETMEN SUNUMU</a:t>
              </a:r>
            </a:p>
          </p:txBody>
        </p:sp>
        <p:sp>
          <p:nvSpPr>
            <p:cNvPr id="6" name="TextBox 6"/>
            <p:cNvSpPr txBox="1"/>
            <p:nvPr/>
          </p:nvSpPr>
          <p:spPr>
            <a:xfrm>
              <a:off x="0" y="4954544"/>
              <a:ext cx="19592064" cy="525144"/>
            </a:xfrm>
            <a:prstGeom prst="rect">
              <a:avLst/>
            </a:prstGeom>
          </p:spPr>
          <p:txBody>
            <a:bodyPr lIns="0" tIns="0" rIns="0" bIns="0" rtlCol="0" anchor="t">
              <a:spAutoFit/>
            </a:bodyPr>
            <a:lstStyle/>
            <a:p>
              <a:pPr algn="ctr">
                <a:lnSpc>
                  <a:spcPts val="3360"/>
                </a:lnSpc>
              </a:pPr>
              <a:r>
                <a:rPr lang="en-US" sz="2400" spc="216">
                  <a:solidFill>
                    <a:srgbClr val="D4813E"/>
                  </a:solidFill>
                  <a:latin typeface="Clear Sans"/>
                </a:rPr>
                <a:t>HAZIRLAYAN: PSIKOLOJIK DANIŞMAN ZEYNEP EKINCI</a:t>
              </a:r>
            </a:p>
          </p:txBody>
        </p:sp>
      </p:grpSp>
      <p:sp>
        <p:nvSpPr>
          <p:cNvPr id="7" name="Freeform 7"/>
          <p:cNvSpPr/>
          <p:nvPr/>
        </p:nvSpPr>
        <p:spPr>
          <a:xfrm rot="-10800000" flipH="1">
            <a:off x="-662519" y="4657168"/>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253844" y="7492036"/>
            <a:ext cx="4565087" cy="4498686"/>
          </a:xfrm>
          <a:custGeom>
            <a:avLst/>
            <a:gdLst/>
            <a:ahLst/>
            <a:cxnLst/>
            <a:rect l="l" t="t" r="r" b="b"/>
            <a:pathLst>
              <a:path w="4565087" h="4498686">
                <a:moveTo>
                  <a:pt x="0" y="0"/>
                </a:moveTo>
                <a:lnTo>
                  <a:pt x="4565088" y="0"/>
                </a:lnTo>
                <a:lnTo>
                  <a:pt x="4565088" y="4498686"/>
                </a:lnTo>
                <a:lnTo>
                  <a:pt x="0" y="449868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flipH="1">
            <a:off x="17259300" y="1002117"/>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5197449" y="-1360712"/>
            <a:ext cx="4565087" cy="4498686"/>
          </a:xfrm>
          <a:custGeom>
            <a:avLst/>
            <a:gdLst/>
            <a:ahLst/>
            <a:cxnLst/>
            <a:rect l="l" t="t" r="r" b="b"/>
            <a:pathLst>
              <a:path w="4565087" h="4498686">
                <a:moveTo>
                  <a:pt x="0" y="0"/>
                </a:moveTo>
                <a:lnTo>
                  <a:pt x="4565087" y="0"/>
                </a:lnTo>
                <a:lnTo>
                  <a:pt x="4565087" y="4498685"/>
                </a:lnTo>
                <a:lnTo>
                  <a:pt x="0" y="44986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7319747" y="416641"/>
            <a:ext cx="3648505" cy="3648505"/>
          </a:xfrm>
          <a:custGeom>
            <a:avLst/>
            <a:gdLst/>
            <a:ahLst/>
            <a:cxnLst/>
            <a:rect l="l" t="t" r="r" b="b"/>
            <a:pathLst>
              <a:path w="3648505" h="3648505">
                <a:moveTo>
                  <a:pt x="0" y="0"/>
                </a:moveTo>
                <a:lnTo>
                  <a:pt x="3648506" y="0"/>
                </a:lnTo>
                <a:lnTo>
                  <a:pt x="3648506" y="3648505"/>
                </a:lnTo>
                <a:lnTo>
                  <a:pt x="0" y="3648505"/>
                </a:lnTo>
                <a:lnTo>
                  <a:pt x="0" y="0"/>
                </a:lnTo>
                <a:close/>
              </a:path>
            </a:pathLst>
          </a:custGeom>
          <a:blipFill>
            <a:blip r:embed="rId10"/>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1552010" y="7389947"/>
            <a:ext cx="5161420" cy="4969580"/>
          </a:xfrm>
          <a:custGeom>
            <a:avLst/>
            <a:gdLst/>
            <a:ahLst/>
            <a:cxnLst/>
            <a:rect l="l" t="t" r="r" b="b"/>
            <a:pathLst>
              <a:path w="5161420" h="4969580">
                <a:moveTo>
                  <a:pt x="0" y="0"/>
                </a:moveTo>
                <a:lnTo>
                  <a:pt x="5161420" y="0"/>
                </a:lnTo>
                <a:lnTo>
                  <a:pt x="5161420" y="4969580"/>
                </a:lnTo>
                <a:lnTo>
                  <a:pt x="0" y="49695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00000">
            <a:off x="-1486691" y="-1275426"/>
            <a:ext cx="4207694" cy="4146491"/>
          </a:xfrm>
          <a:custGeom>
            <a:avLst/>
            <a:gdLst/>
            <a:ahLst/>
            <a:cxnLst/>
            <a:rect l="l" t="t" r="r" b="b"/>
            <a:pathLst>
              <a:path w="4207694" h="4146491">
                <a:moveTo>
                  <a:pt x="0" y="0"/>
                </a:moveTo>
                <a:lnTo>
                  <a:pt x="4207694" y="0"/>
                </a:lnTo>
                <a:lnTo>
                  <a:pt x="4207694" y="4146491"/>
                </a:lnTo>
                <a:lnTo>
                  <a:pt x="0" y="414649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5400000" flipH="1">
            <a:off x="15472554" y="-1915107"/>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4475170" y="0"/>
            <a:ext cx="9029047" cy="6172200"/>
          </a:xfrm>
          <a:custGeom>
            <a:avLst/>
            <a:gdLst/>
            <a:ahLst/>
            <a:cxnLst/>
            <a:rect l="l" t="t" r="r" b="b"/>
            <a:pathLst>
              <a:path w="9029047" h="6172200">
                <a:moveTo>
                  <a:pt x="0" y="0"/>
                </a:moveTo>
                <a:lnTo>
                  <a:pt x="9029047" y="0"/>
                </a:lnTo>
                <a:lnTo>
                  <a:pt x="9029047" y="6172200"/>
                </a:lnTo>
                <a:lnTo>
                  <a:pt x="0" y="6172200"/>
                </a:lnTo>
                <a:lnTo>
                  <a:pt x="0" y="0"/>
                </a:lnTo>
                <a:close/>
              </a:path>
            </a:pathLst>
          </a:custGeom>
          <a:blipFill>
            <a:blip r:embed="rId8"/>
            <a:stretch>
              <a:fillRect/>
            </a:stretch>
          </a:blipFill>
        </p:spPr>
      </p:sp>
      <p:sp>
        <p:nvSpPr>
          <p:cNvPr id="6" name="TextBox 6"/>
          <p:cNvSpPr txBox="1"/>
          <p:nvPr/>
        </p:nvSpPr>
        <p:spPr>
          <a:xfrm>
            <a:off x="4633636" y="7844900"/>
            <a:ext cx="11891516" cy="1028065"/>
          </a:xfrm>
          <a:prstGeom prst="rect">
            <a:avLst/>
          </a:prstGeom>
        </p:spPr>
        <p:txBody>
          <a:bodyPr lIns="0" tIns="0" rIns="0" bIns="0" rtlCol="0" anchor="t">
            <a:spAutoFit/>
          </a:bodyPr>
          <a:lstStyle/>
          <a:p>
            <a:pPr>
              <a:lnSpc>
                <a:spcPts val="2700"/>
              </a:lnSpc>
            </a:pPr>
            <a:r>
              <a:rPr lang="en-US" sz="2700" spc="135">
                <a:solidFill>
                  <a:srgbClr val="91612F"/>
                </a:solidFill>
                <a:latin typeface="Linux Biolinum"/>
              </a:rPr>
              <a:t>ÇOCUKLAR YEMEK YERKEN TEKNOLOJIYLE ILGILENILMEMELIDIR.</a:t>
            </a:r>
          </a:p>
          <a:p>
            <a:pPr>
              <a:lnSpc>
                <a:spcPts val="2700"/>
              </a:lnSpc>
            </a:pPr>
            <a:r>
              <a:rPr lang="en-US" sz="2700" spc="135">
                <a:solidFill>
                  <a:srgbClr val="91612F"/>
                </a:solidFill>
                <a:latin typeface="Linux Biolinum"/>
              </a:rPr>
              <a:t> AILE IÇINDE TEKNOLOJISIZ ZAMANLAR YARATMAK ÖNEMLIDIR. </a:t>
            </a:r>
          </a:p>
          <a:p>
            <a:pPr>
              <a:lnSpc>
                <a:spcPts val="2499"/>
              </a:lnSpc>
            </a:pPr>
            <a:endParaRPr lang="en-US" sz="2700" spc="135">
              <a:solidFill>
                <a:srgbClr val="91612F"/>
              </a:solidFill>
              <a:latin typeface="Linux Biolinum"/>
            </a:endParaRPr>
          </a:p>
        </p:txBody>
      </p:sp>
      <p:sp>
        <p:nvSpPr>
          <p:cNvPr id="7" name="TextBox 7"/>
          <p:cNvSpPr txBox="1"/>
          <p:nvPr/>
        </p:nvSpPr>
        <p:spPr>
          <a:xfrm>
            <a:off x="4766910" y="6629171"/>
            <a:ext cx="11624968" cy="664856"/>
          </a:xfrm>
          <a:prstGeom prst="rect">
            <a:avLst/>
          </a:prstGeom>
        </p:spPr>
        <p:txBody>
          <a:bodyPr lIns="0" tIns="0" rIns="0" bIns="0" rtlCol="0" anchor="t">
            <a:spAutoFit/>
          </a:bodyPr>
          <a:lstStyle/>
          <a:p>
            <a:pPr>
              <a:lnSpc>
                <a:spcPts val="4800"/>
              </a:lnSpc>
            </a:pPr>
            <a:r>
              <a:rPr lang="en-US" sz="4800">
                <a:solidFill>
                  <a:srgbClr val="91612F"/>
                </a:solidFill>
                <a:latin typeface="Linux Biolinum"/>
              </a:rPr>
              <a:t>BUNU AILELERE ANLATMALISINIZ!</a:t>
            </a:r>
          </a:p>
        </p:txBody>
      </p:sp>
      <p:sp>
        <p:nvSpPr>
          <p:cNvPr id="8" name="Freeform 8"/>
          <p:cNvSpPr/>
          <p:nvPr/>
        </p:nvSpPr>
        <p:spPr>
          <a:xfrm>
            <a:off x="16944117" y="8943117"/>
            <a:ext cx="1343883" cy="1343883"/>
          </a:xfrm>
          <a:custGeom>
            <a:avLst/>
            <a:gdLst/>
            <a:ahLst/>
            <a:cxnLst/>
            <a:rect l="l" t="t" r="r" b="b"/>
            <a:pathLst>
              <a:path w="1343883" h="1343883">
                <a:moveTo>
                  <a:pt x="0" y="0"/>
                </a:moveTo>
                <a:lnTo>
                  <a:pt x="1343883" y="0"/>
                </a:lnTo>
                <a:lnTo>
                  <a:pt x="1343883" y="1343883"/>
                </a:lnTo>
                <a:lnTo>
                  <a:pt x="0" y="1343883"/>
                </a:lnTo>
                <a:lnTo>
                  <a:pt x="0" y="0"/>
                </a:lnTo>
                <a:close/>
              </a:path>
            </a:pathLst>
          </a:custGeom>
          <a:blipFill>
            <a:blip r:embed="rId9"/>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2043424" y="-4540127"/>
            <a:ext cx="7256937" cy="6987210"/>
          </a:xfrm>
          <a:custGeom>
            <a:avLst/>
            <a:gdLst/>
            <a:ahLst/>
            <a:cxnLst/>
            <a:rect l="l" t="t" r="r" b="b"/>
            <a:pathLst>
              <a:path w="7256937" h="6987210">
                <a:moveTo>
                  <a:pt x="0" y="0"/>
                </a:moveTo>
                <a:lnTo>
                  <a:pt x="7256937" y="0"/>
                </a:lnTo>
                <a:lnTo>
                  <a:pt x="7256937" y="6987209"/>
                </a:lnTo>
                <a:lnTo>
                  <a:pt x="0" y="69872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00000" flipH="1">
            <a:off x="15572615" y="-1736148"/>
            <a:ext cx="1691219" cy="4627715"/>
          </a:xfrm>
          <a:custGeom>
            <a:avLst/>
            <a:gdLst/>
            <a:ahLst/>
            <a:cxnLst/>
            <a:rect l="l" t="t" r="r" b="b"/>
            <a:pathLst>
              <a:path w="1691219" h="4627715">
                <a:moveTo>
                  <a:pt x="1691219" y="0"/>
                </a:moveTo>
                <a:lnTo>
                  <a:pt x="0" y="0"/>
                </a:lnTo>
                <a:lnTo>
                  <a:pt x="0" y="4627714"/>
                </a:lnTo>
                <a:lnTo>
                  <a:pt x="1691219" y="4627714"/>
                </a:lnTo>
                <a:lnTo>
                  <a:pt x="169121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418225" y="-267901"/>
            <a:ext cx="3583276" cy="3531156"/>
          </a:xfrm>
          <a:custGeom>
            <a:avLst/>
            <a:gdLst/>
            <a:ahLst/>
            <a:cxnLst/>
            <a:rect l="l" t="t" r="r" b="b"/>
            <a:pathLst>
              <a:path w="3583276" h="3531156">
                <a:moveTo>
                  <a:pt x="0" y="0"/>
                </a:moveTo>
                <a:lnTo>
                  <a:pt x="3583276" y="0"/>
                </a:lnTo>
                <a:lnTo>
                  <a:pt x="3583276" y="3531156"/>
                </a:lnTo>
                <a:lnTo>
                  <a:pt x="0" y="35311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925445">
            <a:off x="-369802" y="8950855"/>
            <a:ext cx="3583276" cy="3531156"/>
          </a:xfrm>
          <a:custGeom>
            <a:avLst/>
            <a:gdLst/>
            <a:ahLst/>
            <a:cxnLst/>
            <a:rect l="l" t="t" r="r" b="b"/>
            <a:pathLst>
              <a:path w="3583276" h="3531156">
                <a:moveTo>
                  <a:pt x="0" y="0"/>
                </a:moveTo>
                <a:lnTo>
                  <a:pt x="3583276" y="0"/>
                </a:lnTo>
                <a:lnTo>
                  <a:pt x="3583276" y="3531155"/>
                </a:lnTo>
                <a:lnTo>
                  <a:pt x="0" y="35311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8979459" y="2744586"/>
            <a:ext cx="8279841" cy="5524206"/>
          </a:xfrm>
          <a:custGeom>
            <a:avLst/>
            <a:gdLst/>
            <a:ahLst/>
            <a:cxnLst/>
            <a:rect l="l" t="t" r="r" b="b"/>
            <a:pathLst>
              <a:path w="8279841" h="5524206">
                <a:moveTo>
                  <a:pt x="0" y="0"/>
                </a:moveTo>
                <a:lnTo>
                  <a:pt x="8279841" y="0"/>
                </a:lnTo>
                <a:lnTo>
                  <a:pt x="8279841" y="5524206"/>
                </a:lnTo>
                <a:lnTo>
                  <a:pt x="0" y="5524206"/>
                </a:lnTo>
                <a:lnTo>
                  <a:pt x="0" y="0"/>
                </a:lnTo>
                <a:close/>
              </a:path>
            </a:pathLst>
          </a:custGeom>
          <a:blipFill>
            <a:blip r:embed="rId8"/>
            <a:stretch>
              <a:fillRect/>
            </a:stretch>
          </a:blipFill>
        </p:spPr>
      </p:sp>
      <p:sp>
        <p:nvSpPr>
          <p:cNvPr id="7" name="TextBox 7"/>
          <p:cNvSpPr txBox="1"/>
          <p:nvPr/>
        </p:nvSpPr>
        <p:spPr>
          <a:xfrm>
            <a:off x="249626" y="2648621"/>
            <a:ext cx="7892095" cy="6209677"/>
          </a:xfrm>
          <a:prstGeom prst="rect">
            <a:avLst/>
          </a:prstGeom>
        </p:spPr>
        <p:txBody>
          <a:bodyPr lIns="0" tIns="0" rIns="0" bIns="0" rtlCol="0" anchor="t">
            <a:spAutoFit/>
          </a:bodyPr>
          <a:lstStyle/>
          <a:p>
            <a:pPr algn="ctr">
              <a:lnSpc>
                <a:spcPts val="4100"/>
              </a:lnSpc>
            </a:pPr>
            <a:r>
              <a:rPr lang="en-US" sz="4100">
                <a:solidFill>
                  <a:srgbClr val="91612F"/>
                </a:solidFill>
                <a:latin typeface="Linux Biolinum"/>
              </a:rPr>
              <a:t>Ailelere çocukların bu yaşta denetimsiz internet kullanmalarının sakıncalarını anlatın. Çocuklarıyla beraber interneti kullanmalarını onlara önerin. Aile koruma paketlerinin yararlarından söz edin. Kurallara uymayı sağlamak için yapılacak sözleşmelere bu yaştaki çocuklar daha çok uyarlar. Bu nedenle internet kullanımı konusunda sözleşme yapmak bu yaş grubu için önemlidir</a:t>
            </a:r>
          </a:p>
        </p:txBody>
      </p:sp>
      <p:sp>
        <p:nvSpPr>
          <p:cNvPr id="8" name="TextBox 8"/>
          <p:cNvSpPr txBox="1"/>
          <p:nvPr/>
        </p:nvSpPr>
        <p:spPr>
          <a:xfrm>
            <a:off x="8837319" y="2907738"/>
            <a:ext cx="499062" cy="569829"/>
          </a:xfrm>
          <a:prstGeom prst="rect">
            <a:avLst/>
          </a:prstGeom>
        </p:spPr>
        <p:txBody>
          <a:bodyPr lIns="0" tIns="0" rIns="0" bIns="0" rtlCol="0" anchor="t">
            <a:spAutoFit/>
          </a:bodyPr>
          <a:lstStyle/>
          <a:p>
            <a:pPr algn="ctr">
              <a:lnSpc>
                <a:spcPts val="4200"/>
              </a:lnSpc>
              <a:spcBef>
                <a:spcPct val="0"/>
              </a:spcBef>
            </a:pPr>
            <a:r>
              <a:rPr lang="en-US" sz="4200">
                <a:solidFill>
                  <a:srgbClr val="FFFCF7"/>
                </a:solidFill>
                <a:latin typeface="Linux Biolinum Bold Italics"/>
              </a:rPr>
              <a:t>ef</a:t>
            </a:r>
          </a:p>
        </p:txBody>
      </p:sp>
      <p:sp>
        <p:nvSpPr>
          <p:cNvPr id="9" name="Freeform 9"/>
          <p:cNvSpPr/>
          <p:nvPr/>
        </p:nvSpPr>
        <p:spPr>
          <a:xfrm>
            <a:off x="16944117" y="8943117"/>
            <a:ext cx="1343883" cy="1343883"/>
          </a:xfrm>
          <a:custGeom>
            <a:avLst/>
            <a:gdLst/>
            <a:ahLst/>
            <a:cxnLst/>
            <a:rect l="l" t="t" r="r" b="b"/>
            <a:pathLst>
              <a:path w="1343883" h="1343883">
                <a:moveTo>
                  <a:pt x="0" y="0"/>
                </a:moveTo>
                <a:lnTo>
                  <a:pt x="1343883" y="0"/>
                </a:lnTo>
                <a:lnTo>
                  <a:pt x="1343883" y="1343883"/>
                </a:lnTo>
                <a:lnTo>
                  <a:pt x="0" y="1343883"/>
                </a:lnTo>
                <a:lnTo>
                  <a:pt x="0" y="0"/>
                </a:lnTo>
                <a:close/>
              </a:path>
            </a:pathLst>
          </a:custGeom>
          <a:blipFill>
            <a:blip r:embed="rId9"/>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13630832" y="5924992"/>
            <a:ext cx="7256937" cy="6987210"/>
          </a:xfrm>
          <a:custGeom>
            <a:avLst/>
            <a:gdLst/>
            <a:ahLst/>
            <a:cxnLst/>
            <a:rect l="l" t="t" r="r" b="b"/>
            <a:pathLst>
              <a:path w="7256937" h="6987210">
                <a:moveTo>
                  <a:pt x="0" y="0"/>
                </a:moveTo>
                <a:lnTo>
                  <a:pt x="7256936" y="0"/>
                </a:lnTo>
                <a:lnTo>
                  <a:pt x="7256936" y="6987210"/>
                </a:lnTo>
                <a:lnTo>
                  <a:pt x="0" y="69872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8502953" y="2489018"/>
            <a:ext cx="8756347" cy="4101710"/>
          </a:xfrm>
          <a:prstGeom prst="rect">
            <a:avLst/>
          </a:prstGeom>
        </p:spPr>
        <p:txBody>
          <a:bodyPr lIns="0" tIns="0" rIns="0" bIns="0" rtlCol="0" anchor="t">
            <a:spAutoFit/>
          </a:bodyPr>
          <a:lstStyle/>
          <a:p>
            <a:pPr>
              <a:lnSpc>
                <a:spcPts val="2484"/>
              </a:lnSpc>
            </a:pPr>
            <a:endParaRPr/>
          </a:p>
          <a:p>
            <a:pPr>
              <a:lnSpc>
                <a:spcPts val="2484"/>
              </a:lnSpc>
            </a:pPr>
            <a:endParaRPr/>
          </a:p>
          <a:p>
            <a:pPr>
              <a:lnSpc>
                <a:spcPts val="2484"/>
              </a:lnSpc>
            </a:pPr>
            <a:endParaRPr/>
          </a:p>
          <a:p>
            <a:pPr>
              <a:lnSpc>
                <a:spcPts val="2484"/>
              </a:lnSpc>
            </a:pPr>
            <a:r>
              <a:rPr lang="en-US" sz="2484" spc="124">
                <a:solidFill>
                  <a:srgbClr val="91612F"/>
                </a:solidFill>
                <a:latin typeface="Linux Biolinum Bold"/>
              </a:rPr>
              <a:t>SANAL ORTAMLARDA OLABILECEK TEHLIKELER VE ILERDE YAŞANABILECEK SIBER ZORBALIK DURUMLARININ ÖNÜNE GEÇILMESI IÇIN INTERNETIN GÜVENLI, BILINÇLI VE DOĞRU KULLANIMI HAKKINDA ÖĞRENCILERINIZI BILGILENDIRIN.</a:t>
            </a:r>
          </a:p>
          <a:p>
            <a:pPr>
              <a:lnSpc>
                <a:spcPts val="2484"/>
              </a:lnSpc>
            </a:pPr>
            <a:endParaRPr lang="en-US" sz="2484" spc="124">
              <a:solidFill>
                <a:srgbClr val="91612F"/>
              </a:solidFill>
              <a:latin typeface="Linux Biolinum Bold"/>
            </a:endParaRPr>
          </a:p>
          <a:p>
            <a:pPr>
              <a:lnSpc>
                <a:spcPts val="2484"/>
              </a:lnSpc>
            </a:pPr>
            <a:endParaRPr lang="en-US" sz="2484" spc="124">
              <a:solidFill>
                <a:srgbClr val="91612F"/>
              </a:solidFill>
              <a:latin typeface="Linux Biolinum Bold"/>
            </a:endParaRPr>
          </a:p>
          <a:p>
            <a:pPr>
              <a:lnSpc>
                <a:spcPts val="2484"/>
              </a:lnSpc>
            </a:pPr>
            <a:endParaRPr lang="en-US" sz="2484" spc="124">
              <a:solidFill>
                <a:srgbClr val="91612F"/>
              </a:solidFill>
              <a:latin typeface="Linux Biolinum Bold"/>
            </a:endParaRPr>
          </a:p>
          <a:p>
            <a:pPr>
              <a:lnSpc>
                <a:spcPts val="2484"/>
              </a:lnSpc>
            </a:pPr>
            <a:endParaRPr lang="en-US" sz="2484" spc="124">
              <a:solidFill>
                <a:srgbClr val="91612F"/>
              </a:solidFill>
              <a:latin typeface="Linux Biolinum Bold"/>
            </a:endParaRPr>
          </a:p>
        </p:txBody>
      </p:sp>
      <p:sp>
        <p:nvSpPr>
          <p:cNvPr id="4" name="Freeform 4"/>
          <p:cNvSpPr/>
          <p:nvPr/>
        </p:nvSpPr>
        <p:spPr>
          <a:xfrm rot="-10800000">
            <a:off x="16592095" y="3981336"/>
            <a:ext cx="4565087" cy="4498686"/>
          </a:xfrm>
          <a:custGeom>
            <a:avLst/>
            <a:gdLst/>
            <a:ahLst/>
            <a:cxnLst/>
            <a:rect l="l" t="t" r="r" b="b"/>
            <a:pathLst>
              <a:path w="4565087" h="4498686">
                <a:moveTo>
                  <a:pt x="0" y="0"/>
                </a:moveTo>
                <a:lnTo>
                  <a:pt x="4565087" y="0"/>
                </a:lnTo>
                <a:lnTo>
                  <a:pt x="4565087" y="4498686"/>
                </a:lnTo>
                <a:lnTo>
                  <a:pt x="0" y="44986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5400000" flipH="1">
            <a:off x="15715172" y="-2130767"/>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299075" y="1243635"/>
            <a:ext cx="6636711" cy="7799730"/>
          </a:xfrm>
          <a:custGeom>
            <a:avLst/>
            <a:gdLst/>
            <a:ahLst/>
            <a:cxnLst/>
            <a:rect l="l" t="t" r="r" b="b"/>
            <a:pathLst>
              <a:path w="6636711" h="7799730">
                <a:moveTo>
                  <a:pt x="0" y="0"/>
                </a:moveTo>
                <a:lnTo>
                  <a:pt x="6636711" y="0"/>
                </a:lnTo>
                <a:lnTo>
                  <a:pt x="6636711" y="7799730"/>
                </a:lnTo>
                <a:lnTo>
                  <a:pt x="0" y="7799730"/>
                </a:lnTo>
                <a:lnTo>
                  <a:pt x="0" y="0"/>
                </a:lnTo>
                <a:close/>
              </a:path>
            </a:pathLst>
          </a:custGeom>
          <a:blipFill>
            <a:blip r:embed="rId8"/>
            <a:stretch>
              <a:fillRect t="-390" b="-390"/>
            </a:stretch>
          </a:blipFill>
        </p:spPr>
      </p:sp>
      <p:sp>
        <p:nvSpPr>
          <p:cNvPr id="7" name="Freeform 7"/>
          <p:cNvSpPr/>
          <p:nvPr/>
        </p:nvSpPr>
        <p:spPr>
          <a:xfrm>
            <a:off x="16944117" y="8943117"/>
            <a:ext cx="1343883" cy="1343883"/>
          </a:xfrm>
          <a:custGeom>
            <a:avLst/>
            <a:gdLst/>
            <a:ahLst/>
            <a:cxnLst/>
            <a:rect l="l" t="t" r="r" b="b"/>
            <a:pathLst>
              <a:path w="1343883" h="1343883">
                <a:moveTo>
                  <a:pt x="0" y="0"/>
                </a:moveTo>
                <a:lnTo>
                  <a:pt x="1343883" y="0"/>
                </a:lnTo>
                <a:lnTo>
                  <a:pt x="1343883" y="1343883"/>
                </a:lnTo>
                <a:lnTo>
                  <a:pt x="0" y="1343883"/>
                </a:lnTo>
                <a:lnTo>
                  <a:pt x="0" y="0"/>
                </a:lnTo>
                <a:close/>
              </a:path>
            </a:pathLst>
          </a:custGeom>
          <a:blipFill>
            <a:blip r:embed="rId9"/>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3628336" y="-2739838"/>
            <a:ext cx="7537076" cy="7256937"/>
          </a:xfrm>
          <a:custGeom>
            <a:avLst/>
            <a:gdLst/>
            <a:ahLst/>
            <a:cxnLst/>
            <a:rect l="l" t="t" r="r" b="b"/>
            <a:pathLst>
              <a:path w="7537076" h="7256937">
                <a:moveTo>
                  <a:pt x="0" y="0"/>
                </a:moveTo>
                <a:lnTo>
                  <a:pt x="7537076" y="0"/>
                </a:lnTo>
                <a:lnTo>
                  <a:pt x="7537076" y="7256937"/>
                </a:lnTo>
                <a:lnTo>
                  <a:pt x="0" y="72569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00000">
            <a:off x="14659532" y="5764695"/>
            <a:ext cx="7256937" cy="6987210"/>
          </a:xfrm>
          <a:custGeom>
            <a:avLst/>
            <a:gdLst/>
            <a:ahLst/>
            <a:cxnLst/>
            <a:rect l="l" t="t" r="r" b="b"/>
            <a:pathLst>
              <a:path w="7256937" h="6987210">
                <a:moveTo>
                  <a:pt x="0" y="0"/>
                </a:moveTo>
                <a:lnTo>
                  <a:pt x="7256936" y="0"/>
                </a:lnTo>
                <a:lnTo>
                  <a:pt x="7256936" y="6987210"/>
                </a:lnTo>
                <a:lnTo>
                  <a:pt x="0" y="69872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0800000" flipH="1">
            <a:off x="-662519" y="4657168"/>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7259300" y="1002117"/>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5197449" y="-1360712"/>
            <a:ext cx="4565087" cy="4498686"/>
          </a:xfrm>
          <a:custGeom>
            <a:avLst/>
            <a:gdLst/>
            <a:ahLst/>
            <a:cxnLst/>
            <a:rect l="l" t="t" r="r" b="b"/>
            <a:pathLst>
              <a:path w="4565087" h="4498686">
                <a:moveTo>
                  <a:pt x="0" y="0"/>
                </a:moveTo>
                <a:lnTo>
                  <a:pt x="4565087" y="0"/>
                </a:lnTo>
                <a:lnTo>
                  <a:pt x="4565087" y="4498685"/>
                </a:lnTo>
                <a:lnTo>
                  <a:pt x="0" y="44986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4229081" y="888630"/>
            <a:ext cx="9829839" cy="5263516"/>
          </a:xfrm>
          <a:custGeom>
            <a:avLst/>
            <a:gdLst/>
            <a:ahLst/>
            <a:cxnLst/>
            <a:rect l="l" t="t" r="r" b="b"/>
            <a:pathLst>
              <a:path w="9829839" h="5263516">
                <a:moveTo>
                  <a:pt x="0" y="0"/>
                </a:moveTo>
                <a:lnTo>
                  <a:pt x="9829838" y="0"/>
                </a:lnTo>
                <a:lnTo>
                  <a:pt x="9829838" y="5263517"/>
                </a:lnTo>
                <a:lnTo>
                  <a:pt x="0" y="5263517"/>
                </a:lnTo>
                <a:lnTo>
                  <a:pt x="0" y="0"/>
                </a:lnTo>
                <a:close/>
              </a:path>
            </a:pathLst>
          </a:custGeom>
          <a:blipFill>
            <a:blip r:embed="rId10"/>
            <a:stretch>
              <a:fillRect t="-13311" b="-11346"/>
            </a:stretch>
          </a:blipFill>
        </p:spPr>
      </p:sp>
      <p:sp>
        <p:nvSpPr>
          <p:cNvPr id="8" name="TextBox 8"/>
          <p:cNvSpPr txBox="1"/>
          <p:nvPr/>
        </p:nvSpPr>
        <p:spPr>
          <a:xfrm>
            <a:off x="183090" y="7037701"/>
            <a:ext cx="15264517" cy="2094877"/>
          </a:xfrm>
          <a:prstGeom prst="rect">
            <a:avLst/>
          </a:prstGeom>
        </p:spPr>
        <p:txBody>
          <a:bodyPr lIns="0" tIns="0" rIns="0" bIns="0" rtlCol="0" anchor="t">
            <a:spAutoFit/>
          </a:bodyPr>
          <a:lstStyle/>
          <a:p>
            <a:pPr algn="ctr">
              <a:lnSpc>
                <a:spcPts val="4100"/>
              </a:lnSpc>
            </a:pPr>
            <a:r>
              <a:rPr lang="en-US" sz="4100">
                <a:solidFill>
                  <a:srgbClr val="91612F"/>
                </a:solidFill>
                <a:latin typeface="Linux Biolinum"/>
              </a:rPr>
              <a:t>Çocuklara hareket etmenin beden sağlığı için önemli olduğunu öğretin.</a:t>
            </a:r>
          </a:p>
          <a:p>
            <a:pPr algn="ctr">
              <a:lnSpc>
                <a:spcPts val="4100"/>
              </a:lnSpc>
            </a:pPr>
            <a:r>
              <a:rPr lang="en-US" sz="4100">
                <a:solidFill>
                  <a:srgbClr val="91612F"/>
                </a:solidFill>
                <a:latin typeface="Linux Biolinum"/>
              </a:rPr>
              <a:t>Hareket etmeyi sevmeleri, onları internete esir etmeyecek etkenlerden biridir. Onlara hareket etmeyi öğretin. Hareketli oyun ve etkinlikleri hayatlarının bir parçası hâline getirmelerine fırsat verin. </a:t>
            </a:r>
          </a:p>
        </p:txBody>
      </p:sp>
      <p:sp>
        <p:nvSpPr>
          <p:cNvPr id="9" name="Freeform 9"/>
          <p:cNvSpPr/>
          <p:nvPr/>
        </p:nvSpPr>
        <p:spPr>
          <a:xfrm>
            <a:off x="16944117" y="8943117"/>
            <a:ext cx="1343883" cy="1343883"/>
          </a:xfrm>
          <a:custGeom>
            <a:avLst/>
            <a:gdLst/>
            <a:ahLst/>
            <a:cxnLst/>
            <a:rect l="l" t="t" r="r" b="b"/>
            <a:pathLst>
              <a:path w="1343883" h="1343883">
                <a:moveTo>
                  <a:pt x="0" y="0"/>
                </a:moveTo>
                <a:lnTo>
                  <a:pt x="1343883" y="0"/>
                </a:lnTo>
                <a:lnTo>
                  <a:pt x="1343883" y="1343883"/>
                </a:lnTo>
                <a:lnTo>
                  <a:pt x="0" y="1343883"/>
                </a:lnTo>
                <a:lnTo>
                  <a:pt x="0" y="0"/>
                </a:lnTo>
                <a:close/>
              </a:path>
            </a:pathLst>
          </a:custGeom>
          <a:blipFill>
            <a:blip r:embed="rId11"/>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3518030">
            <a:off x="7704445" y="-4449083"/>
            <a:ext cx="7256937" cy="6987210"/>
          </a:xfrm>
          <a:custGeom>
            <a:avLst/>
            <a:gdLst/>
            <a:ahLst/>
            <a:cxnLst/>
            <a:rect l="l" t="t" r="r" b="b"/>
            <a:pathLst>
              <a:path w="7256937" h="6987210">
                <a:moveTo>
                  <a:pt x="0" y="0"/>
                </a:moveTo>
                <a:lnTo>
                  <a:pt x="7256936" y="0"/>
                </a:lnTo>
                <a:lnTo>
                  <a:pt x="7256936" y="6987210"/>
                </a:lnTo>
                <a:lnTo>
                  <a:pt x="0" y="69872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flipH="1">
            <a:off x="-222130" y="-248092"/>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623479" y="-1169548"/>
            <a:ext cx="3583276" cy="3531156"/>
          </a:xfrm>
          <a:custGeom>
            <a:avLst/>
            <a:gdLst/>
            <a:ahLst/>
            <a:cxnLst/>
            <a:rect l="l" t="t" r="r" b="b"/>
            <a:pathLst>
              <a:path w="3583276" h="3531156">
                <a:moveTo>
                  <a:pt x="0" y="0"/>
                </a:moveTo>
                <a:lnTo>
                  <a:pt x="3583277" y="0"/>
                </a:lnTo>
                <a:lnTo>
                  <a:pt x="3583277" y="3531156"/>
                </a:lnTo>
                <a:lnTo>
                  <a:pt x="0" y="35311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469089" y="2640346"/>
            <a:ext cx="7909077" cy="5272718"/>
          </a:xfrm>
          <a:custGeom>
            <a:avLst/>
            <a:gdLst/>
            <a:ahLst/>
            <a:cxnLst/>
            <a:rect l="l" t="t" r="r" b="b"/>
            <a:pathLst>
              <a:path w="7909077" h="5272718">
                <a:moveTo>
                  <a:pt x="0" y="0"/>
                </a:moveTo>
                <a:lnTo>
                  <a:pt x="7909077" y="0"/>
                </a:lnTo>
                <a:lnTo>
                  <a:pt x="7909077" y="5272718"/>
                </a:lnTo>
                <a:lnTo>
                  <a:pt x="0" y="5272718"/>
                </a:lnTo>
                <a:lnTo>
                  <a:pt x="0" y="0"/>
                </a:lnTo>
                <a:close/>
              </a:path>
            </a:pathLst>
          </a:custGeom>
          <a:blipFill>
            <a:blip r:embed="rId8"/>
            <a:stretch>
              <a:fillRect/>
            </a:stretch>
          </a:blipFill>
        </p:spPr>
      </p:sp>
      <p:sp>
        <p:nvSpPr>
          <p:cNvPr id="6" name="TextBox 6"/>
          <p:cNvSpPr txBox="1"/>
          <p:nvPr/>
        </p:nvSpPr>
        <p:spPr>
          <a:xfrm>
            <a:off x="9645178" y="2843524"/>
            <a:ext cx="7892095" cy="4666627"/>
          </a:xfrm>
          <a:prstGeom prst="rect">
            <a:avLst/>
          </a:prstGeom>
        </p:spPr>
        <p:txBody>
          <a:bodyPr lIns="0" tIns="0" rIns="0" bIns="0" rtlCol="0" anchor="t">
            <a:spAutoFit/>
          </a:bodyPr>
          <a:lstStyle/>
          <a:p>
            <a:pPr algn="ctr">
              <a:lnSpc>
                <a:spcPts val="4100"/>
              </a:lnSpc>
            </a:pPr>
            <a:r>
              <a:rPr lang="en-US" sz="4100">
                <a:solidFill>
                  <a:srgbClr val="91612F"/>
                </a:solidFill>
                <a:latin typeface="Linux Biolinum"/>
              </a:rPr>
              <a:t>İnternet bağımlısı çocukların, sosyal ilişkileri zayıftır. İnternet ile ilgilenmek, sosyal ilişki kurmaktan kolaydır. O nedenle sosyal ilişkilerini artırın ve diğer çocuklara katılmalarını sağlayın. Hayatta her şeyin bir sınırı olduğu gibi internet kullanımının da bir sınırı olması gerektiğini çocuğa öğretin.</a:t>
            </a:r>
          </a:p>
        </p:txBody>
      </p:sp>
      <p:sp>
        <p:nvSpPr>
          <p:cNvPr id="7" name="Freeform 7"/>
          <p:cNvSpPr/>
          <p:nvPr/>
        </p:nvSpPr>
        <p:spPr>
          <a:xfrm>
            <a:off x="16944117" y="8943117"/>
            <a:ext cx="1343883" cy="1343883"/>
          </a:xfrm>
          <a:custGeom>
            <a:avLst/>
            <a:gdLst/>
            <a:ahLst/>
            <a:cxnLst/>
            <a:rect l="l" t="t" r="r" b="b"/>
            <a:pathLst>
              <a:path w="1343883" h="1343883">
                <a:moveTo>
                  <a:pt x="0" y="0"/>
                </a:moveTo>
                <a:lnTo>
                  <a:pt x="1343883" y="0"/>
                </a:lnTo>
                <a:lnTo>
                  <a:pt x="1343883" y="1343883"/>
                </a:lnTo>
                <a:lnTo>
                  <a:pt x="0" y="1343883"/>
                </a:lnTo>
                <a:lnTo>
                  <a:pt x="0" y="0"/>
                </a:lnTo>
                <a:close/>
              </a:path>
            </a:pathLst>
          </a:custGeom>
          <a:blipFill>
            <a:blip r:embed="rId9"/>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flipH="1">
            <a:off x="17259300" y="888630"/>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197449" y="-1360712"/>
            <a:ext cx="4565087" cy="4498686"/>
          </a:xfrm>
          <a:custGeom>
            <a:avLst/>
            <a:gdLst/>
            <a:ahLst/>
            <a:cxnLst/>
            <a:rect l="l" t="t" r="r" b="b"/>
            <a:pathLst>
              <a:path w="4565087" h="4498686">
                <a:moveTo>
                  <a:pt x="0" y="0"/>
                </a:moveTo>
                <a:lnTo>
                  <a:pt x="4565087" y="0"/>
                </a:lnTo>
                <a:lnTo>
                  <a:pt x="4565087" y="4498685"/>
                </a:lnTo>
                <a:lnTo>
                  <a:pt x="0" y="44986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48143" y="2000857"/>
            <a:ext cx="6794120" cy="6881705"/>
          </a:xfrm>
          <a:custGeom>
            <a:avLst/>
            <a:gdLst/>
            <a:ahLst/>
            <a:cxnLst/>
            <a:rect l="l" t="t" r="r" b="b"/>
            <a:pathLst>
              <a:path w="6794120" h="6881705">
                <a:moveTo>
                  <a:pt x="0" y="0"/>
                </a:moveTo>
                <a:lnTo>
                  <a:pt x="6794120" y="0"/>
                </a:lnTo>
                <a:lnTo>
                  <a:pt x="6794120" y="6881705"/>
                </a:lnTo>
                <a:lnTo>
                  <a:pt x="0" y="68817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939062" y="2322816"/>
            <a:ext cx="8009315" cy="6653170"/>
          </a:xfrm>
          <a:custGeom>
            <a:avLst/>
            <a:gdLst/>
            <a:ahLst/>
            <a:cxnLst/>
            <a:rect l="l" t="t" r="r" b="b"/>
            <a:pathLst>
              <a:path w="8009315" h="6653170">
                <a:moveTo>
                  <a:pt x="0" y="0"/>
                </a:moveTo>
                <a:lnTo>
                  <a:pt x="8009315" y="0"/>
                </a:lnTo>
                <a:lnTo>
                  <a:pt x="8009315" y="6653170"/>
                </a:lnTo>
                <a:lnTo>
                  <a:pt x="0" y="6653170"/>
                </a:lnTo>
                <a:lnTo>
                  <a:pt x="0" y="0"/>
                </a:lnTo>
                <a:close/>
              </a:path>
            </a:pathLst>
          </a:custGeom>
          <a:blipFill>
            <a:blip r:embed="rId8"/>
            <a:stretch>
              <a:fillRect l="-28734" r="-11321" b="-2200"/>
            </a:stretch>
          </a:blipFill>
        </p:spPr>
      </p:sp>
      <p:sp>
        <p:nvSpPr>
          <p:cNvPr id="6" name="TextBox 6"/>
          <p:cNvSpPr txBox="1"/>
          <p:nvPr/>
        </p:nvSpPr>
        <p:spPr>
          <a:xfrm>
            <a:off x="9366887" y="2864213"/>
            <a:ext cx="8335992" cy="5193094"/>
          </a:xfrm>
          <a:prstGeom prst="rect">
            <a:avLst/>
          </a:prstGeom>
        </p:spPr>
        <p:txBody>
          <a:bodyPr lIns="0" tIns="0" rIns="0" bIns="0" rtlCol="0" anchor="t">
            <a:spAutoFit/>
          </a:bodyPr>
          <a:lstStyle/>
          <a:p>
            <a:pPr>
              <a:lnSpc>
                <a:spcPts val="2567"/>
              </a:lnSpc>
            </a:pPr>
            <a:r>
              <a:rPr lang="en-US" sz="2567" spc="128">
                <a:solidFill>
                  <a:srgbClr val="D4813E"/>
                </a:solidFill>
                <a:latin typeface="Linux Biolinum"/>
              </a:rPr>
              <a:t>TEKNOLOJİ SÖZ KONUSU OLDUĞUNDA EN ÇOK ÜZERİNDE DURULMASI GEREKEN GRUP HİÇ ŞÜPHESİZ ÇOCUKLARDIR. TEKNOLOJİK ALETLERİN DAHA YAYGIN VE DAHA KOLAY ULAŞILABİLİR OLDUĞU BİR DÜNYAYA DOĞDUKLARI İÇİN, ÇOCUKLARIN BU ALANI YETİŞKİNLERDEN DAHA FAZLA VE USTACA KULLANDIĞI BİR GERÇEK! ANCAK YAŞLARI GEREĞİ, TEKNOLOJİNİN VE SUNDUKLARININ DOĞRUSUNU YANLIŞINDAN AYIRT ETME NOKTASINDA KAT ETMELERİ GEREKEN UZUN BİR YOL VAR. BU NEDENLE AİLELER VE ÖĞRETMENLER TEKNOLOJİ BAĞIMLILIĞI KONUSUNDA BİLİNÇLİ OLMAK VE BU BİLİNÇLE ÇOCUKLARI DOĞRU YÖNLENDİRMEK ZORUNDALAR.</a:t>
            </a:r>
          </a:p>
          <a:p>
            <a:pPr>
              <a:lnSpc>
                <a:spcPts val="2567"/>
              </a:lnSpc>
            </a:pPr>
            <a:endParaRPr lang="en-US" sz="2567" spc="128">
              <a:solidFill>
                <a:srgbClr val="D4813E"/>
              </a:solidFill>
              <a:latin typeface="Linux Biolinum"/>
            </a:endParaRPr>
          </a:p>
        </p:txBody>
      </p:sp>
      <p:sp>
        <p:nvSpPr>
          <p:cNvPr id="7" name="Freeform 7"/>
          <p:cNvSpPr/>
          <p:nvPr/>
        </p:nvSpPr>
        <p:spPr>
          <a:xfrm>
            <a:off x="16944117" y="8943117"/>
            <a:ext cx="1343883" cy="1343883"/>
          </a:xfrm>
          <a:custGeom>
            <a:avLst/>
            <a:gdLst/>
            <a:ahLst/>
            <a:cxnLst/>
            <a:rect l="l" t="t" r="r" b="b"/>
            <a:pathLst>
              <a:path w="1343883" h="1343883">
                <a:moveTo>
                  <a:pt x="0" y="0"/>
                </a:moveTo>
                <a:lnTo>
                  <a:pt x="1343883" y="0"/>
                </a:lnTo>
                <a:lnTo>
                  <a:pt x="1343883" y="1343883"/>
                </a:lnTo>
                <a:lnTo>
                  <a:pt x="0" y="1343883"/>
                </a:lnTo>
                <a:lnTo>
                  <a:pt x="0" y="0"/>
                </a:lnTo>
                <a:close/>
              </a:path>
            </a:pathLst>
          </a:custGeom>
          <a:blipFill>
            <a:blip r:embed="rId9"/>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a:off x="10049068" y="1491909"/>
            <a:ext cx="7210232" cy="7303181"/>
          </a:xfrm>
          <a:custGeom>
            <a:avLst/>
            <a:gdLst/>
            <a:ahLst/>
            <a:cxnLst/>
            <a:rect l="l" t="t" r="r" b="b"/>
            <a:pathLst>
              <a:path w="7210232" h="7303181">
                <a:moveTo>
                  <a:pt x="0" y="0"/>
                </a:moveTo>
                <a:lnTo>
                  <a:pt x="7210232" y="0"/>
                </a:lnTo>
                <a:lnTo>
                  <a:pt x="7210232" y="7303182"/>
                </a:lnTo>
                <a:lnTo>
                  <a:pt x="0" y="73031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264572" y="8257069"/>
            <a:ext cx="3605116" cy="3552678"/>
          </a:xfrm>
          <a:custGeom>
            <a:avLst/>
            <a:gdLst/>
            <a:ahLst/>
            <a:cxnLst/>
            <a:rect l="l" t="t" r="r" b="b"/>
            <a:pathLst>
              <a:path w="3605116" h="3552678">
                <a:moveTo>
                  <a:pt x="0" y="0"/>
                </a:moveTo>
                <a:lnTo>
                  <a:pt x="3605116" y="0"/>
                </a:lnTo>
                <a:lnTo>
                  <a:pt x="3605116" y="3552678"/>
                </a:lnTo>
                <a:lnTo>
                  <a:pt x="0" y="35526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0395509" y="2130878"/>
            <a:ext cx="6299568" cy="6299568"/>
          </a:xfrm>
          <a:custGeom>
            <a:avLst/>
            <a:gdLst/>
            <a:ahLst/>
            <a:cxnLst/>
            <a:rect l="l" t="t" r="r" b="b"/>
            <a:pathLst>
              <a:path w="6299568" h="6299568">
                <a:moveTo>
                  <a:pt x="0" y="0"/>
                </a:moveTo>
                <a:lnTo>
                  <a:pt x="6299568" y="0"/>
                </a:lnTo>
                <a:lnTo>
                  <a:pt x="6299568" y="6299567"/>
                </a:lnTo>
                <a:lnTo>
                  <a:pt x="0" y="6299567"/>
                </a:lnTo>
                <a:lnTo>
                  <a:pt x="0" y="0"/>
                </a:lnTo>
                <a:close/>
              </a:path>
            </a:pathLst>
          </a:custGeom>
          <a:blipFill>
            <a:blip r:embed="rId6"/>
            <a:stretch>
              <a:fillRect/>
            </a:stretch>
          </a:blipFill>
        </p:spPr>
      </p:sp>
      <p:sp>
        <p:nvSpPr>
          <p:cNvPr id="5" name="TextBox 5"/>
          <p:cNvSpPr txBox="1"/>
          <p:nvPr/>
        </p:nvSpPr>
        <p:spPr>
          <a:xfrm>
            <a:off x="1028700" y="1606209"/>
            <a:ext cx="7820178" cy="915680"/>
          </a:xfrm>
          <a:prstGeom prst="rect">
            <a:avLst/>
          </a:prstGeom>
        </p:spPr>
        <p:txBody>
          <a:bodyPr lIns="0" tIns="0" rIns="0" bIns="0" rtlCol="0" anchor="t">
            <a:spAutoFit/>
          </a:bodyPr>
          <a:lstStyle/>
          <a:p>
            <a:pPr>
              <a:lnSpc>
                <a:spcPts val="6800"/>
              </a:lnSpc>
            </a:pPr>
            <a:r>
              <a:rPr lang="en-US" sz="6800">
                <a:solidFill>
                  <a:srgbClr val="91612F"/>
                </a:solidFill>
                <a:latin typeface="Linux Biolinum"/>
              </a:rPr>
              <a:t>INTERNETIN ÖNEMI</a:t>
            </a:r>
          </a:p>
        </p:txBody>
      </p:sp>
      <p:sp>
        <p:nvSpPr>
          <p:cNvPr id="6" name="TextBox 6"/>
          <p:cNvSpPr txBox="1"/>
          <p:nvPr/>
        </p:nvSpPr>
        <p:spPr>
          <a:xfrm>
            <a:off x="908128" y="2875371"/>
            <a:ext cx="8235872" cy="5381698"/>
          </a:xfrm>
          <a:prstGeom prst="rect">
            <a:avLst/>
          </a:prstGeom>
        </p:spPr>
        <p:txBody>
          <a:bodyPr lIns="0" tIns="0" rIns="0" bIns="0" rtlCol="0" anchor="t">
            <a:spAutoFit/>
          </a:bodyPr>
          <a:lstStyle/>
          <a:p>
            <a:pPr>
              <a:lnSpc>
                <a:spcPts val="2500"/>
              </a:lnSpc>
            </a:pPr>
            <a:r>
              <a:rPr lang="en-US" sz="2500" spc="125">
                <a:solidFill>
                  <a:srgbClr val="91612F"/>
                </a:solidFill>
                <a:latin typeface="Linux Biolinum"/>
              </a:rPr>
              <a:t>YAŞAMDA BULUNAN HER ŞEYIN BIR DENGESI VARDIR. YEMENIN, IÇMENIN, GEZIP DOLAŞMANIN… TEKNOLOJININ DE BIR DENGESI VARDIR. DOĞRU KULLANILDIĞINDA TEKNOLOJI BIREYE ÇOK ŞEY KATAR. KIMSE HERHANGI BIR GÜNÜNÜ TAMAMEN ÇALIŞMAYA YA DA TAMAMEN GEZMEYE AYIRMAZ. ÇÜNKÜ BIR SÜRE SONRA YAPTIĞIMIZ ŞEYDEN SIKILIRIZ. BU SEBEPLE TEKNOLOJININ KULLANIMINDA BIR DENGESIZLIK OLUŞTUĞUNDA YANI BILINÇSIZ KULLANILDIĞINDA INSANLAR ÜZERINDE ZARARLI ETKILERI OLDUĞU VE BAZI FIZIKSEL, SOSYAL VE PSIKOLOJIK SORUNLARA YOL AÇTIĞI GÖRÜLMEKTEDIR. BU NEDENLE, INSANLIK IÇIN FAYDALI OLAN TEKNOLOJININ ZARARLARININ DA IYI BILINMESI VE BU KONUDA GEREKEN ÖNLEMLERIN ALINMASI OLDUKÇA ÖNEMLIDIR</a:t>
            </a:r>
          </a:p>
          <a:p>
            <a:pPr>
              <a:lnSpc>
                <a:spcPts val="2500"/>
              </a:lnSpc>
            </a:pPr>
            <a:endParaRPr lang="en-US" sz="2500" spc="125">
              <a:solidFill>
                <a:srgbClr val="91612F"/>
              </a:solidFill>
              <a:latin typeface="Linux Biolinum"/>
            </a:endParaRPr>
          </a:p>
        </p:txBody>
      </p:sp>
      <p:sp>
        <p:nvSpPr>
          <p:cNvPr id="7" name="TextBox 7"/>
          <p:cNvSpPr txBox="1"/>
          <p:nvPr/>
        </p:nvSpPr>
        <p:spPr>
          <a:xfrm>
            <a:off x="16333176" y="1354492"/>
            <a:ext cx="499062" cy="569829"/>
          </a:xfrm>
          <a:prstGeom prst="rect">
            <a:avLst/>
          </a:prstGeom>
        </p:spPr>
        <p:txBody>
          <a:bodyPr lIns="0" tIns="0" rIns="0" bIns="0" rtlCol="0" anchor="t">
            <a:spAutoFit/>
          </a:bodyPr>
          <a:lstStyle/>
          <a:p>
            <a:pPr algn="ctr">
              <a:lnSpc>
                <a:spcPts val="4200"/>
              </a:lnSpc>
              <a:spcBef>
                <a:spcPct val="0"/>
              </a:spcBef>
            </a:pPr>
            <a:r>
              <a:rPr lang="en-US" sz="4200">
                <a:solidFill>
                  <a:srgbClr val="FFFCF7"/>
                </a:solidFill>
                <a:latin typeface="Linux Biolinum Bold Italics"/>
              </a:rPr>
              <a:t>ef</a:t>
            </a:r>
          </a:p>
        </p:txBody>
      </p:sp>
      <p:sp>
        <p:nvSpPr>
          <p:cNvPr id="8" name="Freeform 8"/>
          <p:cNvSpPr/>
          <p:nvPr/>
        </p:nvSpPr>
        <p:spPr>
          <a:xfrm>
            <a:off x="16944117" y="8943117"/>
            <a:ext cx="1343883" cy="1343883"/>
          </a:xfrm>
          <a:custGeom>
            <a:avLst/>
            <a:gdLst/>
            <a:ahLst/>
            <a:cxnLst/>
            <a:rect l="l" t="t" r="r" b="b"/>
            <a:pathLst>
              <a:path w="1343883" h="1343883">
                <a:moveTo>
                  <a:pt x="0" y="0"/>
                </a:moveTo>
                <a:lnTo>
                  <a:pt x="1343883" y="0"/>
                </a:lnTo>
                <a:lnTo>
                  <a:pt x="1343883" y="1343883"/>
                </a:lnTo>
                <a:lnTo>
                  <a:pt x="0" y="1343883"/>
                </a:lnTo>
                <a:lnTo>
                  <a:pt x="0" y="0"/>
                </a:lnTo>
                <a:close/>
              </a:path>
            </a:pathLst>
          </a:custGeom>
          <a:blipFill>
            <a:blip r:embed="rId7"/>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a:off x="10049068" y="1491909"/>
            <a:ext cx="7210232" cy="7303181"/>
          </a:xfrm>
          <a:custGeom>
            <a:avLst/>
            <a:gdLst/>
            <a:ahLst/>
            <a:cxnLst/>
            <a:rect l="l" t="t" r="r" b="b"/>
            <a:pathLst>
              <a:path w="7210232" h="7303181">
                <a:moveTo>
                  <a:pt x="0" y="0"/>
                </a:moveTo>
                <a:lnTo>
                  <a:pt x="7210232" y="0"/>
                </a:lnTo>
                <a:lnTo>
                  <a:pt x="7210232" y="7303182"/>
                </a:lnTo>
                <a:lnTo>
                  <a:pt x="0" y="73031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264572" y="8257069"/>
            <a:ext cx="3605116" cy="3552678"/>
          </a:xfrm>
          <a:custGeom>
            <a:avLst/>
            <a:gdLst/>
            <a:ahLst/>
            <a:cxnLst/>
            <a:rect l="l" t="t" r="r" b="b"/>
            <a:pathLst>
              <a:path w="3605116" h="3552678">
                <a:moveTo>
                  <a:pt x="0" y="0"/>
                </a:moveTo>
                <a:lnTo>
                  <a:pt x="3605116" y="0"/>
                </a:lnTo>
                <a:lnTo>
                  <a:pt x="3605116" y="3552678"/>
                </a:lnTo>
                <a:lnTo>
                  <a:pt x="0" y="35526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9577517" y="1052751"/>
            <a:ext cx="7210232" cy="8562308"/>
          </a:xfrm>
          <a:custGeom>
            <a:avLst/>
            <a:gdLst/>
            <a:ahLst/>
            <a:cxnLst/>
            <a:rect l="l" t="t" r="r" b="b"/>
            <a:pathLst>
              <a:path w="7210232" h="8562308">
                <a:moveTo>
                  <a:pt x="0" y="0"/>
                </a:moveTo>
                <a:lnTo>
                  <a:pt x="7210231" y="0"/>
                </a:lnTo>
                <a:lnTo>
                  <a:pt x="7210231" y="8562308"/>
                </a:lnTo>
                <a:lnTo>
                  <a:pt x="0" y="8562308"/>
                </a:lnTo>
                <a:lnTo>
                  <a:pt x="0" y="0"/>
                </a:lnTo>
                <a:close/>
              </a:path>
            </a:pathLst>
          </a:custGeom>
          <a:blipFill>
            <a:blip r:embed="rId6"/>
            <a:stretch>
              <a:fillRect t="-6139" b="-6139"/>
            </a:stretch>
          </a:blipFill>
        </p:spPr>
      </p:sp>
      <p:sp>
        <p:nvSpPr>
          <p:cNvPr id="5" name="TextBox 5"/>
          <p:cNvSpPr txBox="1"/>
          <p:nvPr/>
        </p:nvSpPr>
        <p:spPr>
          <a:xfrm>
            <a:off x="1185275" y="3755616"/>
            <a:ext cx="8235872" cy="2056765"/>
          </a:xfrm>
          <a:prstGeom prst="rect">
            <a:avLst/>
          </a:prstGeom>
        </p:spPr>
        <p:txBody>
          <a:bodyPr lIns="0" tIns="0" rIns="0" bIns="0" rtlCol="0" anchor="t">
            <a:spAutoFit/>
          </a:bodyPr>
          <a:lstStyle/>
          <a:p>
            <a:pPr>
              <a:lnSpc>
                <a:spcPts val="2700"/>
              </a:lnSpc>
            </a:pPr>
            <a:endParaRPr/>
          </a:p>
          <a:p>
            <a:pPr>
              <a:lnSpc>
                <a:spcPts val="2700"/>
              </a:lnSpc>
            </a:pPr>
            <a:r>
              <a:rPr lang="en-US" sz="2700" spc="135">
                <a:solidFill>
                  <a:srgbClr val="91612F"/>
                </a:solidFill>
                <a:latin typeface="Linux Biolinum"/>
              </a:rPr>
              <a:t>ILKOKUL ÇAĞI ÇOCUKLARIN BENIMSEDIKLERI KIŞILERI EN FAZLA ROL MODEL ALDIKLARI DÖNEMLERDIR. BU DÖNEMDE GENELDE ÖĞRETMENLER ROL MODEL ALINIR. </a:t>
            </a:r>
          </a:p>
          <a:p>
            <a:pPr>
              <a:lnSpc>
                <a:spcPts val="2499"/>
              </a:lnSpc>
            </a:pPr>
            <a:endParaRPr lang="en-US" sz="2700" spc="135">
              <a:solidFill>
                <a:srgbClr val="91612F"/>
              </a:solidFill>
              <a:latin typeface="Linux Biolinum"/>
            </a:endParaRPr>
          </a:p>
        </p:txBody>
      </p:sp>
      <p:sp>
        <p:nvSpPr>
          <p:cNvPr id="6" name="TextBox 6"/>
          <p:cNvSpPr txBox="1"/>
          <p:nvPr/>
        </p:nvSpPr>
        <p:spPr>
          <a:xfrm>
            <a:off x="16333176" y="1354492"/>
            <a:ext cx="499062" cy="569829"/>
          </a:xfrm>
          <a:prstGeom prst="rect">
            <a:avLst/>
          </a:prstGeom>
        </p:spPr>
        <p:txBody>
          <a:bodyPr lIns="0" tIns="0" rIns="0" bIns="0" rtlCol="0" anchor="t">
            <a:spAutoFit/>
          </a:bodyPr>
          <a:lstStyle/>
          <a:p>
            <a:pPr algn="ctr">
              <a:lnSpc>
                <a:spcPts val="4200"/>
              </a:lnSpc>
              <a:spcBef>
                <a:spcPct val="0"/>
              </a:spcBef>
            </a:pPr>
            <a:r>
              <a:rPr lang="en-US" sz="4200">
                <a:solidFill>
                  <a:srgbClr val="FFFCF7"/>
                </a:solidFill>
                <a:latin typeface="Linux Biolinum Bold Italics"/>
              </a:rPr>
              <a:t>ef</a:t>
            </a:r>
          </a:p>
        </p:txBody>
      </p:sp>
      <p:sp>
        <p:nvSpPr>
          <p:cNvPr id="7" name="Freeform 7"/>
          <p:cNvSpPr/>
          <p:nvPr/>
        </p:nvSpPr>
        <p:spPr>
          <a:xfrm>
            <a:off x="16944117" y="8943117"/>
            <a:ext cx="1343883" cy="1343883"/>
          </a:xfrm>
          <a:custGeom>
            <a:avLst/>
            <a:gdLst/>
            <a:ahLst/>
            <a:cxnLst/>
            <a:rect l="l" t="t" r="r" b="b"/>
            <a:pathLst>
              <a:path w="1343883" h="1343883">
                <a:moveTo>
                  <a:pt x="0" y="0"/>
                </a:moveTo>
                <a:lnTo>
                  <a:pt x="1343883" y="0"/>
                </a:lnTo>
                <a:lnTo>
                  <a:pt x="1343883" y="1343883"/>
                </a:lnTo>
                <a:lnTo>
                  <a:pt x="0" y="1343883"/>
                </a:lnTo>
                <a:lnTo>
                  <a:pt x="0" y="0"/>
                </a:lnTo>
                <a:close/>
              </a:path>
            </a:pathLst>
          </a:custGeom>
          <a:blipFill>
            <a:blip r:embed="rId7"/>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10800000" flipH="1">
            <a:off x="-222130" y="-248092"/>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23479" y="-1169548"/>
            <a:ext cx="3583276" cy="3531156"/>
          </a:xfrm>
          <a:custGeom>
            <a:avLst/>
            <a:gdLst/>
            <a:ahLst/>
            <a:cxnLst/>
            <a:rect l="l" t="t" r="r" b="b"/>
            <a:pathLst>
              <a:path w="3583276" h="3531156">
                <a:moveTo>
                  <a:pt x="0" y="0"/>
                </a:moveTo>
                <a:lnTo>
                  <a:pt x="3583277" y="0"/>
                </a:lnTo>
                <a:lnTo>
                  <a:pt x="3583277" y="3531156"/>
                </a:lnTo>
                <a:lnTo>
                  <a:pt x="0" y="35311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737232" y="3454030"/>
            <a:ext cx="8115300" cy="4487600"/>
          </a:xfrm>
          <a:custGeom>
            <a:avLst/>
            <a:gdLst/>
            <a:ahLst/>
            <a:cxnLst/>
            <a:rect l="l" t="t" r="r" b="b"/>
            <a:pathLst>
              <a:path w="8115300" h="4487600">
                <a:moveTo>
                  <a:pt x="0" y="0"/>
                </a:moveTo>
                <a:lnTo>
                  <a:pt x="8115300" y="0"/>
                </a:lnTo>
                <a:lnTo>
                  <a:pt x="8115300" y="4487600"/>
                </a:lnTo>
                <a:lnTo>
                  <a:pt x="0" y="4487600"/>
                </a:lnTo>
                <a:lnTo>
                  <a:pt x="0" y="0"/>
                </a:lnTo>
                <a:close/>
              </a:path>
            </a:pathLst>
          </a:custGeom>
          <a:blipFill>
            <a:blip r:embed="rId6"/>
            <a:stretch>
              <a:fillRect/>
            </a:stretch>
          </a:blipFill>
        </p:spPr>
      </p:sp>
      <p:sp>
        <p:nvSpPr>
          <p:cNvPr id="5" name="TextBox 5"/>
          <p:cNvSpPr txBox="1"/>
          <p:nvPr/>
        </p:nvSpPr>
        <p:spPr>
          <a:xfrm>
            <a:off x="9470116" y="1838333"/>
            <a:ext cx="7789184" cy="8815834"/>
          </a:xfrm>
          <a:prstGeom prst="rect">
            <a:avLst/>
          </a:prstGeom>
        </p:spPr>
        <p:txBody>
          <a:bodyPr lIns="0" tIns="0" rIns="0" bIns="0" rtlCol="0" anchor="t">
            <a:spAutoFit/>
          </a:bodyPr>
          <a:lstStyle/>
          <a:p>
            <a:pPr>
              <a:lnSpc>
                <a:spcPts val="3130"/>
              </a:lnSpc>
            </a:pPr>
            <a:endParaRPr/>
          </a:p>
          <a:p>
            <a:pPr>
              <a:lnSpc>
                <a:spcPts val="3130"/>
              </a:lnSpc>
            </a:pPr>
            <a:r>
              <a:rPr lang="en-US" sz="3130">
                <a:solidFill>
                  <a:srgbClr val="91612F"/>
                </a:solidFill>
                <a:latin typeface="Linux Biolinum"/>
              </a:rPr>
              <a:t>ÇOCUKLAR ÜZERINDE TEKNOLOJININ OLUMLU ETKILERI</a:t>
            </a:r>
          </a:p>
          <a:p>
            <a:pPr>
              <a:lnSpc>
                <a:spcPts val="3130"/>
              </a:lnSpc>
            </a:pPr>
            <a:endParaRPr lang="en-US" sz="3130">
              <a:solidFill>
                <a:srgbClr val="91612F"/>
              </a:solidFill>
              <a:latin typeface="Linux Biolinum"/>
            </a:endParaRPr>
          </a:p>
          <a:p>
            <a:pPr>
              <a:lnSpc>
                <a:spcPts val="3130"/>
              </a:lnSpc>
            </a:pPr>
            <a:r>
              <a:rPr lang="en-US" sz="3130">
                <a:solidFill>
                  <a:srgbClr val="91612F"/>
                </a:solidFill>
                <a:latin typeface="Linux Biolinum"/>
              </a:rPr>
              <a:t>•Teknoloji, çocuklara özellikle bilgi edinme ve eğitimde büyük yararlar sağlamaktadır.</a:t>
            </a:r>
          </a:p>
          <a:p>
            <a:pPr>
              <a:lnSpc>
                <a:spcPts val="3130"/>
              </a:lnSpc>
            </a:pPr>
            <a:r>
              <a:rPr lang="en-US" sz="3130">
                <a:solidFill>
                  <a:srgbClr val="91612F"/>
                </a:solidFill>
                <a:latin typeface="Linux Biolinum"/>
              </a:rPr>
              <a:t>•Çocuklar, internet üzerindeki sosyal medyalar aracılığıyla kendilerine yeni arkadaşlar edinmekte ve değişik ülkelerden kişileri tanımaktadır.</a:t>
            </a:r>
          </a:p>
          <a:p>
            <a:pPr>
              <a:lnSpc>
                <a:spcPts val="3130"/>
              </a:lnSpc>
            </a:pPr>
            <a:r>
              <a:rPr lang="en-US" sz="3130">
                <a:solidFill>
                  <a:srgbClr val="91612F"/>
                </a:solidFill>
                <a:latin typeface="Linux Biolinum"/>
              </a:rPr>
              <a:t>•Teknoloji, çocukları yaratıcılığını da geliştirmektedir. Gördüklerinden veya okuduklarından etkilenen bilgi edinen çocuklar, kendileri de bir şeyler yapmak istemektedirler.</a:t>
            </a:r>
          </a:p>
          <a:p>
            <a:pPr>
              <a:lnSpc>
                <a:spcPts val="3130"/>
              </a:lnSpc>
            </a:pPr>
            <a:r>
              <a:rPr lang="en-US" sz="3130">
                <a:solidFill>
                  <a:srgbClr val="91612F"/>
                </a:solidFill>
                <a:latin typeface="Linux Biolinum"/>
              </a:rPr>
              <a:t>•Teknoloji, çocukların bilgiye erişmelerinde büyük kolaylık ve pratiklik sağlamaktadır.</a:t>
            </a:r>
          </a:p>
          <a:p>
            <a:pPr>
              <a:lnSpc>
                <a:spcPts val="3130"/>
              </a:lnSpc>
            </a:pPr>
            <a:r>
              <a:rPr lang="en-US" sz="3130">
                <a:solidFill>
                  <a:srgbClr val="91612F"/>
                </a:solidFill>
                <a:latin typeface="Linux Biolinum"/>
              </a:rPr>
              <a:t>•Teknoloji ile çocuklar kendilerine uygun farklı öğrenme seçenekleri belirleyebilmektedirler.</a:t>
            </a:r>
          </a:p>
          <a:p>
            <a:pPr>
              <a:lnSpc>
                <a:spcPts val="3130"/>
              </a:lnSpc>
            </a:pPr>
            <a:endParaRPr lang="en-US" sz="3130">
              <a:solidFill>
                <a:srgbClr val="91612F"/>
              </a:solidFill>
              <a:latin typeface="Linux Biolinum"/>
            </a:endParaRPr>
          </a:p>
          <a:p>
            <a:pPr algn="just">
              <a:lnSpc>
                <a:spcPts val="10029"/>
              </a:lnSpc>
            </a:pPr>
            <a:endParaRPr lang="en-US" sz="3130">
              <a:solidFill>
                <a:srgbClr val="91612F"/>
              </a:solidFill>
              <a:latin typeface="Linux Biolinum"/>
            </a:endParaRPr>
          </a:p>
        </p:txBody>
      </p:sp>
      <p:sp>
        <p:nvSpPr>
          <p:cNvPr id="6" name="Freeform 6"/>
          <p:cNvSpPr/>
          <p:nvPr/>
        </p:nvSpPr>
        <p:spPr>
          <a:xfrm>
            <a:off x="16944117" y="8943117"/>
            <a:ext cx="1343883" cy="1343883"/>
          </a:xfrm>
          <a:custGeom>
            <a:avLst/>
            <a:gdLst/>
            <a:ahLst/>
            <a:cxnLst/>
            <a:rect l="l" t="t" r="r" b="b"/>
            <a:pathLst>
              <a:path w="1343883" h="1343883">
                <a:moveTo>
                  <a:pt x="0" y="0"/>
                </a:moveTo>
                <a:lnTo>
                  <a:pt x="1343883" y="0"/>
                </a:lnTo>
                <a:lnTo>
                  <a:pt x="1343883" y="1343883"/>
                </a:lnTo>
                <a:lnTo>
                  <a:pt x="0" y="1343883"/>
                </a:lnTo>
                <a:lnTo>
                  <a:pt x="0" y="0"/>
                </a:lnTo>
                <a:close/>
              </a:path>
            </a:pathLst>
          </a:custGeom>
          <a:blipFill>
            <a:blip r:embed="rId7"/>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13630832" y="5924992"/>
            <a:ext cx="7256937" cy="6987210"/>
          </a:xfrm>
          <a:custGeom>
            <a:avLst/>
            <a:gdLst/>
            <a:ahLst/>
            <a:cxnLst/>
            <a:rect l="l" t="t" r="r" b="b"/>
            <a:pathLst>
              <a:path w="7256937" h="6987210">
                <a:moveTo>
                  <a:pt x="0" y="0"/>
                </a:moveTo>
                <a:lnTo>
                  <a:pt x="7256936" y="0"/>
                </a:lnTo>
                <a:lnTo>
                  <a:pt x="7256936" y="6987210"/>
                </a:lnTo>
                <a:lnTo>
                  <a:pt x="0" y="69872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16592095" y="3981336"/>
            <a:ext cx="4565087" cy="4498686"/>
          </a:xfrm>
          <a:custGeom>
            <a:avLst/>
            <a:gdLst/>
            <a:ahLst/>
            <a:cxnLst/>
            <a:rect l="l" t="t" r="r" b="b"/>
            <a:pathLst>
              <a:path w="4565087" h="4498686">
                <a:moveTo>
                  <a:pt x="0" y="0"/>
                </a:moveTo>
                <a:lnTo>
                  <a:pt x="4565087" y="0"/>
                </a:lnTo>
                <a:lnTo>
                  <a:pt x="4565087" y="4498686"/>
                </a:lnTo>
                <a:lnTo>
                  <a:pt x="0" y="44986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5400000" flipH="1">
            <a:off x="15715172" y="-2130767"/>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9575731" y="1281639"/>
            <a:ext cx="7837307" cy="3861861"/>
          </a:xfrm>
          <a:custGeom>
            <a:avLst/>
            <a:gdLst/>
            <a:ahLst/>
            <a:cxnLst/>
            <a:rect l="l" t="t" r="r" b="b"/>
            <a:pathLst>
              <a:path w="7837307" h="3861861">
                <a:moveTo>
                  <a:pt x="0" y="0"/>
                </a:moveTo>
                <a:lnTo>
                  <a:pt x="7837306" y="0"/>
                </a:lnTo>
                <a:lnTo>
                  <a:pt x="7837306" y="3861861"/>
                </a:lnTo>
                <a:lnTo>
                  <a:pt x="0" y="3861861"/>
                </a:lnTo>
                <a:lnTo>
                  <a:pt x="0" y="0"/>
                </a:lnTo>
                <a:close/>
              </a:path>
            </a:pathLst>
          </a:custGeom>
          <a:blipFill>
            <a:blip r:embed="rId8"/>
            <a:stretch>
              <a:fillRect/>
            </a:stretch>
          </a:blipFill>
        </p:spPr>
      </p:sp>
      <p:sp>
        <p:nvSpPr>
          <p:cNvPr id="6" name="TextBox 6"/>
          <p:cNvSpPr txBox="1"/>
          <p:nvPr/>
        </p:nvSpPr>
        <p:spPr>
          <a:xfrm>
            <a:off x="484322" y="1727431"/>
            <a:ext cx="9653380" cy="7530869"/>
          </a:xfrm>
          <a:prstGeom prst="rect">
            <a:avLst/>
          </a:prstGeom>
        </p:spPr>
        <p:txBody>
          <a:bodyPr lIns="0" tIns="0" rIns="0" bIns="0" rtlCol="0" anchor="t">
            <a:spAutoFit/>
          </a:bodyPr>
          <a:lstStyle/>
          <a:p>
            <a:pPr>
              <a:lnSpc>
                <a:spcPts val="2484"/>
              </a:lnSpc>
            </a:pPr>
            <a:r>
              <a:rPr lang="en-US" sz="2484" spc="124">
                <a:solidFill>
                  <a:srgbClr val="91612F"/>
                </a:solidFill>
                <a:latin typeface="Linux Biolinum Bold"/>
              </a:rPr>
              <a:t>ÇOCUKLAR ÜZERINDE TEKNOLOJININ OLUMSUZ ETKILERI</a:t>
            </a:r>
          </a:p>
          <a:p>
            <a:pPr>
              <a:lnSpc>
                <a:spcPts val="2484"/>
              </a:lnSpc>
            </a:pPr>
            <a:endParaRPr lang="en-US" sz="2484" spc="124">
              <a:solidFill>
                <a:srgbClr val="91612F"/>
              </a:solidFill>
              <a:latin typeface="Linux Biolinum Bold"/>
            </a:endParaRPr>
          </a:p>
          <a:p>
            <a:pPr>
              <a:lnSpc>
                <a:spcPts val="2484"/>
              </a:lnSpc>
            </a:pPr>
            <a:r>
              <a:rPr lang="en-US" sz="2484" spc="124">
                <a:solidFill>
                  <a:srgbClr val="91612F"/>
                </a:solidFill>
                <a:latin typeface="Linux Biolinum Bold"/>
              </a:rPr>
              <a:t>•Geleneksel gelişim gidişatı sekteye uğrayabilmektedir.</a:t>
            </a:r>
          </a:p>
          <a:p>
            <a:pPr>
              <a:lnSpc>
                <a:spcPts val="2484"/>
              </a:lnSpc>
            </a:pPr>
            <a:r>
              <a:rPr lang="en-US" sz="2484" spc="124">
                <a:solidFill>
                  <a:srgbClr val="91612F"/>
                </a:solidFill>
                <a:latin typeface="Linux Biolinum Bold"/>
              </a:rPr>
              <a:t>•Temel gelişim deneyimlerinin yerini alabilmektedir.</a:t>
            </a:r>
          </a:p>
          <a:p>
            <a:pPr>
              <a:lnSpc>
                <a:spcPts val="2484"/>
              </a:lnSpc>
            </a:pPr>
            <a:r>
              <a:rPr lang="en-US" sz="2484" spc="124">
                <a:solidFill>
                  <a:srgbClr val="91612F"/>
                </a:solidFill>
                <a:latin typeface="Linux Biolinum Bold"/>
              </a:rPr>
              <a:t>•Uygunsuz ve zararlı içeriklere maruz kalabilmektedirler.</a:t>
            </a:r>
          </a:p>
          <a:p>
            <a:pPr>
              <a:lnSpc>
                <a:spcPts val="2484"/>
              </a:lnSpc>
            </a:pPr>
            <a:r>
              <a:rPr lang="en-US" sz="2484" spc="124">
                <a:solidFill>
                  <a:srgbClr val="91612F"/>
                </a:solidFill>
                <a:latin typeface="Linux Biolinum Bold"/>
              </a:rPr>
              <a:t>•Kişisel temizlikte eksikliklere neden olabilmektedir.</a:t>
            </a:r>
          </a:p>
          <a:p>
            <a:pPr>
              <a:lnSpc>
                <a:spcPts val="2484"/>
              </a:lnSpc>
            </a:pPr>
            <a:r>
              <a:rPr lang="en-US" sz="2484" spc="124">
                <a:solidFill>
                  <a:srgbClr val="91612F"/>
                </a:solidFill>
                <a:latin typeface="Linux Biolinum Bold"/>
              </a:rPr>
              <a:t>•Siber zorbalığa maruz kalabilmektedirler.</a:t>
            </a:r>
          </a:p>
          <a:p>
            <a:pPr>
              <a:lnSpc>
                <a:spcPts val="2484"/>
              </a:lnSpc>
            </a:pPr>
            <a:r>
              <a:rPr lang="en-US" sz="2484" spc="124">
                <a:solidFill>
                  <a:srgbClr val="91612F"/>
                </a:solidFill>
                <a:latin typeface="Linux Biolinum Bold"/>
              </a:rPr>
              <a:t>•Gündelik yaşamı ve sorumlulukları aksatacak şekilde kullanılmasına yol açmaktadır.</a:t>
            </a:r>
          </a:p>
          <a:p>
            <a:pPr>
              <a:lnSpc>
                <a:spcPts val="2484"/>
              </a:lnSpc>
            </a:pPr>
            <a:r>
              <a:rPr lang="en-US" sz="2484" spc="124">
                <a:solidFill>
                  <a:srgbClr val="91612F"/>
                </a:solidFill>
                <a:latin typeface="Linux Biolinum Bold"/>
              </a:rPr>
              <a:t>•Zaman yönetimi becerilerinde yetersizliklerin oluşmasına sebep olmaktadır.</a:t>
            </a:r>
          </a:p>
          <a:p>
            <a:pPr>
              <a:lnSpc>
                <a:spcPts val="2484"/>
              </a:lnSpc>
            </a:pPr>
            <a:r>
              <a:rPr lang="en-US" sz="2484" spc="124">
                <a:solidFill>
                  <a:srgbClr val="91612F"/>
                </a:solidFill>
                <a:latin typeface="Linux Biolinum Bold"/>
              </a:rPr>
              <a:t>•Aşırı kullanımı bağımlılığa yol açmaktadır.</a:t>
            </a:r>
          </a:p>
          <a:p>
            <a:pPr>
              <a:lnSpc>
                <a:spcPts val="2484"/>
              </a:lnSpc>
            </a:pPr>
            <a:r>
              <a:rPr lang="en-US" sz="2484" spc="124">
                <a:solidFill>
                  <a:srgbClr val="91612F"/>
                </a:solidFill>
                <a:latin typeface="Linux Biolinum Bold"/>
              </a:rPr>
              <a:t>•Ayrıca, fiziksel, sosyal, psikolojik ve zihinsel gelişimi olumsuz etkileyebilmektedir.</a:t>
            </a:r>
          </a:p>
          <a:p>
            <a:pPr>
              <a:lnSpc>
                <a:spcPts val="2484"/>
              </a:lnSpc>
            </a:pPr>
            <a:endParaRPr lang="en-US" sz="2484" spc="124">
              <a:solidFill>
                <a:srgbClr val="91612F"/>
              </a:solidFill>
              <a:latin typeface="Linux Biolinum Bold"/>
            </a:endParaRPr>
          </a:p>
          <a:p>
            <a:pPr>
              <a:lnSpc>
                <a:spcPts val="2484"/>
              </a:lnSpc>
            </a:pPr>
            <a:endParaRPr lang="en-US" sz="2484" spc="124">
              <a:solidFill>
                <a:srgbClr val="91612F"/>
              </a:solidFill>
              <a:latin typeface="Linux Biolinum Bold"/>
            </a:endParaRPr>
          </a:p>
          <a:p>
            <a:pPr>
              <a:lnSpc>
                <a:spcPts val="2484"/>
              </a:lnSpc>
            </a:pPr>
            <a:endParaRPr lang="en-US" sz="2484" spc="124">
              <a:solidFill>
                <a:srgbClr val="91612F"/>
              </a:solidFill>
              <a:latin typeface="Linux Biolinum Bold"/>
            </a:endParaRPr>
          </a:p>
          <a:p>
            <a:pPr>
              <a:lnSpc>
                <a:spcPts val="2484"/>
              </a:lnSpc>
            </a:pPr>
            <a:endParaRPr lang="en-US" sz="2484" spc="124">
              <a:solidFill>
                <a:srgbClr val="91612F"/>
              </a:solidFill>
              <a:latin typeface="Linux Biolinum Bold"/>
            </a:endParaRPr>
          </a:p>
          <a:p>
            <a:pPr>
              <a:lnSpc>
                <a:spcPts val="2484"/>
              </a:lnSpc>
            </a:pPr>
            <a:endParaRPr lang="en-US" sz="2484" spc="124">
              <a:solidFill>
                <a:srgbClr val="91612F"/>
              </a:solidFill>
              <a:latin typeface="Linux Biolinum Bold"/>
            </a:endParaRPr>
          </a:p>
        </p:txBody>
      </p:sp>
      <p:sp>
        <p:nvSpPr>
          <p:cNvPr id="7" name="Freeform 7"/>
          <p:cNvSpPr/>
          <p:nvPr/>
        </p:nvSpPr>
        <p:spPr>
          <a:xfrm>
            <a:off x="16944117" y="8943117"/>
            <a:ext cx="1343883" cy="1343883"/>
          </a:xfrm>
          <a:custGeom>
            <a:avLst/>
            <a:gdLst/>
            <a:ahLst/>
            <a:cxnLst/>
            <a:rect l="l" t="t" r="r" b="b"/>
            <a:pathLst>
              <a:path w="1343883" h="1343883">
                <a:moveTo>
                  <a:pt x="0" y="0"/>
                </a:moveTo>
                <a:lnTo>
                  <a:pt x="1343883" y="0"/>
                </a:lnTo>
                <a:lnTo>
                  <a:pt x="1343883" y="1343883"/>
                </a:lnTo>
                <a:lnTo>
                  <a:pt x="0" y="1343883"/>
                </a:lnTo>
                <a:lnTo>
                  <a:pt x="0" y="0"/>
                </a:lnTo>
                <a:close/>
              </a:path>
            </a:pathLst>
          </a:custGeom>
          <a:blipFill>
            <a:blip r:embed="rId9"/>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2043424" y="-4540127"/>
            <a:ext cx="7256937" cy="6987210"/>
          </a:xfrm>
          <a:custGeom>
            <a:avLst/>
            <a:gdLst/>
            <a:ahLst/>
            <a:cxnLst/>
            <a:rect l="l" t="t" r="r" b="b"/>
            <a:pathLst>
              <a:path w="7256937" h="6987210">
                <a:moveTo>
                  <a:pt x="0" y="0"/>
                </a:moveTo>
                <a:lnTo>
                  <a:pt x="7256937" y="0"/>
                </a:lnTo>
                <a:lnTo>
                  <a:pt x="7256937" y="6987209"/>
                </a:lnTo>
                <a:lnTo>
                  <a:pt x="0" y="69872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00000" flipH="1">
            <a:off x="15572615" y="-1736148"/>
            <a:ext cx="1691219" cy="4627715"/>
          </a:xfrm>
          <a:custGeom>
            <a:avLst/>
            <a:gdLst/>
            <a:ahLst/>
            <a:cxnLst/>
            <a:rect l="l" t="t" r="r" b="b"/>
            <a:pathLst>
              <a:path w="1691219" h="4627715">
                <a:moveTo>
                  <a:pt x="1691219" y="0"/>
                </a:moveTo>
                <a:lnTo>
                  <a:pt x="0" y="0"/>
                </a:lnTo>
                <a:lnTo>
                  <a:pt x="0" y="4627714"/>
                </a:lnTo>
                <a:lnTo>
                  <a:pt x="1691219" y="4627714"/>
                </a:lnTo>
                <a:lnTo>
                  <a:pt x="169121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418225" y="-267901"/>
            <a:ext cx="3583276" cy="3531156"/>
          </a:xfrm>
          <a:custGeom>
            <a:avLst/>
            <a:gdLst/>
            <a:ahLst/>
            <a:cxnLst/>
            <a:rect l="l" t="t" r="r" b="b"/>
            <a:pathLst>
              <a:path w="3583276" h="3531156">
                <a:moveTo>
                  <a:pt x="0" y="0"/>
                </a:moveTo>
                <a:lnTo>
                  <a:pt x="3583276" y="0"/>
                </a:lnTo>
                <a:lnTo>
                  <a:pt x="3583276" y="3531156"/>
                </a:lnTo>
                <a:lnTo>
                  <a:pt x="0" y="35311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925445">
            <a:off x="-369802" y="8950855"/>
            <a:ext cx="3583276" cy="3531156"/>
          </a:xfrm>
          <a:custGeom>
            <a:avLst/>
            <a:gdLst/>
            <a:ahLst/>
            <a:cxnLst/>
            <a:rect l="l" t="t" r="r" b="b"/>
            <a:pathLst>
              <a:path w="3583276" h="3531156">
                <a:moveTo>
                  <a:pt x="0" y="0"/>
                </a:moveTo>
                <a:lnTo>
                  <a:pt x="3583276" y="0"/>
                </a:lnTo>
                <a:lnTo>
                  <a:pt x="3583276" y="3531155"/>
                </a:lnTo>
                <a:lnTo>
                  <a:pt x="0" y="35311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l="-1236" t="-2045" r="-809"/>
            </a:stretch>
          </a:blipFill>
        </p:spPr>
      </p:sp>
      <p:sp>
        <p:nvSpPr>
          <p:cNvPr id="7" name="TextBox 7"/>
          <p:cNvSpPr txBox="1"/>
          <p:nvPr/>
        </p:nvSpPr>
        <p:spPr>
          <a:xfrm>
            <a:off x="8837319" y="2907738"/>
            <a:ext cx="499062" cy="569829"/>
          </a:xfrm>
          <a:prstGeom prst="rect">
            <a:avLst/>
          </a:prstGeom>
        </p:spPr>
        <p:txBody>
          <a:bodyPr lIns="0" tIns="0" rIns="0" bIns="0" rtlCol="0" anchor="t">
            <a:spAutoFit/>
          </a:bodyPr>
          <a:lstStyle/>
          <a:p>
            <a:pPr algn="ctr">
              <a:lnSpc>
                <a:spcPts val="4200"/>
              </a:lnSpc>
              <a:spcBef>
                <a:spcPct val="0"/>
              </a:spcBef>
            </a:pPr>
            <a:r>
              <a:rPr lang="en-US" sz="4200">
                <a:solidFill>
                  <a:srgbClr val="FFFCF7"/>
                </a:solidFill>
                <a:latin typeface="Linux Biolinum Bold Italics"/>
              </a:rPr>
              <a:t>ef</a:t>
            </a:r>
          </a:p>
        </p:txBody>
      </p:sp>
      <p:sp>
        <p:nvSpPr>
          <p:cNvPr id="8" name="Freeform 8"/>
          <p:cNvSpPr/>
          <p:nvPr/>
        </p:nvSpPr>
        <p:spPr>
          <a:xfrm>
            <a:off x="16944117" y="8943117"/>
            <a:ext cx="1343883" cy="1343883"/>
          </a:xfrm>
          <a:custGeom>
            <a:avLst/>
            <a:gdLst/>
            <a:ahLst/>
            <a:cxnLst/>
            <a:rect l="l" t="t" r="r" b="b"/>
            <a:pathLst>
              <a:path w="1343883" h="1343883">
                <a:moveTo>
                  <a:pt x="0" y="0"/>
                </a:moveTo>
                <a:lnTo>
                  <a:pt x="1343883" y="0"/>
                </a:lnTo>
                <a:lnTo>
                  <a:pt x="1343883" y="1343883"/>
                </a:lnTo>
                <a:lnTo>
                  <a:pt x="0" y="1343883"/>
                </a:lnTo>
                <a:lnTo>
                  <a:pt x="0" y="0"/>
                </a:lnTo>
                <a:close/>
              </a:path>
            </a:pathLst>
          </a:custGeom>
          <a:blipFill>
            <a:blip r:embed="rId9"/>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1552010" y="7389947"/>
            <a:ext cx="5161420" cy="4969580"/>
          </a:xfrm>
          <a:custGeom>
            <a:avLst/>
            <a:gdLst/>
            <a:ahLst/>
            <a:cxnLst/>
            <a:rect l="l" t="t" r="r" b="b"/>
            <a:pathLst>
              <a:path w="5161420" h="4969580">
                <a:moveTo>
                  <a:pt x="0" y="0"/>
                </a:moveTo>
                <a:lnTo>
                  <a:pt x="5161420" y="0"/>
                </a:lnTo>
                <a:lnTo>
                  <a:pt x="5161420" y="4969580"/>
                </a:lnTo>
                <a:lnTo>
                  <a:pt x="0" y="49695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1840482"/>
            <a:ext cx="6794120" cy="6881705"/>
          </a:xfrm>
          <a:custGeom>
            <a:avLst/>
            <a:gdLst/>
            <a:ahLst/>
            <a:cxnLst/>
            <a:rect l="l" t="t" r="r" b="b"/>
            <a:pathLst>
              <a:path w="6794120" h="6881705">
                <a:moveTo>
                  <a:pt x="0" y="0"/>
                </a:moveTo>
                <a:lnTo>
                  <a:pt x="6794120" y="0"/>
                </a:lnTo>
                <a:lnTo>
                  <a:pt x="6794120" y="6881705"/>
                </a:lnTo>
                <a:lnTo>
                  <a:pt x="0" y="688170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5400000">
            <a:off x="-1486691" y="-1275426"/>
            <a:ext cx="4207694" cy="4146491"/>
          </a:xfrm>
          <a:custGeom>
            <a:avLst/>
            <a:gdLst/>
            <a:ahLst/>
            <a:cxnLst/>
            <a:rect l="l" t="t" r="r" b="b"/>
            <a:pathLst>
              <a:path w="4207694" h="4146491">
                <a:moveTo>
                  <a:pt x="0" y="0"/>
                </a:moveTo>
                <a:lnTo>
                  <a:pt x="4207694" y="0"/>
                </a:lnTo>
                <a:lnTo>
                  <a:pt x="4207694" y="4146491"/>
                </a:lnTo>
                <a:lnTo>
                  <a:pt x="0" y="41464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5400000" flipH="1">
            <a:off x="15472554" y="-1915107"/>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7035917" y="1421423"/>
            <a:ext cx="10936805" cy="7662673"/>
          </a:xfrm>
          <a:prstGeom prst="rect">
            <a:avLst/>
          </a:prstGeom>
        </p:spPr>
        <p:txBody>
          <a:bodyPr lIns="0" tIns="0" rIns="0" bIns="0" rtlCol="0" anchor="t">
            <a:spAutoFit/>
          </a:bodyPr>
          <a:lstStyle/>
          <a:p>
            <a:pPr>
              <a:lnSpc>
                <a:spcPts val="3807"/>
              </a:lnSpc>
            </a:pPr>
            <a:endParaRPr/>
          </a:p>
          <a:p>
            <a:pPr>
              <a:lnSpc>
                <a:spcPts val="4087"/>
              </a:lnSpc>
            </a:pPr>
            <a:r>
              <a:rPr lang="en-US" sz="2919" spc="204">
                <a:solidFill>
                  <a:srgbClr val="91612F"/>
                </a:solidFill>
                <a:latin typeface="Clear Sans Medium"/>
              </a:rPr>
              <a:t>ÇOCUKLAR TEKNOLOJI BAŞINDA NE KADAR VAKIT GEÇIRMELIDIR?</a:t>
            </a:r>
          </a:p>
          <a:p>
            <a:pPr>
              <a:lnSpc>
                <a:spcPts val="4087"/>
              </a:lnSpc>
            </a:pPr>
            <a:r>
              <a:rPr lang="en-US" sz="2919" spc="204">
                <a:solidFill>
                  <a:srgbClr val="91612F"/>
                </a:solidFill>
                <a:latin typeface="Clear Sans Medium"/>
              </a:rPr>
              <a:t>Türkiye Pedagoji Derneği, bir gün içinde tablet, telefon ve televizyon dahil olmak üzere çocukların ekran başında geçirmeleri gereken azami süreleri şöyle belirlemiştir:</a:t>
            </a:r>
          </a:p>
          <a:p>
            <a:pPr>
              <a:lnSpc>
                <a:spcPts val="4087"/>
              </a:lnSpc>
            </a:pPr>
            <a:endParaRPr lang="en-US" sz="2919" spc="204">
              <a:solidFill>
                <a:srgbClr val="91612F"/>
              </a:solidFill>
              <a:latin typeface="Clear Sans Medium"/>
            </a:endParaRPr>
          </a:p>
          <a:p>
            <a:pPr marL="630418" lvl="1" indent="-315209">
              <a:lnSpc>
                <a:spcPts val="4087"/>
              </a:lnSpc>
              <a:buFont typeface="Arial"/>
              <a:buChar char="•"/>
            </a:pPr>
            <a:r>
              <a:rPr lang="en-US" sz="2919">
                <a:solidFill>
                  <a:srgbClr val="91612F"/>
                </a:solidFill>
                <a:latin typeface="Clear Sans Medium"/>
              </a:rPr>
              <a:t>0-3 yaş: Ekrandan olabildiğince uzak tutulmalıdır.</a:t>
            </a:r>
          </a:p>
          <a:p>
            <a:pPr marL="630418" lvl="1" indent="-315209">
              <a:lnSpc>
                <a:spcPts val="4087"/>
              </a:lnSpc>
              <a:buFont typeface="Arial"/>
              <a:buChar char="•"/>
            </a:pPr>
            <a:r>
              <a:rPr lang="en-US" sz="2919">
                <a:solidFill>
                  <a:srgbClr val="91612F"/>
                </a:solidFill>
                <a:latin typeface="Clear Sans Medium"/>
              </a:rPr>
              <a:t>3-6 yaş: Günlük toplam süre en fazla 20-30 dakikadır.</a:t>
            </a:r>
          </a:p>
          <a:p>
            <a:pPr marL="630418" lvl="1" indent="-315209">
              <a:lnSpc>
                <a:spcPts val="4087"/>
              </a:lnSpc>
              <a:buFont typeface="Arial"/>
              <a:buChar char="•"/>
            </a:pPr>
            <a:r>
              <a:rPr lang="en-US" sz="2919">
                <a:solidFill>
                  <a:srgbClr val="91612F"/>
                </a:solidFill>
                <a:latin typeface="Clear Sans Medium"/>
              </a:rPr>
              <a:t>6-9 yaş: Günlük toplam süre en fazla 40-50 dakikadır.</a:t>
            </a:r>
          </a:p>
          <a:p>
            <a:pPr marL="630418" lvl="1" indent="-315209">
              <a:lnSpc>
                <a:spcPts val="4087"/>
              </a:lnSpc>
              <a:buFont typeface="Arial"/>
              <a:buChar char="•"/>
            </a:pPr>
            <a:r>
              <a:rPr lang="en-US" sz="2919">
                <a:solidFill>
                  <a:srgbClr val="91612F"/>
                </a:solidFill>
                <a:latin typeface="Clear Sans Medium"/>
              </a:rPr>
              <a:t>9-12 yaş: Günlük toplam süre en fazla 120 dakikadır.</a:t>
            </a:r>
          </a:p>
          <a:p>
            <a:pPr marL="630418" lvl="1" indent="-315209">
              <a:lnSpc>
                <a:spcPts val="4087"/>
              </a:lnSpc>
              <a:buFont typeface="Arial"/>
              <a:buChar char="•"/>
            </a:pPr>
            <a:r>
              <a:rPr lang="en-US" sz="2919">
                <a:solidFill>
                  <a:srgbClr val="91612F"/>
                </a:solidFill>
                <a:latin typeface="Clear Sans Medium"/>
              </a:rPr>
              <a:t>12 yaş üzeri: Günlük toplam süre 120 dakikayı geçmemelidir.</a:t>
            </a:r>
          </a:p>
          <a:p>
            <a:pPr>
              <a:lnSpc>
                <a:spcPts val="4087"/>
              </a:lnSpc>
            </a:pPr>
            <a:endParaRPr lang="en-US" sz="2919">
              <a:solidFill>
                <a:srgbClr val="91612F"/>
              </a:solidFill>
              <a:latin typeface="Clear Sans Medium"/>
            </a:endParaRPr>
          </a:p>
          <a:p>
            <a:pPr>
              <a:lnSpc>
                <a:spcPts val="4087"/>
              </a:lnSpc>
            </a:pPr>
            <a:endParaRPr lang="en-US" sz="2919">
              <a:solidFill>
                <a:srgbClr val="91612F"/>
              </a:solidFill>
              <a:latin typeface="Clear Sans Medium"/>
            </a:endParaRPr>
          </a:p>
        </p:txBody>
      </p:sp>
      <p:sp>
        <p:nvSpPr>
          <p:cNvPr id="7" name="Freeform 7"/>
          <p:cNvSpPr/>
          <p:nvPr/>
        </p:nvSpPr>
        <p:spPr>
          <a:xfrm>
            <a:off x="98213" y="2071095"/>
            <a:ext cx="6830553" cy="6144811"/>
          </a:xfrm>
          <a:custGeom>
            <a:avLst/>
            <a:gdLst/>
            <a:ahLst/>
            <a:cxnLst/>
            <a:rect l="l" t="t" r="r" b="b"/>
            <a:pathLst>
              <a:path w="6830553" h="6144811">
                <a:moveTo>
                  <a:pt x="0" y="0"/>
                </a:moveTo>
                <a:lnTo>
                  <a:pt x="6830554" y="0"/>
                </a:lnTo>
                <a:lnTo>
                  <a:pt x="6830554" y="6144810"/>
                </a:lnTo>
                <a:lnTo>
                  <a:pt x="0" y="6144810"/>
                </a:lnTo>
                <a:lnTo>
                  <a:pt x="0" y="0"/>
                </a:lnTo>
                <a:close/>
              </a:path>
            </a:pathLst>
          </a:custGeom>
          <a:blipFill>
            <a:blip r:embed="rId10"/>
            <a:stretch>
              <a:fillRect l="-5360" r="-5360"/>
            </a:stretch>
          </a:blipFill>
        </p:spPr>
      </p:sp>
      <p:sp>
        <p:nvSpPr>
          <p:cNvPr id="8" name="Freeform 8"/>
          <p:cNvSpPr/>
          <p:nvPr/>
        </p:nvSpPr>
        <p:spPr>
          <a:xfrm>
            <a:off x="16944117" y="8943117"/>
            <a:ext cx="1343883" cy="1343883"/>
          </a:xfrm>
          <a:custGeom>
            <a:avLst/>
            <a:gdLst/>
            <a:ahLst/>
            <a:cxnLst/>
            <a:rect l="l" t="t" r="r" b="b"/>
            <a:pathLst>
              <a:path w="1343883" h="1343883">
                <a:moveTo>
                  <a:pt x="0" y="0"/>
                </a:moveTo>
                <a:lnTo>
                  <a:pt x="1343883" y="0"/>
                </a:lnTo>
                <a:lnTo>
                  <a:pt x="1343883" y="1343883"/>
                </a:lnTo>
                <a:lnTo>
                  <a:pt x="0" y="1343883"/>
                </a:lnTo>
                <a:lnTo>
                  <a:pt x="0" y="0"/>
                </a:lnTo>
                <a:close/>
              </a:path>
            </a:pathLst>
          </a:custGeom>
          <a:blipFill>
            <a:blip r:embed="rId11"/>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2"/>
          <p:cNvSpPr txBox="1"/>
          <p:nvPr/>
        </p:nvSpPr>
        <p:spPr>
          <a:xfrm>
            <a:off x="3877710" y="1658691"/>
            <a:ext cx="10769230" cy="2226297"/>
          </a:xfrm>
          <a:prstGeom prst="rect">
            <a:avLst/>
          </a:prstGeom>
        </p:spPr>
        <p:txBody>
          <a:bodyPr lIns="0" tIns="0" rIns="0" bIns="0" rtlCol="0" anchor="t">
            <a:spAutoFit/>
          </a:bodyPr>
          <a:lstStyle/>
          <a:p>
            <a:pPr algn="ctr">
              <a:lnSpc>
                <a:spcPts val="4314"/>
              </a:lnSpc>
            </a:pPr>
            <a:r>
              <a:rPr lang="en-US" sz="4314">
                <a:solidFill>
                  <a:srgbClr val="91612F"/>
                </a:solidFill>
                <a:latin typeface="Linux Biolinum"/>
              </a:rPr>
              <a:t>ÖĞRETMENLERE ÖNERILER</a:t>
            </a:r>
          </a:p>
          <a:p>
            <a:pPr algn="ctr">
              <a:lnSpc>
                <a:spcPts val="4314"/>
              </a:lnSpc>
            </a:pPr>
            <a:endParaRPr lang="en-US" sz="4314">
              <a:solidFill>
                <a:srgbClr val="91612F"/>
              </a:solidFill>
              <a:latin typeface="Linux Biolinum"/>
            </a:endParaRPr>
          </a:p>
          <a:p>
            <a:pPr algn="ctr">
              <a:lnSpc>
                <a:spcPts val="8260"/>
              </a:lnSpc>
            </a:pPr>
            <a:endParaRPr lang="en-US" sz="4314">
              <a:solidFill>
                <a:srgbClr val="91612F"/>
              </a:solidFill>
              <a:latin typeface="Linux Biolinum"/>
            </a:endParaRPr>
          </a:p>
        </p:txBody>
      </p:sp>
      <p:sp>
        <p:nvSpPr>
          <p:cNvPr id="3" name="TextBox 3"/>
          <p:cNvSpPr txBox="1"/>
          <p:nvPr/>
        </p:nvSpPr>
        <p:spPr>
          <a:xfrm>
            <a:off x="2914328" y="2620046"/>
            <a:ext cx="13183305" cy="5997575"/>
          </a:xfrm>
          <a:prstGeom prst="rect">
            <a:avLst/>
          </a:prstGeom>
        </p:spPr>
        <p:txBody>
          <a:bodyPr lIns="0" tIns="0" rIns="0" bIns="0" rtlCol="0" anchor="t">
            <a:spAutoFit/>
          </a:bodyPr>
          <a:lstStyle/>
          <a:p>
            <a:pPr>
              <a:lnSpc>
                <a:spcPts val="2500"/>
              </a:lnSpc>
            </a:pPr>
            <a:endParaRPr/>
          </a:p>
          <a:p>
            <a:pPr marL="539749" lvl="1" indent="-269875">
              <a:lnSpc>
                <a:spcPts val="2499"/>
              </a:lnSpc>
              <a:buFont typeface="Arial"/>
              <a:buChar char="•"/>
            </a:pPr>
            <a:r>
              <a:rPr lang="en-US" sz="2499" spc="124">
                <a:solidFill>
                  <a:srgbClr val="91612F"/>
                </a:solidFill>
                <a:latin typeface="Linux Biolinum"/>
              </a:rPr>
              <a:t>ÖĞRETMENLER, ÖZELLIKLE ÇOCUKLARIN TEKNOLOJIK CIHAZLARA OLAN ILGILERI KONUSUNDA GÖZLEM YAPMA, KEŞFETME, TANIMA VE YÖNLENDIRME AÇISINDAN BILINÇLI OLMALIDIR.</a:t>
            </a:r>
          </a:p>
          <a:p>
            <a:pPr marL="539749" lvl="1" indent="-269875">
              <a:lnSpc>
                <a:spcPts val="2499"/>
              </a:lnSpc>
              <a:buFont typeface="Arial"/>
              <a:buChar char="•"/>
            </a:pPr>
            <a:r>
              <a:rPr lang="en-US" sz="2499" spc="124">
                <a:solidFill>
                  <a:srgbClr val="91612F"/>
                </a:solidFill>
                <a:latin typeface="Linux Biolinum"/>
              </a:rPr>
              <a:t>ÖĞRETMENLER, DIJITAL OYUN BAĞIMLILIĞI BELIRTILERINE YÖNELIK FARKINDALIK SAHIBI OLMALIDIR.</a:t>
            </a:r>
          </a:p>
          <a:p>
            <a:pPr marL="539749" lvl="1" indent="-269875">
              <a:lnSpc>
                <a:spcPts val="2499"/>
              </a:lnSpc>
              <a:buFont typeface="Arial"/>
              <a:buChar char="•"/>
            </a:pPr>
            <a:r>
              <a:rPr lang="en-US" sz="2499" spc="124">
                <a:solidFill>
                  <a:srgbClr val="91612F"/>
                </a:solidFill>
                <a:latin typeface="Linux Biolinum"/>
              </a:rPr>
              <a:t>ÖĞRETMENLER, OLUMSUZ EBEVEYN TUTUMLARI (AŞIRI KORUYUCU AILE TUTUMU GIBI) KONUSUNDA AILELERLE FARKINDALIK ÇALIŞMALARI YAPMALIDIR.</a:t>
            </a:r>
          </a:p>
          <a:p>
            <a:pPr marL="539749" lvl="1" indent="-269875">
              <a:lnSpc>
                <a:spcPts val="2499"/>
              </a:lnSpc>
              <a:buFont typeface="Arial"/>
              <a:buChar char="•"/>
            </a:pPr>
            <a:r>
              <a:rPr lang="en-US" sz="2499" spc="124">
                <a:solidFill>
                  <a:srgbClr val="91612F"/>
                </a:solidFill>
                <a:latin typeface="Linux Biolinum"/>
              </a:rPr>
              <a:t>ÇOCUKLAR KÜLTÜR, SANAT VE SPOR FAALIYETLERINE YÖNLENDIRILMELIDIR.</a:t>
            </a:r>
          </a:p>
          <a:p>
            <a:pPr marL="539749" lvl="1" indent="-269875">
              <a:lnSpc>
                <a:spcPts val="2499"/>
              </a:lnSpc>
              <a:buFont typeface="Arial"/>
              <a:buChar char="•"/>
            </a:pPr>
            <a:r>
              <a:rPr lang="en-US" sz="2499" spc="124">
                <a:solidFill>
                  <a:srgbClr val="91612F"/>
                </a:solidFill>
                <a:latin typeface="Linux Biolinum"/>
              </a:rPr>
              <a:t>EĞITIM SISTEMI DIJITAL UNSURLARA UYGUN OLARAK YENIDEN DÜZENLENMELIDIR.</a:t>
            </a:r>
          </a:p>
          <a:p>
            <a:pPr marL="539749" lvl="1" indent="-269875">
              <a:lnSpc>
                <a:spcPts val="2499"/>
              </a:lnSpc>
              <a:buFont typeface="Arial"/>
              <a:buChar char="•"/>
            </a:pPr>
            <a:r>
              <a:rPr lang="en-US" sz="2499" spc="124">
                <a:solidFill>
                  <a:srgbClr val="91612F"/>
                </a:solidFill>
                <a:latin typeface="Linux Biolinum"/>
              </a:rPr>
              <a:t>ÖĞRETMENLER, BILIŞIM TEKNOLOJILERI KONUSUNDA GEREKLI DONANIMA SAHIP OLMALIDIR.</a:t>
            </a:r>
          </a:p>
          <a:p>
            <a:pPr marL="539749" lvl="1" indent="-269875">
              <a:lnSpc>
                <a:spcPts val="2499"/>
              </a:lnSpc>
              <a:buFont typeface="Arial"/>
              <a:buChar char="•"/>
            </a:pPr>
            <a:r>
              <a:rPr lang="en-US" sz="2499" spc="124">
                <a:solidFill>
                  <a:srgbClr val="91612F"/>
                </a:solidFill>
                <a:latin typeface="Linux Biolinum"/>
              </a:rPr>
              <a:t>ÖĞRETMENLER TEKNOLOJI KULLANIMI KONUSUNDA ÇOCUKLARA ROL MODEL OLMALIDIR.</a:t>
            </a:r>
          </a:p>
          <a:p>
            <a:pPr marL="539749" lvl="1" indent="-269875">
              <a:lnSpc>
                <a:spcPts val="2499"/>
              </a:lnSpc>
              <a:buFont typeface="Arial"/>
              <a:buChar char="•"/>
            </a:pPr>
            <a:r>
              <a:rPr lang="en-US" sz="2499" spc="124">
                <a:solidFill>
                  <a:srgbClr val="91612F"/>
                </a:solidFill>
                <a:latin typeface="Linux Biolinum"/>
              </a:rPr>
              <a:t>ÖĞRETMEN, DIJITAL OYUNLAR KONUSUNDA AILE ILE IŞBIRLIĞI IÇINDE OLMALIDIR.</a:t>
            </a:r>
          </a:p>
          <a:p>
            <a:pPr>
              <a:lnSpc>
                <a:spcPts val="2499"/>
              </a:lnSpc>
            </a:pPr>
            <a:endParaRPr lang="en-US" sz="2499" spc="124">
              <a:solidFill>
                <a:srgbClr val="91612F"/>
              </a:solidFill>
              <a:latin typeface="Linux Biolinum"/>
            </a:endParaRPr>
          </a:p>
        </p:txBody>
      </p:sp>
      <p:sp>
        <p:nvSpPr>
          <p:cNvPr id="4" name="Freeform 4"/>
          <p:cNvSpPr/>
          <p:nvPr/>
        </p:nvSpPr>
        <p:spPr>
          <a:xfrm rot="5400000">
            <a:off x="-2043424" y="-4540127"/>
            <a:ext cx="7256937" cy="6987210"/>
          </a:xfrm>
          <a:custGeom>
            <a:avLst/>
            <a:gdLst/>
            <a:ahLst/>
            <a:cxnLst/>
            <a:rect l="l" t="t" r="r" b="b"/>
            <a:pathLst>
              <a:path w="7256937" h="6987210">
                <a:moveTo>
                  <a:pt x="0" y="0"/>
                </a:moveTo>
                <a:lnTo>
                  <a:pt x="7256937" y="0"/>
                </a:lnTo>
                <a:lnTo>
                  <a:pt x="7256937" y="6987209"/>
                </a:lnTo>
                <a:lnTo>
                  <a:pt x="0" y="69872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5400000" flipH="1">
            <a:off x="15572615" y="-1736148"/>
            <a:ext cx="1691219" cy="4627715"/>
          </a:xfrm>
          <a:custGeom>
            <a:avLst/>
            <a:gdLst/>
            <a:ahLst/>
            <a:cxnLst/>
            <a:rect l="l" t="t" r="r" b="b"/>
            <a:pathLst>
              <a:path w="1691219" h="4627715">
                <a:moveTo>
                  <a:pt x="1691219" y="0"/>
                </a:moveTo>
                <a:lnTo>
                  <a:pt x="0" y="0"/>
                </a:lnTo>
                <a:lnTo>
                  <a:pt x="0" y="4627714"/>
                </a:lnTo>
                <a:lnTo>
                  <a:pt x="1691219" y="4627714"/>
                </a:lnTo>
                <a:lnTo>
                  <a:pt x="169121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6418225" y="-267901"/>
            <a:ext cx="3583276" cy="3531156"/>
          </a:xfrm>
          <a:custGeom>
            <a:avLst/>
            <a:gdLst/>
            <a:ahLst/>
            <a:cxnLst/>
            <a:rect l="l" t="t" r="r" b="b"/>
            <a:pathLst>
              <a:path w="3583276" h="3531156">
                <a:moveTo>
                  <a:pt x="0" y="0"/>
                </a:moveTo>
                <a:lnTo>
                  <a:pt x="3583276" y="0"/>
                </a:lnTo>
                <a:lnTo>
                  <a:pt x="3583276" y="3531156"/>
                </a:lnTo>
                <a:lnTo>
                  <a:pt x="0" y="35311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8837319" y="2907738"/>
            <a:ext cx="499062" cy="569829"/>
          </a:xfrm>
          <a:prstGeom prst="rect">
            <a:avLst/>
          </a:prstGeom>
        </p:spPr>
        <p:txBody>
          <a:bodyPr lIns="0" tIns="0" rIns="0" bIns="0" rtlCol="0" anchor="t">
            <a:spAutoFit/>
          </a:bodyPr>
          <a:lstStyle/>
          <a:p>
            <a:pPr algn="ctr">
              <a:lnSpc>
                <a:spcPts val="4200"/>
              </a:lnSpc>
              <a:spcBef>
                <a:spcPct val="0"/>
              </a:spcBef>
            </a:pPr>
            <a:r>
              <a:rPr lang="en-US" sz="4200">
                <a:solidFill>
                  <a:srgbClr val="FFFCF7"/>
                </a:solidFill>
                <a:latin typeface="Linux Biolinum Bold Italics"/>
              </a:rPr>
              <a:t>ef</a:t>
            </a:r>
          </a:p>
        </p:txBody>
      </p:sp>
      <p:sp>
        <p:nvSpPr>
          <p:cNvPr id="8" name="Freeform 8"/>
          <p:cNvSpPr/>
          <p:nvPr/>
        </p:nvSpPr>
        <p:spPr>
          <a:xfrm rot="1925445">
            <a:off x="-369802" y="8950855"/>
            <a:ext cx="3583276" cy="3531156"/>
          </a:xfrm>
          <a:custGeom>
            <a:avLst/>
            <a:gdLst/>
            <a:ahLst/>
            <a:cxnLst/>
            <a:rect l="l" t="t" r="r" b="b"/>
            <a:pathLst>
              <a:path w="3583276" h="3531156">
                <a:moveTo>
                  <a:pt x="0" y="0"/>
                </a:moveTo>
                <a:lnTo>
                  <a:pt x="3583276" y="0"/>
                </a:lnTo>
                <a:lnTo>
                  <a:pt x="3583276" y="3531155"/>
                </a:lnTo>
                <a:lnTo>
                  <a:pt x="0" y="35311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944117" y="8943117"/>
            <a:ext cx="1343883" cy="1343883"/>
          </a:xfrm>
          <a:custGeom>
            <a:avLst/>
            <a:gdLst/>
            <a:ahLst/>
            <a:cxnLst/>
            <a:rect l="l" t="t" r="r" b="b"/>
            <a:pathLst>
              <a:path w="1343883" h="1343883">
                <a:moveTo>
                  <a:pt x="0" y="0"/>
                </a:moveTo>
                <a:lnTo>
                  <a:pt x="1343883" y="0"/>
                </a:lnTo>
                <a:lnTo>
                  <a:pt x="1343883" y="1343883"/>
                </a:lnTo>
                <a:lnTo>
                  <a:pt x="0" y="1343883"/>
                </a:lnTo>
                <a:lnTo>
                  <a:pt x="0" y="0"/>
                </a:lnTo>
                <a:close/>
              </a:path>
            </a:pathLst>
          </a:custGeom>
          <a:blipFill>
            <a:blip r:embed="rId8"/>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741</Words>
  <Application>Microsoft Office PowerPoint</Application>
  <PresentationFormat>Özel</PresentationFormat>
  <Paragraphs>67</Paragraphs>
  <Slides>14</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14</vt:i4>
      </vt:variant>
    </vt:vector>
  </HeadingPairs>
  <TitlesOfParts>
    <vt:vector size="22" baseType="lpstr">
      <vt:lpstr>Linux Biolinum Bold</vt:lpstr>
      <vt:lpstr>Arial</vt:lpstr>
      <vt:lpstr>Linux Biolinum</vt:lpstr>
      <vt:lpstr>Clear Sans</vt:lpstr>
      <vt:lpstr>Clear Sans Medium</vt:lpstr>
      <vt:lpstr>Linux Biolinum Bold Italics</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Kahverengi ve Krem Rengi Narin Organik Freelance Yazar Pazarlama Sunum Kopyası</dc:title>
  <dc:creator>ZEYNEP TEKİN</dc:creator>
  <cp:lastModifiedBy>remzi</cp:lastModifiedBy>
  <cp:revision>2</cp:revision>
  <dcterms:created xsi:type="dcterms:W3CDTF">2006-08-16T00:00:00Z</dcterms:created>
  <dcterms:modified xsi:type="dcterms:W3CDTF">2023-09-04T12:01:06Z</dcterms:modified>
  <dc:identifier>DAFo-IaFXcY</dc:identifier>
</cp:coreProperties>
</file>