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76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2" r:id="rId18"/>
    <p:sldId id="277" r:id="rId19"/>
    <p:sldId id="269" r:id="rId20"/>
    <p:sldId id="278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76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48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3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230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0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86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6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98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1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4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16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24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4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94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0B662C-00E4-493D-B0D7-C9F4EA13DAD0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9C2669-A153-4C4E-9792-58748040E6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6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SINIR KOYMA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İLKOKUL ÖĞRETMEN SUNUMU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585" y="16001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0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spc="-30" dirty="0">
                <a:solidFill>
                  <a:schemeClr val="accent2">
                    <a:lumMod val="50000"/>
                  </a:schemeClr>
                </a:solidFill>
              </a:rPr>
              <a:t>DAVRANIŞI</a:t>
            </a:r>
            <a:r>
              <a:rPr lang="tr-TR" sz="3600" b="1" spc="-17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30" dirty="0">
                <a:solidFill>
                  <a:schemeClr val="accent2">
                    <a:lumMod val="50000"/>
                  </a:schemeClr>
                </a:solidFill>
              </a:rPr>
              <a:t>TANIMLAMA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174625">
              <a:lnSpc>
                <a:spcPct val="90000"/>
              </a:lnSpc>
              <a:spcBef>
                <a:spcPts val="495"/>
              </a:spcBef>
            </a:pPr>
            <a:r>
              <a:rPr lang="tr-TR" dirty="0">
                <a:latin typeface="Times New Roman"/>
                <a:cs typeface="Times New Roman"/>
              </a:rPr>
              <a:t>Çocuğun</a:t>
            </a:r>
            <a:r>
              <a:rPr lang="tr-TR" spc="-30" dirty="0">
                <a:latin typeface="Times New Roman"/>
                <a:cs typeface="Times New Roman"/>
              </a:rPr>
              <a:t> </a:t>
            </a:r>
            <a:r>
              <a:rPr lang="tr-TR" spc="-90" dirty="0">
                <a:latin typeface="Times New Roman"/>
                <a:cs typeface="Times New Roman"/>
              </a:rPr>
              <a:t>anlaşıldığını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ve</a:t>
            </a:r>
            <a:r>
              <a:rPr lang="tr-TR" spc="-1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hangi</a:t>
            </a:r>
            <a:r>
              <a:rPr lang="tr-TR" spc="-25" dirty="0">
                <a:latin typeface="Times New Roman"/>
                <a:cs typeface="Times New Roman"/>
              </a:rPr>
              <a:t> </a:t>
            </a:r>
            <a:r>
              <a:rPr lang="tr-TR" spc="-85" dirty="0">
                <a:latin typeface="Times New Roman"/>
                <a:cs typeface="Times New Roman"/>
              </a:rPr>
              <a:t>davranışından </a:t>
            </a:r>
            <a:r>
              <a:rPr lang="tr-TR" spc="-8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dolayı</a:t>
            </a:r>
            <a:r>
              <a:rPr lang="tr-TR" spc="-4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uyarıldığını</a:t>
            </a:r>
            <a:r>
              <a:rPr lang="tr-TR" spc="-5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daha</a:t>
            </a:r>
            <a:r>
              <a:rPr lang="tr-TR" spc="-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net</a:t>
            </a:r>
            <a:r>
              <a:rPr lang="tr-TR" spc="-10" dirty="0">
                <a:latin typeface="Times New Roman"/>
                <a:cs typeface="Times New Roman"/>
              </a:rPr>
              <a:t> </a:t>
            </a:r>
            <a:r>
              <a:rPr lang="tr-TR" spc="-5" dirty="0">
                <a:latin typeface="Times New Roman"/>
                <a:cs typeface="Times New Roman"/>
              </a:rPr>
              <a:t>anlaması</a:t>
            </a:r>
            <a:r>
              <a:rPr lang="tr-TR" spc="-2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amacıyla </a:t>
            </a:r>
            <a:r>
              <a:rPr lang="tr-TR" spc="-810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yapılır.</a:t>
            </a:r>
            <a:endParaRPr lang="tr-TR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000" dirty="0">
              <a:latin typeface="Times New Roman"/>
              <a:cs typeface="Times New Roman"/>
            </a:endParaRPr>
          </a:p>
          <a:p>
            <a:pPr marL="12700" marR="5080">
              <a:lnSpc>
                <a:spcPts val="3560"/>
              </a:lnSpc>
            </a:pPr>
            <a:r>
              <a:rPr lang="tr-TR" spc="-5" dirty="0">
                <a:latin typeface="Times New Roman"/>
                <a:cs typeface="Times New Roman"/>
              </a:rPr>
              <a:t>Kıs</a:t>
            </a:r>
            <a:r>
              <a:rPr lang="tr-TR" dirty="0">
                <a:latin typeface="Times New Roman"/>
                <a:cs typeface="Times New Roman"/>
              </a:rPr>
              <a:t>a</a:t>
            </a:r>
            <a:r>
              <a:rPr lang="tr-TR" spc="-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cümle</a:t>
            </a:r>
            <a:r>
              <a:rPr lang="tr-TR" spc="-10" dirty="0">
                <a:latin typeface="Times New Roman"/>
                <a:cs typeface="Times New Roman"/>
              </a:rPr>
              <a:t>l</a:t>
            </a:r>
            <a:r>
              <a:rPr lang="tr-TR" dirty="0">
                <a:latin typeface="Times New Roman"/>
                <a:cs typeface="Times New Roman"/>
              </a:rPr>
              <a:t>erle</a:t>
            </a:r>
            <a:r>
              <a:rPr lang="tr-TR" spc="-2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gö</a:t>
            </a:r>
            <a:r>
              <a:rPr lang="tr-TR" spc="5" dirty="0">
                <a:latin typeface="Times New Roman"/>
                <a:cs typeface="Times New Roman"/>
              </a:rPr>
              <a:t>r</a:t>
            </a:r>
            <a:r>
              <a:rPr lang="tr-TR" dirty="0">
                <a:latin typeface="Times New Roman"/>
                <a:cs typeface="Times New Roman"/>
              </a:rPr>
              <a:t>ülen</a:t>
            </a:r>
            <a:r>
              <a:rPr lang="tr-TR" spc="-35" dirty="0">
                <a:latin typeface="Times New Roman"/>
                <a:cs typeface="Times New Roman"/>
              </a:rPr>
              <a:t> </a:t>
            </a:r>
            <a:r>
              <a:rPr lang="tr-TR" spc="-390" dirty="0" smtClean="0">
                <a:latin typeface="Times New Roman"/>
                <a:cs typeface="Times New Roman"/>
              </a:rPr>
              <a:t>ş  e  </a:t>
            </a:r>
            <a:r>
              <a:rPr lang="tr-TR" spc="-330" dirty="0" smtClean="0">
                <a:latin typeface="Times New Roman"/>
                <a:cs typeface="Times New Roman"/>
              </a:rPr>
              <a:t>y</a:t>
            </a:r>
            <a:r>
              <a:rPr lang="tr-TR" spc="-5" dirty="0" smtClean="0">
                <a:latin typeface="Times New Roman"/>
                <a:cs typeface="Times New Roman"/>
              </a:rPr>
              <a:t> </a:t>
            </a:r>
            <a:r>
              <a:rPr lang="tr-TR" spc="-5" dirty="0">
                <a:latin typeface="Times New Roman"/>
                <a:cs typeface="Times New Roman"/>
              </a:rPr>
              <a:t>sö</a:t>
            </a:r>
            <a:r>
              <a:rPr lang="tr-TR" spc="5" dirty="0">
                <a:latin typeface="Times New Roman"/>
                <a:cs typeface="Times New Roman"/>
              </a:rPr>
              <a:t>y</a:t>
            </a:r>
            <a:r>
              <a:rPr lang="tr-TR" dirty="0">
                <a:latin typeface="Times New Roman"/>
                <a:cs typeface="Times New Roman"/>
              </a:rPr>
              <a:t>leni</a:t>
            </a:r>
            <a:r>
              <a:rPr lang="tr-TR" spc="-140" dirty="0">
                <a:latin typeface="Times New Roman"/>
                <a:cs typeface="Times New Roman"/>
              </a:rPr>
              <a:t>r</a:t>
            </a:r>
            <a:r>
              <a:rPr lang="tr-TR" dirty="0">
                <a:latin typeface="Times New Roman"/>
                <a:cs typeface="Times New Roman"/>
              </a:rPr>
              <a:t>,</a:t>
            </a:r>
            <a:r>
              <a:rPr lang="tr-TR" spc="-2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tahmin</a:t>
            </a:r>
            <a:r>
              <a:rPr lang="tr-TR" spc="-2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ve  yorum</a:t>
            </a:r>
            <a:r>
              <a:rPr lang="tr-TR" spc="-3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yapmaktan</a:t>
            </a:r>
            <a:r>
              <a:rPr lang="tr-TR" spc="-30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kaçınılır.</a:t>
            </a:r>
            <a:endParaRPr lang="tr-TR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tr-TR" sz="2000" dirty="0">
              <a:latin typeface="Times New Roman"/>
              <a:cs typeface="Times New Roman"/>
            </a:endParaRPr>
          </a:p>
          <a:p>
            <a:pPr marL="117475" marR="2973705" indent="-105410">
              <a:lnSpc>
                <a:spcPts val="3560"/>
              </a:lnSpc>
            </a:pPr>
            <a:r>
              <a:rPr lang="tr-TR" dirty="0">
                <a:latin typeface="Times New Roman"/>
                <a:cs typeface="Times New Roman"/>
              </a:rPr>
              <a:t>Çocuğun </a:t>
            </a:r>
            <a:r>
              <a:rPr lang="tr-TR" spc="-85" dirty="0">
                <a:latin typeface="Times New Roman"/>
                <a:cs typeface="Times New Roman"/>
              </a:rPr>
              <a:t>davranışları, </a:t>
            </a:r>
            <a:r>
              <a:rPr lang="tr-TR" spc="-5" dirty="0">
                <a:latin typeface="Times New Roman"/>
                <a:cs typeface="Times New Roman"/>
              </a:rPr>
              <a:t>sözleri, </a:t>
            </a:r>
            <a:r>
              <a:rPr lang="tr-TR" spc="-81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duyguları</a:t>
            </a:r>
            <a:r>
              <a:rPr lang="tr-TR" spc="-3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yansıtılır</a:t>
            </a:r>
            <a:r>
              <a:rPr lang="tr-TR" spc="-20" dirty="0" smtClean="0">
                <a:latin typeface="Times New Roman"/>
                <a:cs typeface="Times New Roman"/>
              </a:rPr>
              <a:t>.</a:t>
            </a:r>
            <a:endParaRPr lang="tr-TR" dirty="0">
              <a:latin typeface="Times New Roman"/>
              <a:cs typeface="Times New Roman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1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SIN</a:t>
            </a:r>
            <a:r>
              <a:rPr lang="tr-TR" sz="3600" b="1" spc="-15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RI</a:t>
            </a:r>
            <a:r>
              <a:rPr lang="tr-TR" sz="3600" b="1"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275" dirty="0">
                <a:solidFill>
                  <a:schemeClr val="accent2">
                    <a:lumMod val="50000"/>
                  </a:schemeClr>
                </a:solidFill>
              </a:rPr>
              <a:t>İF</a:t>
            </a:r>
            <a:r>
              <a:rPr lang="tr-TR" sz="3600" b="1" spc="-5" dirty="0">
                <a:solidFill>
                  <a:schemeClr val="accent2">
                    <a:lumMod val="50000"/>
                  </a:schemeClr>
                </a:solidFill>
              </a:rPr>
              <a:t>AD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tr-TR" sz="3600" b="1" spc="-15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TME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Kural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çocuğa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net ve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açık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55" dirty="0" err="1">
                <a:solidFill>
                  <a:schemeClr val="tx1"/>
                </a:solidFill>
                <a:latin typeface="Times New Roman"/>
                <a:cs typeface="Times New Roman"/>
              </a:rPr>
              <a:t>Ģekilde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söylenir.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Ses </a:t>
            </a:r>
            <a:r>
              <a:rPr lang="tr-TR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tonunun</a:t>
            </a:r>
            <a:r>
              <a:rPr lang="tr-TR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sakin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olmasına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dikkat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edilmelidir.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  <a:buClr>
                <a:srgbClr val="92A199"/>
              </a:buClr>
              <a:buFont typeface="Arial MT"/>
              <a:buChar char="•"/>
            </a:pPr>
            <a:endParaRPr lang="tr-TR" sz="3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indent="-228600"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Sınırları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açıklarken ‘‘</a:t>
            </a:r>
            <a:r>
              <a:rPr lang="tr-T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BİZ’’d</a:t>
            </a:r>
            <a:r>
              <a:rPr lang="tr-TR" spc="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tr-T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nilme</a:t>
            </a:r>
            <a:r>
              <a:rPr lang="tr-TR" spc="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tr-T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sınırların 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herkes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için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olduğunu </a:t>
            </a:r>
            <a:r>
              <a:rPr lang="tr-TR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çocuğun</a:t>
            </a:r>
            <a:r>
              <a:rPr lang="tr-TR" spc="-7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anlamasını </a:t>
            </a:r>
            <a:r>
              <a:rPr lang="tr-TR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sağlar.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spc="-5" dirty="0">
                <a:solidFill>
                  <a:schemeClr val="accent2">
                    <a:lumMod val="50000"/>
                  </a:schemeClr>
                </a:solidFill>
              </a:rPr>
              <a:t>SEÇENEK</a:t>
            </a:r>
            <a:r>
              <a:rPr lang="tr-TR" sz="3600" b="1" spc="-5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5" dirty="0">
                <a:solidFill>
                  <a:schemeClr val="accent2">
                    <a:lumMod val="50000"/>
                  </a:schemeClr>
                </a:solidFill>
              </a:rPr>
              <a:t>SUNMA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spcBef>
                <a:spcPts val="10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80" dirty="0">
                <a:solidFill>
                  <a:schemeClr val="tx1"/>
                </a:solidFill>
                <a:latin typeface="Times New Roman"/>
                <a:cs typeface="Times New Roman"/>
              </a:rPr>
              <a:t>Yeni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bir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35" dirty="0" err="1">
                <a:solidFill>
                  <a:schemeClr val="tx1"/>
                </a:solidFill>
                <a:latin typeface="Times New Roman"/>
                <a:cs typeface="Times New Roman"/>
              </a:rPr>
              <a:t>davranıĢ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seçeneği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verilir.</a:t>
            </a:r>
            <a:r>
              <a:rPr lang="tr-TR" spc="-9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Verilen </a:t>
            </a:r>
            <a:r>
              <a:rPr lang="tr-TR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seçenek;</a:t>
            </a:r>
          </a:p>
          <a:p>
            <a:pPr marL="241300" indent="-228600">
              <a:spcBef>
                <a:spcPts val="77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Doğal</a:t>
            </a:r>
          </a:p>
          <a:p>
            <a:pPr marL="241300" indent="-228600">
              <a:spcBef>
                <a:spcPts val="77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Mantıklı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indent="-228600">
              <a:spcBef>
                <a:spcPts val="77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Ceza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anlamı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olmayan</a:t>
            </a:r>
          </a:p>
          <a:p>
            <a:pPr marL="241300" indent="-228600">
              <a:spcBef>
                <a:spcPts val="76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Kabul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edilebilir</a:t>
            </a:r>
          </a:p>
          <a:p>
            <a:pPr marL="241300" indent="-228600">
              <a:spcBef>
                <a:spcPts val="77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Olumlu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cümlelerle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ifade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edilmelidir</a:t>
            </a:r>
            <a:r>
              <a:rPr lang="tr-TR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6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spc="-254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FİN</a:t>
            </a:r>
            <a:r>
              <a:rPr lang="tr-TR" sz="3600" b="1" spc="-27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lang="tr-TR" sz="3600" b="1" spc="-1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3600" b="1" spc="-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Ç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tr-TR" sz="3600" b="1" spc="-254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NEĞ</a:t>
            </a:r>
            <a:r>
              <a:rPr lang="tr-TR" sz="3600" b="1" spc="-26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İ</a:t>
            </a:r>
            <a:r>
              <a:rPr lang="tr-TR" sz="3600" b="1" spc="-3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/YO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36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LUK</a:t>
            </a:r>
            <a:r>
              <a:rPr lang="tr-TR" sz="3600" b="1" spc="-9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V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RM</a:t>
            </a:r>
            <a:r>
              <a:rPr lang="tr-TR" sz="36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spcBef>
                <a:spcPts val="10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110" dirty="0">
                <a:solidFill>
                  <a:schemeClr val="tx1"/>
                </a:solidFill>
                <a:latin typeface="Verdana"/>
                <a:cs typeface="Verdana"/>
              </a:rPr>
              <a:t>Eğe</a:t>
            </a:r>
            <a:r>
              <a:rPr lang="tr-TR" spc="-7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tr-TR" spc="-25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160" dirty="0">
                <a:solidFill>
                  <a:schemeClr val="tx1"/>
                </a:solidFill>
                <a:latin typeface="Verdana"/>
                <a:cs typeface="Verdana"/>
              </a:rPr>
              <a:t>daha</a:t>
            </a:r>
            <a:r>
              <a:rPr lang="tr-TR" spc="-25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165" dirty="0">
                <a:solidFill>
                  <a:schemeClr val="tx1"/>
                </a:solidFill>
                <a:latin typeface="Verdana"/>
                <a:cs typeface="Verdana"/>
              </a:rPr>
              <a:t>önce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dirty="0">
                <a:solidFill>
                  <a:schemeClr val="tx1"/>
                </a:solidFill>
                <a:latin typeface="Verdana"/>
                <a:cs typeface="Verdana"/>
              </a:rPr>
              <a:t>uy</a:t>
            </a:r>
            <a:r>
              <a:rPr lang="tr-TR" spc="-1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320" dirty="0">
                <a:solidFill>
                  <a:schemeClr val="tx1"/>
                </a:solidFill>
                <a:latin typeface="Verdana"/>
                <a:cs typeface="Verdana"/>
              </a:rPr>
              <a:t>rı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19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pc="85" dirty="0">
                <a:solidFill>
                  <a:schemeClr val="tx1"/>
                </a:solidFill>
                <a:latin typeface="Verdana"/>
                <a:cs typeface="Verdana"/>
              </a:rPr>
              <a:t>ap</a:t>
            </a:r>
            <a:r>
              <a:rPr lang="tr-TR" spc="30" dirty="0">
                <a:solidFill>
                  <a:schemeClr val="tx1"/>
                </a:solidFill>
                <a:latin typeface="Verdana"/>
                <a:cs typeface="Verdana"/>
              </a:rPr>
              <a:t>ı</a:t>
            </a:r>
            <a:r>
              <a:rPr lang="tr-TR" spc="-105" dirty="0">
                <a:solidFill>
                  <a:schemeClr val="tx1"/>
                </a:solidFill>
                <a:latin typeface="Verdana"/>
                <a:cs typeface="Verdana"/>
              </a:rPr>
              <a:t>ldı</a:t>
            </a:r>
            <a:r>
              <a:rPr lang="tr-TR" spc="-17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pc="-80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tr-TR" spc="-8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15" dirty="0">
                <a:solidFill>
                  <a:schemeClr val="tx1"/>
                </a:solidFill>
                <a:latin typeface="Verdana"/>
                <a:cs typeface="Verdana"/>
              </a:rPr>
              <a:t>ve  </a:t>
            </a:r>
            <a:r>
              <a:rPr lang="tr-TR" spc="120" dirty="0">
                <a:solidFill>
                  <a:schemeClr val="tx1"/>
                </a:solidFill>
                <a:latin typeface="Verdana"/>
                <a:cs typeface="Verdana"/>
              </a:rPr>
              <a:t>çocuk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420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tr-TR" spc="-215" dirty="0">
                <a:solidFill>
                  <a:schemeClr val="tx1"/>
                </a:solidFill>
                <a:latin typeface="Verdana"/>
                <a:cs typeface="Verdana"/>
              </a:rPr>
              <a:t>ın</a:t>
            </a:r>
            <a:r>
              <a:rPr lang="tr-TR" spc="-145" dirty="0">
                <a:solidFill>
                  <a:schemeClr val="tx1"/>
                </a:solidFill>
                <a:latin typeface="Verdana"/>
                <a:cs typeface="Verdana"/>
              </a:rPr>
              <a:t>ı</a:t>
            </a:r>
            <a:r>
              <a:rPr lang="tr-TR" spc="-70" dirty="0">
                <a:solidFill>
                  <a:schemeClr val="tx1"/>
                </a:solidFill>
                <a:latin typeface="Verdana"/>
                <a:cs typeface="Verdana"/>
              </a:rPr>
              <a:t>ra</a:t>
            </a:r>
            <a:r>
              <a:rPr lang="tr-TR" spc="-2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100" dirty="0">
                <a:solidFill>
                  <a:schemeClr val="tx1"/>
                </a:solidFill>
                <a:latin typeface="Verdana"/>
                <a:cs typeface="Verdana"/>
              </a:rPr>
              <a:t>uy</a:t>
            </a:r>
            <a:r>
              <a:rPr lang="tr-TR" spc="-175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pc="5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9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pc="114" dirty="0">
                <a:solidFill>
                  <a:schemeClr val="tx1"/>
                </a:solidFill>
                <a:latin typeface="Verdana"/>
                <a:cs typeface="Verdana"/>
              </a:rPr>
              <a:t>ay</a:t>
            </a:r>
            <a:r>
              <a:rPr lang="tr-TR" spc="12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80" dirty="0" smtClean="0">
                <a:solidFill>
                  <a:schemeClr val="tx1"/>
                </a:solidFill>
                <a:latin typeface="Verdana"/>
                <a:cs typeface="Verdana"/>
              </a:rPr>
              <a:t>devam</a:t>
            </a:r>
            <a:r>
              <a:rPr lang="tr-TR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55" dirty="0" smtClean="0">
                <a:solidFill>
                  <a:schemeClr val="tx1"/>
                </a:solidFill>
                <a:latin typeface="Verdana"/>
                <a:cs typeface="Verdana"/>
              </a:rPr>
              <a:t>ediyorsa</a:t>
            </a:r>
            <a:r>
              <a:rPr lang="tr-TR" spc="-26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95" dirty="0">
                <a:solidFill>
                  <a:schemeClr val="tx1"/>
                </a:solidFill>
                <a:latin typeface="Verdana"/>
                <a:cs typeface="Verdana"/>
              </a:rPr>
              <a:t>uygu</a:t>
            </a:r>
            <a:r>
              <a:rPr lang="tr-TR" spc="-5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tr-TR" spc="-120" dirty="0">
                <a:solidFill>
                  <a:schemeClr val="tx1"/>
                </a:solidFill>
                <a:latin typeface="Verdana"/>
                <a:cs typeface="Verdana"/>
              </a:rPr>
              <a:t>anı</a:t>
            </a:r>
            <a:r>
              <a:rPr lang="tr-TR" spc="-114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tr-TR" spc="-28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  <a:endParaRPr lang="tr-TR" dirty="0">
              <a:solidFill>
                <a:schemeClr val="tx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sz="36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marR="816610" indent="-228600"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320" dirty="0">
                <a:solidFill>
                  <a:schemeClr val="tx1"/>
                </a:solidFill>
                <a:latin typeface="Verdana"/>
                <a:cs typeface="Verdana"/>
              </a:rPr>
              <a:t>Sını</a:t>
            </a:r>
            <a:r>
              <a:rPr lang="tr-TR" spc="-305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tr-TR" spc="-130" dirty="0">
                <a:solidFill>
                  <a:schemeClr val="tx1"/>
                </a:solidFill>
                <a:latin typeface="Verdana"/>
                <a:cs typeface="Verdana"/>
              </a:rPr>
              <a:t>la</a:t>
            </a:r>
            <a:r>
              <a:rPr lang="tr-TR" spc="-14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tr-TR" spc="26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29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Verdana"/>
                <a:cs typeface="Verdana"/>
              </a:rPr>
              <a:t>uyma</a:t>
            </a:r>
            <a:r>
              <a:rPr lang="tr-TR" spc="-2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4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pc="4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229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tr-TR" spc="22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Verdana"/>
                <a:cs typeface="Verdana"/>
              </a:rPr>
              <a:t>uym</a:t>
            </a:r>
            <a:r>
              <a:rPr lang="tr-TR" spc="-4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55" dirty="0">
                <a:solidFill>
                  <a:schemeClr val="tx1"/>
                </a:solidFill>
                <a:latin typeface="Verdana"/>
                <a:cs typeface="Verdana"/>
              </a:rPr>
              <a:t>ma  </a:t>
            </a:r>
            <a:r>
              <a:rPr lang="tr-TR" spc="125" dirty="0">
                <a:solidFill>
                  <a:schemeClr val="tx1"/>
                </a:solidFill>
                <a:latin typeface="Verdana"/>
                <a:cs typeface="Verdana"/>
              </a:rPr>
              <a:t>çocuğun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45" dirty="0">
                <a:solidFill>
                  <a:schemeClr val="tx1"/>
                </a:solidFill>
                <a:latin typeface="Verdana"/>
                <a:cs typeface="Verdana"/>
              </a:rPr>
              <a:t>kendi</a:t>
            </a:r>
            <a:r>
              <a:rPr lang="tr-TR" spc="-25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40" dirty="0">
                <a:solidFill>
                  <a:schemeClr val="tx1"/>
                </a:solidFill>
                <a:latin typeface="Verdana"/>
                <a:cs typeface="Verdana"/>
              </a:rPr>
              <a:t>kar</a:t>
            </a:r>
            <a:r>
              <a:rPr lang="tr-TR" spc="-6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320" dirty="0">
                <a:solidFill>
                  <a:schemeClr val="tx1"/>
                </a:solidFill>
                <a:latin typeface="Verdana"/>
                <a:cs typeface="Verdana"/>
              </a:rPr>
              <a:t>rı</a:t>
            </a:r>
            <a:r>
              <a:rPr lang="tr-TR" spc="-2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55" dirty="0">
                <a:solidFill>
                  <a:schemeClr val="tx1"/>
                </a:solidFill>
                <a:latin typeface="Verdana"/>
                <a:cs typeface="Verdana"/>
              </a:rPr>
              <a:t>olacak</a:t>
            </a:r>
            <a:r>
              <a:rPr lang="tr-TR" spc="2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tr-TR" spc="-315" dirty="0">
                <a:solidFill>
                  <a:schemeClr val="tx1"/>
                </a:solidFill>
                <a:latin typeface="Verdana"/>
                <a:cs typeface="Verdana"/>
              </a:rPr>
              <a:t>ır</a:t>
            </a:r>
            <a:r>
              <a:rPr lang="tr-TR" spc="-315" dirty="0" smtClean="0">
                <a:solidFill>
                  <a:schemeClr val="tx1"/>
                </a:solidFill>
                <a:latin typeface="Verdana"/>
                <a:cs typeface="Verdana"/>
              </a:rPr>
              <a:t>.</a:t>
            </a:r>
            <a:endParaRPr lang="tr-TR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03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pc="-5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KARARI</a:t>
            </a:r>
            <a:r>
              <a:rPr lang="tr-TR" b="1" spc="-90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UYGULAMA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80" dirty="0">
                <a:solidFill>
                  <a:schemeClr val="tx1"/>
                </a:solidFill>
                <a:latin typeface="Verdana"/>
                <a:cs typeface="Verdana"/>
              </a:rPr>
              <a:t>Çocuk</a:t>
            </a:r>
            <a:r>
              <a:rPr lang="tr-TR" spc="-18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140" dirty="0">
                <a:solidFill>
                  <a:schemeClr val="tx1"/>
                </a:solidFill>
                <a:latin typeface="Verdana"/>
                <a:cs typeface="Verdana"/>
              </a:rPr>
              <a:t>sınır</a:t>
            </a:r>
            <a:r>
              <a:rPr lang="tr-TR" spc="-18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1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80" dirty="0">
                <a:solidFill>
                  <a:schemeClr val="tx1"/>
                </a:solidFill>
                <a:latin typeface="Verdana"/>
                <a:cs typeface="Verdana"/>
              </a:rPr>
              <a:t>uy</a:t>
            </a:r>
            <a:r>
              <a:rPr lang="tr-TR" spc="-12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pc="3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75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pc="80" dirty="0">
                <a:solidFill>
                  <a:schemeClr val="tx1"/>
                </a:solidFill>
                <a:latin typeface="Verdana"/>
                <a:cs typeface="Verdana"/>
              </a:rPr>
              <a:t>ay</a:t>
            </a:r>
            <a:r>
              <a:rPr lang="tr-TR" spc="8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2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55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tr-TR" spc="80" dirty="0">
                <a:solidFill>
                  <a:schemeClr val="tx1"/>
                </a:solidFill>
                <a:latin typeface="Verdana"/>
                <a:cs typeface="Verdana"/>
              </a:rPr>
              <a:t>v</a:t>
            </a:r>
            <a:r>
              <a:rPr lang="tr-TR" spc="3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7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pc="-204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40" dirty="0">
                <a:solidFill>
                  <a:schemeClr val="tx1"/>
                </a:solidFill>
                <a:latin typeface="Verdana"/>
                <a:cs typeface="Verdana"/>
              </a:rPr>
              <a:t>ed</a:t>
            </a:r>
            <a:r>
              <a:rPr lang="tr-TR" spc="3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pc="-95" dirty="0">
                <a:solidFill>
                  <a:schemeClr val="tx1"/>
                </a:solidFill>
                <a:latin typeface="Verdana"/>
                <a:cs typeface="Verdana"/>
              </a:rPr>
              <a:t>yors</a:t>
            </a:r>
            <a:r>
              <a:rPr lang="tr-TR" spc="-10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pc="-1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10" dirty="0">
                <a:solidFill>
                  <a:schemeClr val="tx1"/>
                </a:solidFill>
                <a:latin typeface="Verdana"/>
                <a:cs typeface="Verdana"/>
              </a:rPr>
              <a:t>hemen  </a:t>
            </a:r>
            <a:r>
              <a:rPr lang="tr-TR" spc="-35" dirty="0">
                <a:solidFill>
                  <a:schemeClr val="tx1"/>
                </a:solidFill>
                <a:latin typeface="Verdana"/>
                <a:cs typeface="Verdana"/>
              </a:rPr>
              <a:t>sonuçlarına</a:t>
            </a:r>
            <a:r>
              <a:rPr lang="tr-TR" spc="-1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60" dirty="0">
                <a:solidFill>
                  <a:schemeClr val="tx1"/>
                </a:solidFill>
                <a:latin typeface="Verdana"/>
                <a:cs typeface="Verdana"/>
              </a:rPr>
              <a:t>katlanması</a:t>
            </a:r>
            <a:r>
              <a:rPr lang="tr-TR" spc="-2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65" dirty="0">
                <a:solidFill>
                  <a:schemeClr val="tx1"/>
                </a:solidFill>
                <a:latin typeface="Verdana"/>
                <a:cs typeface="Verdana"/>
              </a:rPr>
              <a:t>sağlanmalıdır.</a:t>
            </a:r>
            <a:endParaRPr lang="tr-TR" dirty="0">
              <a:solidFill>
                <a:schemeClr val="tx1"/>
              </a:solidFill>
              <a:latin typeface="Verdana"/>
              <a:cs typeface="Verdana"/>
            </a:endParaRPr>
          </a:p>
          <a:p>
            <a:pPr>
              <a:spcBef>
                <a:spcPts val="35"/>
              </a:spcBef>
              <a:buClr>
                <a:srgbClr val="92A199"/>
              </a:buClr>
              <a:buFont typeface="Arial MT"/>
              <a:buChar char="•"/>
            </a:pPr>
            <a:endParaRPr lang="tr-TR" sz="255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marR="4538345" indent="-241300">
              <a:lnSpc>
                <a:spcPct val="110000"/>
              </a:lnSpc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75" dirty="0">
                <a:solidFill>
                  <a:schemeClr val="tx1"/>
                </a:solidFill>
                <a:latin typeface="Verdana"/>
                <a:cs typeface="Verdana"/>
              </a:rPr>
              <a:t>Naz</a:t>
            </a:r>
            <a:r>
              <a:rPr lang="tr-TR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pc="-225" dirty="0">
                <a:solidFill>
                  <a:schemeClr val="tx1"/>
                </a:solidFill>
                <a:latin typeface="Verdana"/>
                <a:cs typeface="Verdana"/>
              </a:rPr>
              <a:t>k</a:t>
            </a:r>
            <a:r>
              <a:rPr lang="tr-TR" spc="-210" dirty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tr-TR" spc="-100" dirty="0" smtClean="0">
                <a:solidFill>
                  <a:schemeClr val="tx1"/>
                </a:solidFill>
                <a:latin typeface="Verdana"/>
                <a:cs typeface="Verdana"/>
              </a:rPr>
              <a:t>se</a:t>
            </a:r>
            <a:r>
              <a:rPr lang="tr-TR" spc="-80" dirty="0" smtClean="0">
                <a:solidFill>
                  <a:schemeClr val="tx1"/>
                </a:solidFill>
                <a:latin typeface="Verdana"/>
                <a:cs typeface="Verdana"/>
              </a:rPr>
              <a:t>v</a:t>
            </a:r>
            <a:r>
              <a:rPr lang="tr-TR" spc="125" dirty="0" smtClean="0">
                <a:solidFill>
                  <a:schemeClr val="tx1"/>
                </a:solidFill>
                <a:latin typeface="Verdana"/>
                <a:cs typeface="Verdana"/>
              </a:rPr>
              <a:t>ecen</a:t>
            </a:r>
            <a:r>
              <a:rPr lang="tr-TR" spc="-21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40" dirty="0" smtClean="0">
                <a:solidFill>
                  <a:schemeClr val="tx1"/>
                </a:solidFill>
                <a:latin typeface="Verdana"/>
                <a:cs typeface="Verdana"/>
              </a:rPr>
              <a:t>ve </a:t>
            </a:r>
            <a:r>
              <a:rPr lang="tr-TR" spc="-114" dirty="0" smtClean="0">
                <a:solidFill>
                  <a:schemeClr val="tx1"/>
                </a:solidFill>
                <a:latin typeface="Verdana"/>
                <a:cs typeface="Verdana"/>
              </a:rPr>
              <a:t>kararlı</a:t>
            </a:r>
            <a:r>
              <a:rPr lang="tr-TR" spc="-2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pc="-200" dirty="0" smtClean="0">
                <a:solidFill>
                  <a:schemeClr val="tx1"/>
                </a:solidFill>
                <a:latin typeface="Verdana"/>
                <a:cs typeface="Verdana"/>
              </a:rPr>
              <a:t>olunmalıdır.</a:t>
            </a:r>
            <a:endParaRPr lang="tr-TR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72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SINIR</a:t>
            </a:r>
            <a:r>
              <a:rPr lang="tr-TR" sz="2800" b="1" spc="-2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KOYMANIN</a:t>
            </a:r>
            <a:r>
              <a:rPr lang="tr-TR" sz="2800" b="1" spc="-4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İŞE</a:t>
            </a:r>
            <a:r>
              <a:rPr lang="tr-TR" sz="2800" b="1" spc="-8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spc="-2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YARAMADIĞI</a:t>
            </a:r>
            <a:r>
              <a:rPr lang="tr-TR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tr-TR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MLA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DA</a:t>
            </a:r>
            <a:r>
              <a:rPr lang="tr-TR" sz="2800" b="1" spc="-18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spc="-17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APILM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tr-TR" sz="2800" b="1" spc="-3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GEREK</a:t>
            </a:r>
            <a:r>
              <a:rPr lang="tr-TR" sz="2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NLER</a:t>
            </a:r>
            <a:endParaRPr lang="tr-T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1300" marR="5080" indent="-228600">
              <a:spcBef>
                <a:spcPts val="10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Fiziksel</a:t>
            </a:r>
            <a:r>
              <a:rPr lang="tr-TR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nedenlere</a:t>
            </a:r>
            <a:r>
              <a:rPr lang="tr-TR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bakma:</a:t>
            </a:r>
            <a:r>
              <a:rPr lang="tr-TR" b="1" spc="-1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Yorgunluk,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açlık, </a:t>
            </a:r>
            <a:r>
              <a:rPr lang="tr-TR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hastalık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vb. Çocuğun fiziksel ihtiyacı 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giderilmelidir</a:t>
            </a:r>
            <a:r>
              <a:rPr lang="tr-T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sz="4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20320" indent="-228600"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Kontrolü</a:t>
            </a:r>
            <a:r>
              <a:rPr lang="tr-TR" b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sürdürmek:</a:t>
            </a:r>
            <a:r>
              <a:rPr lang="tr-TR" b="1" spc="-1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Tüm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çocuklar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sınırları </a:t>
            </a:r>
            <a:r>
              <a:rPr lang="tr-TR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zorlamayı 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denerler,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bu durumda </a:t>
            </a:r>
            <a:r>
              <a:rPr lang="tr-TR" spc="-125" dirty="0">
                <a:solidFill>
                  <a:schemeClr val="tx1"/>
                </a:solidFill>
                <a:latin typeface="Times New Roman"/>
                <a:cs typeface="Times New Roman"/>
              </a:rPr>
              <a:t>başarısız </a:t>
            </a:r>
            <a:r>
              <a:rPr lang="tr-TR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hissedilmemeli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çocuk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negatif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özellikte </a:t>
            </a:r>
            <a:r>
              <a:rPr lang="tr-T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algılamamalıdır.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07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SINIR</a:t>
            </a:r>
            <a:r>
              <a:rPr lang="tr-TR" sz="2800" b="1" spc="-2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KOYMANIN</a:t>
            </a:r>
            <a:r>
              <a:rPr lang="tr-TR" sz="2800" b="1" spc="-4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İŞE</a:t>
            </a:r>
            <a:r>
              <a:rPr lang="tr-TR" sz="2800" b="1" spc="-8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spc="-2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YARAMADIĞI</a:t>
            </a:r>
            <a:r>
              <a:rPr lang="tr-TR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tr-TR" sz="280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MLA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DA</a:t>
            </a:r>
            <a:r>
              <a:rPr lang="tr-TR" sz="2800" b="1" spc="-18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spc="-17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Y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APILM</a:t>
            </a:r>
            <a:r>
              <a:rPr lang="tr-TR" sz="2800" b="1" spc="5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tr-TR" sz="2800" b="1" spc="-3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GEREK</a:t>
            </a:r>
            <a:r>
              <a:rPr lang="tr-TR" sz="2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tr-TR" sz="28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NLER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spc="25" dirty="0" smtClean="0">
                <a:solidFill>
                  <a:schemeClr val="tx1"/>
                </a:solidFill>
                <a:latin typeface="Times New Roman"/>
                <a:cs typeface="Times New Roman"/>
              </a:rPr>
              <a:t>Şiddete</a:t>
            </a:r>
            <a:r>
              <a:rPr lang="tr-TR" b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kesinlikle</a:t>
            </a:r>
            <a:r>
              <a:rPr lang="tr-TR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göz</a:t>
            </a:r>
            <a:r>
              <a:rPr lang="tr-TR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dirty="0">
                <a:solidFill>
                  <a:schemeClr val="tx1"/>
                </a:solidFill>
                <a:latin typeface="Times New Roman"/>
                <a:cs typeface="Times New Roman"/>
              </a:rPr>
              <a:t>yummama:</a:t>
            </a:r>
            <a:r>
              <a:rPr lang="tr-TR" b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Çocuk şiddet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lamaya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erse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ğa  öfkelenmeden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fiziksel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olarak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engellenir.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Çocuğun</a:t>
            </a:r>
            <a:r>
              <a:rPr lang="tr-TR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öfke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yalnızlık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isteğine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her zaman </a:t>
            </a:r>
            <a:r>
              <a:rPr lang="tr-TR" spc="-7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sa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gı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ö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sterili</a:t>
            </a:r>
            <a:r>
              <a:rPr lang="tr-TR" spc="-18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tr-TR" spc="-2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ak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şiddet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lamasına  izin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verilmez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spc="-155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tr-TR" b="1" spc="-155" dirty="0" smtClean="0">
                <a:solidFill>
                  <a:schemeClr val="tx1"/>
                </a:solidFill>
                <a:latin typeface="Times New Roman"/>
                <a:cs typeface="Times New Roman"/>
              </a:rPr>
              <a:t>Davranış</a:t>
            </a:r>
            <a:r>
              <a:rPr lang="tr-TR" b="1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imes New Roman"/>
                <a:cs typeface="Times New Roman"/>
              </a:rPr>
              <a:t>problemlerini</a:t>
            </a:r>
            <a:r>
              <a:rPr lang="tr-TR" b="1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b="1" spc="-5" dirty="0">
                <a:solidFill>
                  <a:schemeClr val="tx1"/>
                </a:solidFill>
                <a:latin typeface="Times New Roman"/>
                <a:cs typeface="Times New Roman"/>
              </a:rPr>
              <a:t>tanıma: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Kronik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 öfkeli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14" dirty="0">
                <a:solidFill>
                  <a:schemeClr val="tx1"/>
                </a:solidFill>
                <a:latin typeface="Times New Roman"/>
                <a:cs typeface="Times New Roman"/>
              </a:rPr>
              <a:t>davranışlar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sergileyen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ya da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sürekli karşı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ko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an çocukl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rd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 duygusal 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problemler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olabilir,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 uzman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yardımına 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35" dirty="0">
                <a:solidFill>
                  <a:schemeClr val="tx1"/>
                </a:solidFill>
                <a:latin typeface="Times New Roman"/>
                <a:cs typeface="Times New Roman"/>
              </a:rPr>
              <a:t>başvurmak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gerekebilir</a:t>
            </a:r>
            <a:r>
              <a:rPr lang="tr-TR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6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SINIR </a:t>
            </a:r>
            <a:r>
              <a:rPr lang="tr-TR" sz="3600" b="1" spc="-100" dirty="0">
                <a:solidFill>
                  <a:schemeClr val="accent2">
                    <a:lumMod val="50000"/>
                  </a:schemeClr>
                </a:solidFill>
              </a:rPr>
              <a:t>KOYULABİLECEK </a:t>
            </a:r>
            <a:r>
              <a:rPr lang="tr-TR" sz="3600" b="1" spc="-9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95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tr-TR" sz="3600" b="1" spc="-95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</a:rPr>
              <a:t>DURUMLARA</a:t>
            </a:r>
            <a:r>
              <a:rPr lang="tr-TR" sz="3600" b="1" spc="-18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5" dirty="0">
                <a:solidFill>
                  <a:schemeClr val="accent2">
                    <a:lumMod val="50000"/>
                  </a:schemeClr>
                </a:solidFill>
              </a:rPr>
              <a:t>ÖRNEKLER: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>
            <a:normAutofit/>
          </a:bodyPr>
          <a:lstStyle/>
          <a:p>
            <a:pPr marL="241300" indent="-228600">
              <a:lnSpc>
                <a:spcPts val="2735"/>
              </a:lnSpc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90" dirty="0">
                <a:solidFill>
                  <a:schemeClr val="tx1"/>
                </a:solidFill>
                <a:cs typeface="Verdana"/>
              </a:rPr>
              <a:t>Çocuğun</a:t>
            </a:r>
            <a:r>
              <a:rPr lang="tr-TR" spc="-19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45" dirty="0">
                <a:solidFill>
                  <a:schemeClr val="tx1"/>
                </a:solidFill>
                <a:cs typeface="Verdana"/>
              </a:rPr>
              <a:t>k</a:t>
            </a:r>
            <a:r>
              <a:rPr lang="tr-TR" spc="-55" dirty="0">
                <a:solidFill>
                  <a:schemeClr val="tx1"/>
                </a:solidFill>
                <a:cs typeface="Verdana"/>
              </a:rPr>
              <a:t>e</a:t>
            </a:r>
            <a:r>
              <a:rPr lang="tr-TR" spc="-35" dirty="0">
                <a:solidFill>
                  <a:schemeClr val="tx1"/>
                </a:solidFill>
                <a:cs typeface="Verdana"/>
              </a:rPr>
              <a:t>nd</a:t>
            </a:r>
            <a:r>
              <a:rPr lang="tr-TR" dirty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165" dirty="0">
                <a:solidFill>
                  <a:schemeClr val="tx1"/>
                </a:solidFill>
                <a:cs typeface="Verdana"/>
              </a:rPr>
              <a:t>n</a:t>
            </a:r>
            <a:r>
              <a:rPr lang="tr-TR" spc="-65" dirty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55" dirty="0">
                <a:solidFill>
                  <a:schemeClr val="tx1"/>
                </a:solidFill>
                <a:cs typeface="Verdana"/>
              </a:rPr>
              <a:t>n</a:t>
            </a:r>
            <a:r>
              <a:rPr lang="tr-TR" spc="-22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70" dirty="0">
                <a:solidFill>
                  <a:schemeClr val="tx1"/>
                </a:solidFill>
                <a:cs typeface="Verdana"/>
              </a:rPr>
              <a:t>v</a:t>
            </a:r>
            <a:r>
              <a:rPr lang="tr-TR" spc="65" dirty="0">
                <a:solidFill>
                  <a:schemeClr val="tx1"/>
                </a:solidFill>
                <a:cs typeface="Verdana"/>
              </a:rPr>
              <a:t>eya</a:t>
            </a:r>
            <a:r>
              <a:rPr lang="tr-TR" spc="-22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65" dirty="0">
                <a:solidFill>
                  <a:schemeClr val="tx1"/>
                </a:solidFill>
                <a:cs typeface="Verdana"/>
              </a:rPr>
              <a:t>arkadaşlarını</a:t>
            </a:r>
            <a:r>
              <a:rPr lang="tr-TR" spc="-75" dirty="0">
                <a:solidFill>
                  <a:schemeClr val="tx1"/>
                </a:solidFill>
                <a:cs typeface="Verdana"/>
              </a:rPr>
              <a:t>n</a:t>
            </a:r>
            <a:r>
              <a:rPr lang="tr-TR" spc="-21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50" dirty="0" smtClean="0">
                <a:solidFill>
                  <a:schemeClr val="tx1"/>
                </a:solidFill>
                <a:cs typeface="Verdana"/>
              </a:rPr>
              <a:t>f</a:t>
            </a:r>
            <a:r>
              <a:rPr lang="tr-TR" spc="-100" dirty="0" smtClean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275" dirty="0" smtClean="0">
                <a:solidFill>
                  <a:schemeClr val="tx1"/>
                </a:solidFill>
                <a:cs typeface="Verdana"/>
              </a:rPr>
              <a:t>z</a:t>
            </a:r>
            <a:r>
              <a:rPr lang="tr-TR" spc="-140" dirty="0" smtClean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145" dirty="0" smtClean="0">
                <a:solidFill>
                  <a:schemeClr val="tx1"/>
                </a:solidFill>
                <a:cs typeface="Verdana"/>
              </a:rPr>
              <a:t>ksel</a:t>
            </a:r>
            <a:r>
              <a:rPr lang="tr-TR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60" dirty="0" smtClean="0">
                <a:solidFill>
                  <a:schemeClr val="tx1"/>
                </a:solidFill>
                <a:cs typeface="Verdana"/>
              </a:rPr>
              <a:t>güvenliğini</a:t>
            </a:r>
            <a:r>
              <a:rPr lang="tr-TR" spc="-170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30" dirty="0">
                <a:solidFill>
                  <a:schemeClr val="tx1"/>
                </a:solidFill>
                <a:cs typeface="Verdana"/>
              </a:rPr>
              <a:t>etkileyecek</a:t>
            </a:r>
            <a:r>
              <a:rPr lang="tr-TR" spc="-21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65" dirty="0">
                <a:solidFill>
                  <a:schemeClr val="tx1"/>
                </a:solidFill>
                <a:cs typeface="Verdana"/>
              </a:rPr>
              <a:t>davranışlar</a:t>
            </a:r>
            <a:r>
              <a:rPr lang="tr-TR" spc="-21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35" dirty="0">
                <a:solidFill>
                  <a:schemeClr val="tx1"/>
                </a:solidFill>
                <a:cs typeface="Verdana"/>
              </a:rPr>
              <a:t>sergilediğinde </a:t>
            </a:r>
            <a:r>
              <a:rPr lang="tr-TR" spc="-82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50" dirty="0">
                <a:solidFill>
                  <a:schemeClr val="tx1"/>
                </a:solidFill>
                <a:cs typeface="Verdana"/>
              </a:rPr>
              <a:t>(Çocuğun</a:t>
            </a:r>
            <a:r>
              <a:rPr lang="tr-TR" spc="-18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150" dirty="0">
                <a:solidFill>
                  <a:schemeClr val="tx1"/>
                </a:solidFill>
                <a:cs typeface="Verdana"/>
              </a:rPr>
              <a:t>cama</a:t>
            </a:r>
            <a:r>
              <a:rPr lang="tr-TR" spc="-19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50" dirty="0">
                <a:solidFill>
                  <a:schemeClr val="tx1"/>
                </a:solidFill>
                <a:cs typeface="Verdana"/>
              </a:rPr>
              <a:t>vb.</a:t>
            </a:r>
            <a:r>
              <a:rPr lang="tr-TR" spc="-22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10" dirty="0">
                <a:solidFill>
                  <a:schemeClr val="tx1"/>
                </a:solidFill>
                <a:cs typeface="Verdana"/>
              </a:rPr>
              <a:t>bir</a:t>
            </a:r>
            <a:r>
              <a:rPr lang="tr-TR" spc="-20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20" dirty="0">
                <a:solidFill>
                  <a:schemeClr val="tx1"/>
                </a:solidFill>
                <a:cs typeface="Verdana"/>
              </a:rPr>
              <a:t>şeyler</a:t>
            </a:r>
            <a:r>
              <a:rPr lang="tr-TR" spc="-16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10" dirty="0">
                <a:solidFill>
                  <a:schemeClr val="tx1"/>
                </a:solidFill>
                <a:cs typeface="Verdana"/>
              </a:rPr>
              <a:t>fırlatması</a:t>
            </a:r>
            <a:r>
              <a:rPr lang="tr-TR" spc="-22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60" dirty="0">
                <a:solidFill>
                  <a:schemeClr val="tx1"/>
                </a:solidFill>
                <a:cs typeface="Verdana"/>
              </a:rPr>
              <a:t>gibi</a:t>
            </a:r>
            <a:r>
              <a:rPr lang="tr-TR" spc="-60" dirty="0" smtClean="0">
                <a:solidFill>
                  <a:schemeClr val="tx1"/>
                </a:solidFill>
                <a:cs typeface="Verdana"/>
              </a:rPr>
              <a:t>)</a:t>
            </a:r>
            <a:endParaRPr lang="tr-TR" sz="3050" dirty="0">
              <a:solidFill>
                <a:schemeClr val="tx1"/>
              </a:solidFill>
              <a:cs typeface="Verdana"/>
            </a:endParaRPr>
          </a:p>
          <a:p>
            <a:pPr marL="241300" marR="5080" indent="-228600">
              <a:lnSpc>
                <a:spcPts val="2590"/>
              </a:lnSpc>
              <a:spcBef>
                <a:spcPts val="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  <a:tab pos="3530600" algn="l"/>
                <a:tab pos="6312535" algn="l"/>
              </a:tabLst>
            </a:pPr>
            <a:r>
              <a:rPr lang="tr-TR" spc="-110" dirty="0">
                <a:solidFill>
                  <a:schemeClr val="tx1"/>
                </a:solidFill>
                <a:cs typeface="Verdana"/>
              </a:rPr>
              <a:t>Za</a:t>
            </a:r>
            <a:r>
              <a:rPr lang="tr-TR" spc="-160" dirty="0">
                <a:solidFill>
                  <a:schemeClr val="tx1"/>
                </a:solidFill>
                <a:cs typeface="Verdana"/>
              </a:rPr>
              <a:t>m</a:t>
            </a:r>
            <a:r>
              <a:rPr lang="tr-TR" spc="-20" dirty="0">
                <a:solidFill>
                  <a:schemeClr val="tx1"/>
                </a:solidFill>
                <a:cs typeface="Verdana"/>
              </a:rPr>
              <a:t>an</a:t>
            </a:r>
            <a:r>
              <a:rPr lang="tr-TR" spc="-10" dirty="0">
                <a:solidFill>
                  <a:schemeClr val="tx1"/>
                </a:solidFill>
                <a:cs typeface="Verdana"/>
              </a:rPr>
              <a:t>ı</a:t>
            </a:r>
            <a:r>
              <a:rPr lang="tr-TR" spc="-20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35" dirty="0">
                <a:solidFill>
                  <a:schemeClr val="tx1"/>
                </a:solidFill>
                <a:cs typeface="Verdana"/>
              </a:rPr>
              <a:t>uza</a:t>
            </a:r>
            <a:r>
              <a:rPr lang="tr-TR" spc="-65" dirty="0">
                <a:solidFill>
                  <a:schemeClr val="tx1"/>
                </a:solidFill>
                <a:cs typeface="Verdana"/>
              </a:rPr>
              <a:t>t</a:t>
            </a:r>
            <a:r>
              <a:rPr lang="tr-TR" spc="-150" dirty="0">
                <a:solidFill>
                  <a:schemeClr val="tx1"/>
                </a:solidFill>
                <a:cs typeface="Verdana"/>
              </a:rPr>
              <a:t>m</a:t>
            </a:r>
            <a:r>
              <a:rPr lang="tr-TR" spc="195" dirty="0">
                <a:solidFill>
                  <a:schemeClr val="tx1"/>
                </a:solidFill>
                <a:cs typeface="Verdana"/>
              </a:rPr>
              <a:t>a</a:t>
            </a:r>
            <a:r>
              <a:rPr lang="tr-TR" spc="-18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75" dirty="0" smtClean="0">
                <a:solidFill>
                  <a:schemeClr val="tx1"/>
                </a:solidFill>
                <a:cs typeface="Verdana"/>
              </a:rPr>
              <a:t>v</a:t>
            </a:r>
            <a:r>
              <a:rPr lang="tr-TR" spc="60" dirty="0" smtClean="0">
                <a:solidFill>
                  <a:schemeClr val="tx1"/>
                </a:solidFill>
                <a:cs typeface="Verdana"/>
              </a:rPr>
              <a:t>eya</a:t>
            </a:r>
            <a:r>
              <a:rPr lang="tr-TR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15" dirty="0" smtClean="0">
                <a:solidFill>
                  <a:schemeClr val="tx1"/>
                </a:solidFill>
                <a:cs typeface="Verdana"/>
              </a:rPr>
              <a:t>zam</a:t>
            </a:r>
            <a:r>
              <a:rPr lang="tr-TR" spc="20" dirty="0" smtClean="0">
                <a:solidFill>
                  <a:schemeClr val="tx1"/>
                </a:solidFill>
                <a:cs typeface="Verdana"/>
              </a:rPr>
              <a:t>a</a:t>
            </a:r>
            <a:r>
              <a:rPr lang="tr-TR" spc="70" dirty="0" smtClean="0">
                <a:solidFill>
                  <a:schemeClr val="tx1"/>
                </a:solidFill>
                <a:cs typeface="Verdana"/>
              </a:rPr>
              <a:t>na</a:t>
            </a:r>
            <a:r>
              <a:rPr lang="tr-TR" spc="-195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80" dirty="0">
                <a:solidFill>
                  <a:schemeClr val="tx1"/>
                </a:solidFill>
                <a:cs typeface="Verdana"/>
              </a:rPr>
              <a:t>uy</a:t>
            </a:r>
            <a:r>
              <a:rPr lang="tr-TR" spc="-120" dirty="0">
                <a:solidFill>
                  <a:schemeClr val="tx1"/>
                </a:solidFill>
                <a:cs typeface="Verdana"/>
              </a:rPr>
              <a:t>m</a:t>
            </a:r>
            <a:r>
              <a:rPr lang="tr-TR" spc="35" dirty="0">
                <a:solidFill>
                  <a:schemeClr val="tx1"/>
                </a:solidFill>
                <a:cs typeface="Verdana"/>
              </a:rPr>
              <a:t>a</a:t>
            </a:r>
            <a:r>
              <a:rPr lang="tr-TR" spc="75" dirty="0">
                <a:solidFill>
                  <a:schemeClr val="tx1"/>
                </a:solidFill>
                <a:cs typeface="Verdana"/>
              </a:rPr>
              <a:t>m</a:t>
            </a:r>
            <a:r>
              <a:rPr lang="tr-TR" spc="195" dirty="0">
                <a:solidFill>
                  <a:schemeClr val="tx1"/>
                </a:solidFill>
                <a:cs typeface="Verdana"/>
              </a:rPr>
              <a:t>a</a:t>
            </a:r>
            <a:r>
              <a:rPr lang="tr-TR" spc="-204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80" dirty="0">
                <a:solidFill>
                  <a:schemeClr val="tx1"/>
                </a:solidFill>
                <a:cs typeface="Verdana"/>
              </a:rPr>
              <a:t>da</a:t>
            </a:r>
            <a:r>
              <a:rPr lang="tr-TR" spc="105" dirty="0">
                <a:solidFill>
                  <a:schemeClr val="tx1"/>
                </a:solidFill>
                <a:cs typeface="Verdana"/>
              </a:rPr>
              <a:t>v</a:t>
            </a:r>
            <a:r>
              <a:rPr lang="tr-TR" spc="-120" dirty="0">
                <a:solidFill>
                  <a:schemeClr val="tx1"/>
                </a:solidFill>
                <a:cs typeface="Verdana"/>
              </a:rPr>
              <a:t>ranışları  </a:t>
            </a:r>
            <a:r>
              <a:rPr lang="tr-TR" spc="-40" dirty="0">
                <a:solidFill>
                  <a:schemeClr val="tx1"/>
                </a:solidFill>
                <a:cs typeface="Verdana"/>
              </a:rPr>
              <a:t>sergilediğinde</a:t>
            </a:r>
            <a:r>
              <a:rPr lang="tr-TR" spc="-19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10" dirty="0">
                <a:solidFill>
                  <a:schemeClr val="tx1"/>
                </a:solidFill>
                <a:cs typeface="Verdana"/>
              </a:rPr>
              <a:t>(Derse</a:t>
            </a:r>
            <a:r>
              <a:rPr lang="tr-TR" spc="-15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180" dirty="0">
                <a:solidFill>
                  <a:schemeClr val="tx1"/>
                </a:solidFill>
                <a:cs typeface="Verdana"/>
              </a:rPr>
              <a:t>geç</a:t>
            </a:r>
            <a:r>
              <a:rPr lang="tr-TR" spc="-160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75" dirty="0" smtClean="0">
                <a:solidFill>
                  <a:schemeClr val="tx1"/>
                </a:solidFill>
                <a:cs typeface="Verdana"/>
              </a:rPr>
              <a:t>gelmesi, sık sık </a:t>
            </a:r>
            <a:r>
              <a:rPr lang="tr-TR" spc="-20" dirty="0" smtClean="0">
                <a:solidFill>
                  <a:schemeClr val="tx1"/>
                </a:solidFill>
                <a:cs typeface="Verdana"/>
              </a:rPr>
              <a:t>tuvalete</a:t>
            </a:r>
            <a:r>
              <a:rPr lang="tr-TR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45" dirty="0" smtClean="0">
                <a:solidFill>
                  <a:schemeClr val="tx1"/>
                </a:solidFill>
                <a:cs typeface="Verdana"/>
              </a:rPr>
              <a:t>g</a:t>
            </a:r>
            <a:r>
              <a:rPr lang="tr-TR" spc="5" dirty="0" smtClean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30" dirty="0" smtClean="0">
                <a:solidFill>
                  <a:schemeClr val="tx1"/>
                </a:solidFill>
                <a:cs typeface="Verdana"/>
              </a:rPr>
              <a:t>tme</a:t>
            </a:r>
            <a:r>
              <a:rPr lang="tr-TR" spc="-215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160" dirty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105" dirty="0">
                <a:solidFill>
                  <a:schemeClr val="tx1"/>
                </a:solidFill>
                <a:cs typeface="Verdana"/>
              </a:rPr>
              <a:t>st</a:t>
            </a:r>
            <a:r>
              <a:rPr lang="tr-TR" spc="-130" dirty="0">
                <a:solidFill>
                  <a:schemeClr val="tx1"/>
                </a:solidFill>
                <a:cs typeface="Verdana"/>
              </a:rPr>
              <a:t>e</a:t>
            </a:r>
            <a:r>
              <a:rPr lang="tr-TR" spc="-30" dirty="0">
                <a:solidFill>
                  <a:schemeClr val="tx1"/>
                </a:solidFill>
                <a:cs typeface="Verdana"/>
              </a:rPr>
              <a:t>ği</a:t>
            </a:r>
            <a:r>
              <a:rPr lang="tr-TR" spc="-229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45" dirty="0">
                <a:solidFill>
                  <a:schemeClr val="tx1"/>
                </a:solidFill>
                <a:cs typeface="Verdana"/>
              </a:rPr>
              <a:t>g</a:t>
            </a:r>
            <a:r>
              <a:rPr lang="tr-TR" spc="5" dirty="0">
                <a:solidFill>
                  <a:schemeClr val="tx1"/>
                </a:solidFill>
                <a:cs typeface="Verdana"/>
              </a:rPr>
              <a:t>i</a:t>
            </a:r>
            <a:r>
              <a:rPr lang="tr-TR" spc="120" dirty="0">
                <a:solidFill>
                  <a:schemeClr val="tx1"/>
                </a:solidFill>
                <a:cs typeface="Verdana"/>
              </a:rPr>
              <a:t>b</a:t>
            </a:r>
            <a:r>
              <a:rPr lang="tr-TR" spc="-175" dirty="0">
                <a:solidFill>
                  <a:schemeClr val="tx1"/>
                </a:solidFill>
                <a:cs typeface="Verdana"/>
              </a:rPr>
              <a:t>i</a:t>
            </a:r>
            <a:r>
              <a:rPr lang="tr-TR" spc="-204" dirty="0" smtClean="0">
                <a:solidFill>
                  <a:schemeClr val="tx1"/>
                </a:solidFill>
                <a:cs typeface="Verdana"/>
              </a:rPr>
              <a:t>)</a:t>
            </a:r>
            <a:endParaRPr lang="tr-TR" sz="3100" dirty="0">
              <a:solidFill>
                <a:schemeClr val="tx1"/>
              </a:solidFill>
              <a:cs typeface="Verdana"/>
            </a:endParaRPr>
          </a:p>
          <a:p>
            <a:pPr marL="241300" marR="1985010" indent="-228600">
              <a:lnSpc>
                <a:spcPts val="2590"/>
              </a:lnSpc>
              <a:spcBef>
                <a:spcPts val="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125" dirty="0" smtClean="0">
                <a:solidFill>
                  <a:schemeClr val="tx1"/>
                </a:solidFill>
                <a:cs typeface="Verdana"/>
              </a:rPr>
              <a:t>Ar</a:t>
            </a:r>
            <a:r>
              <a:rPr lang="tr-TR" spc="-145" dirty="0" smtClean="0">
                <a:solidFill>
                  <a:schemeClr val="tx1"/>
                </a:solidFill>
                <a:cs typeface="Verdana"/>
              </a:rPr>
              <a:t>k</a:t>
            </a:r>
            <a:r>
              <a:rPr lang="tr-TR" spc="175" dirty="0" smtClean="0">
                <a:solidFill>
                  <a:schemeClr val="tx1"/>
                </a:solidFill>
                <a:cs typeface="Verdana"/>
              </a:rPr>
              <a:t>adaşının kişisel</a:t>
            </a:r>
            <a:r>
              <a:rPr lang="tr-TR" spc="-220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35" dirty="0">
                <a:solidFill>
                  <a:schemeClr val="tx1"/>
                </a:solidFill>
                <a:cs typeface="Verdana"/>
              </a:rPr>
              <a:t>eşy</a:t>
            </a:r>
            <a:r>
              <a:rPr lang="tr-TR" spc="-30" dirty="0">
                <a:solidFill>
                  <a:schemeClr val="tx1"/>
                </a:solidFill>
                <a:cs typeface="Verdana"/>
              </a:rPr>
              <a:t>a</a:t>
            </a:r>
            <a:r>
              <a:rPr lang="tr-TR" spc="-55" dirty="0">
                <a:solidFill>
                  <a:schemeClr val="tx1"/>
                </a:solidFill>
                <a:cs typeface="Verdana"/>
              </a:rPr>
              <a:t>ların</a:t>
            </a:r>
            <a:r>
              <a:rPr lang="tr-TR" spc="-70" dirty="0">
                <a:solidFill>
                  <a:schemeClr val="tx1"/>
                </a:solidFill>
                <a:cs typeface="Verdana"/>
              </a:rPr>
              <a:t>a</a:t>
            </a:r>
            <a:r>
              <a:rPr lang="tr-TR" spc="-195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75" dirty="0">
                <a:solidFill>
                  <a:schemeClr val="tx1"/>
                </a:solidFill>
                <a:cs typeface="Verdana"/>
              </a:rPr>
              <a:t>v</a:t>
            </a:r>
            <a:r>
              <a:rPr lang="tr-TR" spc="60" dirty="0">
                <a:solidFill>
                  <a:schemeClr val="tx1"/>
                </a:solidFill>
                <a:cs typeface="Verdana"/>
              </a:rPr>
              <a:t>eya</a:t>
            </a:r>
            <a:r>
              <a:rPr lang="tr-TR" spc="-204" dirty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85" dirty="0" smtClean="0">
                <a:solidFill>
                  <a:schemeClr val="tx1"/>
                </a:solidFill>
                <a:cs typeface="Verdana"/>
              </a:rPr>
              <a:t>ders </a:t>
            </a:r>
            <a:r>
              <a:rPr lang="tr-TR" spc="70" dirty="0" smtClean="0">
                <a:solidFill>
                  <a:schemeClr val="tx1"/>
                </a:solidFill>
                <a:cs typeface="Verdana"/>
              </a:rPr>
              <a:t>m</a:t>
            </a:r>
            <a:r>
              <a:rPr lang="tr-TR" spc="45" dirty="0" smtClean="0">
                <a:solidFill>
                  <a:schemeClr val="tx1"/>
                </a:solidFill>
                <a:cs typeface="Verdana"/>
              </a:rPr>
              <a:t>a</a:t>
            </a:r>
            <a:r>
              <a:rPr lang="tr-TR" spc="-100" dirty="0" smtClean="0">
                <a:solidFill>
                  <a:schemeClr val="tx1"/>
                </a:solidFill>
                <a:cs typeface="Verdana"/>
              </a:rPr>
              <a:t>teryaller</a:t>
            </a:r>
            <a:r>
              <a:rPr lang="tr-TR" spc="-55" dirty="0" smtClean="0">
                <a:solidFill>
                  <a:schemeClr val="tx1"/>
                </a:solidFill>
                <a:cs typeface="Verdana"/>
              </a:rPr>
              <a:t>i</a:t>
            </a:r>
            <a:r>
              <a:rPr lang="tr-TR" spc="35" dirty="0" smtClean="0">
                <a:solidFill>
                  <a:schemeClr val="tx1"/>
                </a:solidFill>
                <a:cs typeface="Verdana"/>
              </a:rPr>
              <a:t>ne</a:t>
            </a:r>
            <a:r>
              <a:rPr lang="tr-TR" spc="-210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tr-TR" spc="-40" dirty="0" smtClean="0">
                <a:solidFill>
                  <a:schemeClr val="tx1"/>
                </a:solidFill>
                <a:cs typeface="Verdana"/>
              </a:rPr>
              <a:t>zara</a:t>
            </a:r>
            <a:r>
              <a:rPr lang="tr-TR" spc="-305" dirty="0" smtClean="0">
                <a:solidFill>
                  <a:schemeClr val="tx1"/>
                </a:solidFill>
                <a:cs typeface="Verdana"/>
              </a:rPr>
              <a:t>r</a:t>
            </a:r>
            <a:r>
              <a:rPr lang="tr-TR" spc="-190" dirty="0" smtClean="0">
                <a:solidFill>
                  <a:schemeClr val="tx1"/>
                </a:solidFill>
                <a:cs typeface="Verdana"/>
              </a:rPr>
              <a:t>  </a:t>
            </a:r>
            <a:r>
              <a:rPr lang="tr-TR" spc="-75" dirty="0" smtClean="0">
                <a:solidFill>
                  <a:schemeClr val="tx1"/>
                </a:solidFill>
                <a:cs typeface="Verdana"/>
              </a:rPr>
              <a:t>v</a:t>
            </a:r>
            <a:r>
              <a:rPr lang="tr-TR" spc="-35" dirty="0" smtClean="0">
                <a:solidFill>
                  <a:schemeClr val="tx1"/>
                </a:solidFill>
                <a:cs typeface="Verdana"/>
              </a:rPr>
              <a:t>erme </a:t>
            </a:r>
            <a:r>
              <a:rPr lang="tr-TR" spc="80" dirty="0" smtClean="0">
                <a:solidFill>
                  <a:schemeClr val="tx1"/>
                </a:solidFill>
                <a:cs typeface="Verdana"/>
              </a:rPr>
              <a:t>da</a:t>
            </a:r>
            <a:r>
              <a:rPr lang="tr-TR" spc="105" dirty="0" smtClean="0">
                <a:solidFill>
                  <a:schemeClr val="tx1"/>
                </a:solidFill>
                <a:cs typeface="Verdana"/>
              </a:rPr>
              <a:t>v</a:t>
            </a:r>
            <a:r>
              <a:rPr lang="tr-TR" spc="-120" dirty="0" smtClean="0">
                <a:solidFill>
                  <a:schemeClr val="tx1"/>
                </a:solidFill>
                <a:cs typeface="Verdana"/>
              </a:rPr>
              <a:t>ranışları </a:t>
            </a:r>
            <a:r>
              <a:rPr lang="tr-TR" spc="-40" dirty="0" smtClean="0">
                <a:solidFill>
                  <a:schemeClr val="tx1"/>
                </a:solidFill>
                <a:cs typeface="Verdana"/>
              </a:rPr>
              <a:t>sergilediğinde</a:t>
            </a:r>
            <a:endParaRPr lang="tr-TR" dirty="0">
              <a:solidFill>
                <a:schemeClr val="tx1"/>
              </a:solidFill>
              <a:cs typeface="Verdan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7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</a:rPr>
              <a:t>ÖRNEK: Öğrencinin duvarı boyaması</a:t>
            </a: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8180"/>
          </a:xfrm>
        </p:spPr>
        <p:txBody>
          <a:bodyPr>
            <a:normAutofit fontScale="92500" lnSpcReduction="10000"/>
          </a:bodyPr>
          <a:lstStyle/>
          <a:p>
            <a:r>
              <a:rPr lang="tr-TR" altLang="tr-TR" b="1" dirty="0">
                <a:solidFill>
                  <a:schemeClr val="accent2">
                    <a:lumMod val="50000"/>
                  </a:schemeClr>
                </a:solidFill>
              </a:rPr>
              <a:t>Davranış Tanımlama: </a:t>
            </a:r>
            <a:r>
              <a:rPr lang="tr-TR" dirty="0" smtClean="0">
                <a:solidFill>
                  <a:schemeClr val="tx1"/>
                </a:solidFill>
              </a:rPr>
              <a:t>"</a:t>
            </a:r>
            <a:r>
              <a:rPr lang="tr-TR" dirty="0">
                <a:solidFill>
                  <a:schemeClr val="tx1"/>
                </a:solidFill>
              </a:rPr>
              <a:t>Ali, duvarı boyamanın eğlenceli olacağını düşündüğünü biliyorum..."</a:t>
            </a:r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b="1" dirty="0" smtClean="0">
                <a:solidFill>
                  <a:schemeClr val="accent2">
                    <a:lumMod val="50000"/>
                  </a:schemeClr>
                </a:solidFill>
              </a:rPr>
              <a:t>Sınır: </a:t>
            </a:r>
            <a:r>
              <a:rPr lang="tr-TR" dirty="0" smtClean="0">
                <a:solidFill>
                  <a:schemeClr val="tx1"/>
                </a:solidFill>
              </a:rPr>
              <a:t>Ama </a:t>
            </a:r>
            <a:r>
              <a:rPr lang="tr-TR" dirty="0">
                <a:solidFill>
                  <a:schemeClr val="tx1"/>
                </a:solidFill>
              </a:rPr>
              <a:t>duvar boyamak için değildir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b="1" dirty="0" smtClean="0">
                <a:solidFill>
                  <a:schemeClr val="accent2">
                    <a:lumMod val="50000"/>
                  </a:schemeClr>
                </a:solidFill>
              </a:rPr>
              <a:t>Seçenek: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Boyama </a:t>
            </a:r>
            <a:r>
              <a:rPr lang="tr-TR" dirty="0">
                <a:solidFill>
                  <a:schemeClr val="tx1"/>
                </a:solidFill>
              </a:rPr>
              <a:t>yapmak için resim kağıtlarını (resim kağıtlarını işaret ederek) kullanabilirsin</a:t>
            </a:r>
            <a:r>
              <a:rPr lang="tr-TR" dirty="0" smtClean="0">
                <a:solidFill>
                  <a:schemeClr val="tx1"/>
                </a:solidFill>
              </a:rPr>
              <a:t>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b="1" dirty="0" smtClean="0">
                <a:solidFill>
                  <a:schemeClr val="accent2">
                    <a:lumMod val="50000"/>
                  </a:schemeClr>
                </a:solidFill>
              </a:rPr>
              <a:t>Final </a:t>
            </a:r>
            <a:r>
              <a:rPr lang="tr-TR" altLang="tr-TR" b="1" dirty="0">
                <a:solidFill>
                  <a:schemeClr val="accent2">
                    <a:lumMod val="50000"/>
                  </a:schemeClr>
                </a:solidFill>
              </a:rPr>
              <a:t>Seçeneği: </a:t>
            </a:r>
            <a:r>
              <a:rPr lang="tr-TR" altLang="tr-TR" dirty="0" smtClean="0">
                <a:solidFill>
                  <a:schemeClr val="tx1"/>
                </a:solidFill>
              </a:rPr>
              <a:t>Eğer duvarı boyamaya </a:t>
            </a:r>
            <a:r>
              <a:rPr lang="tr-TR" altLang="tr-TR" dirty="0">
                <a:solidFill>
                  <a:schemeClr val="tx1"/>
                </a:solidFill>
              </a:rPr>
              <a:t>devam ediyorsan benim </a:t>
            </a:r>
            <a:r>
              <a:rPr lang="tr-TR" altLang="tr-TR" dirty="0" smtClean="0">
                <a:solidFill>
                  <a:schemeClr val="tx1"/>
                </a:solidFill>
              </a:rPr>
              <a:t>yanımda </a:t>
            </a:r>
            <a:r>
              <a:rPr lang="tr-TR" altLang="tr-TR" dirty="0">
                <a:solidFill>
                  <a:schemeClr val="tx1"/>
                </a:solidFill>
              </a:rPr>
              <a:t>oturmayı seçiyorsun demektir.</a:t>
            </a:r>
          </a:p>
          <a:p>
            <a:r>
              <a:rPr lang="tr-TR" altLang="tr-TR" b="1" dirty="0">
                <a:solidFill>
                  <a:schemeClr val="accent2">
                    <a:lumMod val="50000"/>
                  </a:schemeClr>
                </a:solidFill>
              </a:rPr>
              <a:t>Kararı uygulama: </a:t>
            </a:r>
            <a:r>
              <a:rPr lang="tr-TR" altLang="tr-TR" dirty="0">
                <a:solidFill>
                  <a:schemeClr val="tx1"/>
                </a:solidFill>
              </a:rPr>
              <a:t>Çocuk verilen seçeneklerden sonra sınıra uymamaya devam ediyorsa hemen sonuçlarına katlanması </a:t>
            </a:r>
            <a:r>
              <a:rPr lang="tr-TR" altLang="tr-TR" dirty="0" smtClean="0">
                <a:solidFill>
                  <a:schemeClr val="tx1"/>
                </a:solidFill>
              </a:rPr>
              <a:t>sağlanmalıdır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826015"/>
            <a:ext cx="9601196" cy="1303867"/>
          </a:xfrm>
        </p:spPr>
        <p:txBody>
          <a:bodyPr>
            <a:normAutofit/>
          </a:bodyPr>
          <a:lstStyle/>
          <a:p>
            <a:r>
              <a:rPr lang="tr-TR" sz="3600" b="1" spc="-10" dirty="0">
                <a:solidFill>
                  <a:schemeClr val="accent2">
                    <a:lumMod val="50000"/>
                  </a:schemeClr>
                </a:solidFill>
              </a:rPr>
              <a:t>ÖRNEK;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3600" b="1" spc="-5" dirty="0" smtClean="0">
                <a:solidFill>
                  <a:schemeClr val="accent2">
                    <a:lumMod val="50000"/>
                  </a:schemeClr>
                </a:solidFill>
              </a:rPr>
              <a:t>Öğrencinin masanın üzerine çıkması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34268"/>
            <a:ext cx="9922726" cy="3509332"/>
          </a:xfrm>
        </p:spPr>
        <p:txBody>
          <a:bodyPr>
            <a:noAutofit/>
          </a:bodyPr>
          <a:lstStyle/>
          <a:p>
            <a:pPr marL="241300" indent="-228600">
              <a:lnSpc>
                <a:spcPts val="2635"/>
              </a:lnSpc>
              <a:spcBef>
                <a:spcPts val="95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tr-TR" sz="2000" b="1" spc="-7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Davranış</a:t>
            </a:r>
            <a:r>
              <a:rPr lang="tr-TR" sz="2000" b="1" spc="-4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b="1" spc="-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Tanımlama</a:t>
            </a:r>
            <a:r>
              <a:rPr lang="tr-TR" sz="2000" b="1" spc="-6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spc="90" dirty="0" smtClean="0">
                <a:solidFill>
                  <a:schemeClr val="tx1"/>
                </a:solidFill>
                <a:latin typeface="Verdana"/>
                <a:cs typeface="Verdana"/>
              </a:rPr>
              <a:t>“</a:t>
            </a:r>
            <a:r>
              <a:rPr lang="tr-TR" sz="2000" spc="-25" dirty="0" smtClean="0">
                <a:solidFill>
                  <a:schemeClr val="tx1"/>
                </a:solidFill>
                <a:latin typeface="Verdana"/>
                <a:cs typeface="Verdana"/>
              </a:rPr>
              <a:t>Ali</a:t>
            </a:r>
            <a:r>
              <a:rPr lang="tr-TR" sz="2000" spc="-15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95" dirty="0">
                <a:solidFill>
                  <a:schemeClr val="tx1"/>
                </a:solidFill>
                <a:latin typeface="Verdana"/>
                <a:cs typeface="Verdana"/>
              </a:rPr>
              <a:t>,</a:t>
            </a:r>
            <a:r>
              <a:rPr lang="tr-TR" sz="2000" spc="-1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30" dirty="0">
                <a:solidFill>
                  <a:schemeClr val="tx1"/>
                </a:solidFill>
                <a:latin typeface="Verdana"/>
                <a:cs typeface="Verdana"/>
              </a:rPr>
              <a:t>masa</a:t>
            </a:r>
            <a:r>
              <a:rPr lang="tr-TR" sz="2000" spc="-4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17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35" dirty="0">
                <a:solidFill>
                  <a:schemeClr val="tx1"/>
                </a:solidFill>
                <a:latin typeface="Verdana"/>
                <a:cs typeface="Verdana"/>
              </a:rPr>
              <a:t>çık</a:t>
            </a:r>
            <a:r>
              <a:rPr lang="tr-TR" sz="2000" spc="-65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z="2000" spc="-2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-15" dirty="0">
                <a:solidFill>
                  <a:schemeClr val="tx1"/>
                </a:solidFill>
                <a:latin typeface="Verdana"/>
                <a:cs typeface="Verdana"/>
              </a:rPr>
              <a:t>k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60" dirty="0">
                <a:solidFill>
                  <a:schemeClr val="tx1"/>
                </a:solidFill>
                <a:latin typeface="Verdana"/>
                <a:cs typeface="Verdana"/>
              </a:rPr>
              <a:t>san</a:t>
            </a:r>
            <a:r>
              <a:rPr lang="tr-TR" sz="2000" spc="-225" dirty="0">
                <a:solidFill>
                  <a:schemeClr val="tx1"/>
                </a:solidFill>
                <a:latin typeface="Verdana"/>
                <a:cs typeface="Verdana"/>
              </a:rPr>
              <a:t>ır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ı</a:t>
            </a:r>
            <a:r>
              <a:rPr lang="tr-TR" sz="2000" spc="-8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z="2000" spc="-18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75" dirty="0">
                <a:solidFill>
                  <a:schemeClr val="tx1"/>
                </a:solidFill>
                <a:latin typeface="Verdana"/>
                <a:cs typeface="Verdana"/>
              </a:rPr>
              <a:t>hoşun</a:t>
            </a:r>
            <a:r>
              <a:rPr lang="tr-TR" sz="2000" spc="17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-17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40" dirty="0">
                <a:solidFill>
                  <a:schemeClr val="tx1"/>
                </a:solidFill>
                <a:latin typeface="Verdana"/>
                <a:cs typeface="Verdana"/>
              </a:rPr>
              <a:t>g</a:t>
            </a:r>
            <a:r>
              <a:rPr lang="tr-TR" sz="2000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z="2000" spc="-120" dirty="0">
                <a:solidFill>
                  <a:schemeClr val="tx1"/>
                </a:solidFill>
                <a:latin typeface="Verdana"/>
                <a:cs typeface="Verdana"/>
              </a:rPr>
              <a:t>tt</a:t>
            </a:r>
            <a:r>
              <a:rPr lang="tr-TR" sz="2000" spc="-16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z="2000" spc="-225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  <a:r>
              <a:rPr lang="tr-TR" sz="2000" spc="50" dirty="0">
                <a:solidFill>
                  <a:schemeClr val="tx1"/>
                </a:solidFill>
                <a:latin typeface="Verdana"/>
                <a:cs typeface="Verdana"/>
              </a:rPr>
              <a:t>”</a:t>
            </a:r>
            <a:endParaRPr lang="tr-TR"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indent="-228600">
              <a:lnSpc>
                <a:spcPts val="2635"/>
              </a:lnSpc>
              <a:spcBef>
                <a:spcPts val="15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tr-TR" sz="2000" b="1" spc="-18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Sınır</a:t>
            </a:r>
            <a:r>
              <a:rPr lang="tr-TR" sz="2000" b="1" spc="-18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spc="70" dirty="0" smtClean="0">
                <a:solidFill>
                  <a:schemeClr val="tx1"/>
                </a:solidFill>
                <a:latin typeface="Verdana"/>
                <a:cs typeface="Verdana"/>
              </a:rPr>
              <a:t>“</a:t>
            </a:r>
            <a:r>
              <a:rPr lang="tr-TR" sz="2000" spc="70" dirty="0">
                <a:solidFill>
                  <a:schemeClr val="tx1"/>
                </a:solidFill>
                <a:latin typeface="Verdana"/>
                <a:cs typeface="Verdana"/>
              </a:rPr>
              <a:t>Ama</a:t>
            </a:r>
            <a:r>
              <a:rPr lang="tr-TR" sz="2000" spc="-1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85" dirty="0">
                <a:solidFill>
                  <a:schemeClr val="tx1"/>
                </a:solidFill>
                <a:latin typeface="Verdana"/>
                <a:cs typeface="Verdana"/>
              </a:rPr>
              <a:t>biz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05" dirty="0">
                <a:solidFill>
                  <a:schemeClr val="tx1"/>
                </a:solidFill>
                <a:latin typeface="Verdana"/>
                <a:cs typeface="Verdana"/>
              </a:rPr>
              <a:t>sınıfta</a:t>
            </a:r>
            <a:r>
              <a:rPr lang="tr-TR" sz="2000" spc="-18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45" dirty="0">
                <a:solidFill>
                  <a:schemeClr val="tx1"/>
                </a:solidFill>
                <a:latin typeface="Verdana"/>
                <a:cs typeface="Verdana"/>
              </a:rPr>
              <a:t>masanın</a:t>
            </a:r>
            <a:r>
              <a:rPr lang="tr-TR" sz="2000" spc="-17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80" dirty="0">
                <a:solidFill>
                  <a:schemeClr val="tx1"/>
                </a:solidFill>
                <a:latin typeface="Verdana"/>
                <a:cs typeface="Verdana"/>
              </a:rPr>
              <a:t>üstüne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95" dirty="0">
                <a:solidFill>
                  <a:schemeClr val="tx1"/>
                </a:solidFill>
                <a:latin typeface="Verdana"/>
                <a:cs typeface="Verdana"/>
              </a:rPr>
              <a:t>çıkmıyoruz.”</a:t>
            </a:r>
            <a:endParaRPr lang="tr-TR"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indent="-228600">
              <a:lnSpc>
                <a:spcPts val="2635"/>
              </a:lnSpc>
              <a:spcBef>
                <a:spcPts val="15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tr-TR" sz="2000" b="1" spc="-1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Seçenek</a:t>
            </a:r>
            <a:r>
              <a:rPr lang="tr-TR" sz="2000" b="1" spc="-10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: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spc="-40" dirty="0" smtClean="0">
                <a:solidFill>
                  <a:schemeClr val="tx1"/>
                </a:solidFill>
                <a:latin typeface="Verdana"/>
                <a:cs typeface="Verdana"/>
              </a:rPr>
              <a:t>“</a:t>
            </a:r>
            <a:r>
              <a:rPr lang="tr-TR" sz="2000" spc="-40" dirty="0">
                <a:solidFill>
                  <a:schemeClr val="tx1"/>
                </a:solidFill>
                <a:latin typeface="Verdana"/>
                <a:cs typeface="Verdana"/>
              </a:rPr>
              <a:t>Eğer</a:t>
            </a:r>
            <a:r>
              <a:rPr lang="tr-TR" sz="2000" spc="-18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35" dirty="0">
                <a:solidFill>
                  <a:schemeClr val="tx1"/>
                </a:solidFill>
                <a:latin typeface="Verdana"/>
                <a:cs typeface="Verdana"/>
              </a:rPr>
              <a:t>çıkmak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25" dirty="0">
                <a:solidFill>
                  <a:schemeClr val="tx1"/>
                </a:solidFill>
                <a:latin typeface="Verdana"/>
                <a:cs typeface="Verdana"/>
              </a:rPr>
              <a:t>istiyorsan</a:t>
            </a:r>
            <a:r>
              <a:rPr lang="tr-TR" sz="2000" spc="-1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55" dirty="0">
                <a:solidFill>
                  <a:schemeClr val="tx1"/>
                </a:solidFill>
                <a:latin typeface="Verdana"/>
                <a:cs typeface="Verdana"/>
              </a:rPr>
              <a:t>tırmanma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35" dirty="0">
                <a:solidFill>
                  <a:schemeClr val="tx1"/>
                </a:solidFill>
                <a:latin typeface="Verdana"/>
                <a:cs typeface="Verdana"/>
              </a:rPr>
              <a:t>merdivenine </a:t>
            </a:r>
            <a:r>
              <a:rPr lang="tr-TR" sz="2000" spc="-7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90" dirty="0">
                <a:solidFill>
                  <a:schemeClr val="tx1"/>
                </a:solidFill>
                <a:latin typeface="Verdana"/>
                <a:cs typeface="Verdana"/>
              </a:rPr>
              <a:t>çıkabilirsin.”</a:t>
            </a:r>
            <a:endParaRPr lang="tr-TR"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indent="-228600">
              <a:lnSpc>
                <a:spcPts val="2635"/>
              </a:lnSpc>
              <a:spcBef>
                <a:spcPts val="30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tr-TR" sz="2000" b="1" spc="-9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Final</a:t>
            </a:r>
            <a:r>
              <a:rPr lang="tr-TR" sz="2000" b="1" spc="-6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b="1" spc="-15" dirty="0" smtClean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Seçeneği:</a:t>
            </a:r>
            <a:r>
              <a:rPr lang="tr-TR" sz="200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tr-TR" sz="2000" spc="-75" dirty="0" smtClean="0">
                <a:solidFill>
                  <a:schemeClr val="tx1"/>
                </a:solidFill>
                <a:latin typeface="Verdana"/>
                <a:cs typeface="Verdana"/>
              </a:rPr>
              <a:t>Eğer</a:t>
            </a:r>
            <a:r>
              <a:rPr lang="tr-TR" sz="2000" spc="-16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Verdana"/>
                <a:cs typeface="Verdana"/>
              </a:rPr>
              <a:t>masaya</a:t>
            </a:r>
            <a:r>
              <a:rPr lang="tr-TR" sz="2000" spc="-1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5" dirty="0">
                <a:solidFill>
                  <a:schemeClr val="tx1"/>
                </a:solidFill>
                <a:latin typeface="Verdana"/>
                <a:cs typeface="Verdana"/>
              </a:rPr>
              <a:t>çıkmaya</a:t>
            </a:r>
            <a:r>
              <a:rPr lang="tr-TR" sz="2000" spc="-1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50" dirty="0">
                <a:solidFill>
                  <a:schemeClr val="tx1"/>
                </a:solidFill>
                <a:latin typeface="Verdana"/>
                <a:cs typeface="Verdana"/>
              </a:rPr>
              <a:t>devam</a:t>
            </a:r>
            <a:r>
              <a:rPr lang="tr-TR" sz="2000" spc="-1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45" dirty="0">
                <a:solidFill>
                  <a:schemeClr val="tx1"/>
                </a:solidFill>
                <a:latin typeface="Verdana"/>
                <a:cs typeface="Verdana"/>
              </a:rPr>
              <a:t>ediyorsan</a:t>
            </a:r>
            <a:r>
              <a:rPr lang="tr-TR" sz="2000" spc="-1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5" dirty="0">
                <a:solidFill>
                  <a:schemeClr val="tx1"/>
                </a:solidFill>
                <a:latin typeface="Verdana"/>
                <a:cs typeface="Verdana"/>
              </a:rPr>
              <a:t>benim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5" dirty="0" smtClean="0">
                <a:solidFill>
                  <a:schemeClr val="tx1"/>
                </a:solidFill>
                <a:latin typeface="Verdana"/>
                <a:cs typeface="Verdana"/>
              </a:rPr>
              <a:t>yanımda </a:t>
            </a:r>
            <a:r>
              <a:rPr lang="tr-TR" sz="2000" spc="-76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5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tr-TR" sz="2000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tr-TR" sz="2000" spc="-75" dirty="0">
                <a:solidFill>
                  <a:schemeClr val="tx1"/>
                </a:solidFill>
                <a:latin typeface="Verdana"/>
                <a:cs typeface="Verdana"/>
              </a:rPr>
              <a:t>urma</a:t>
            </a:r>
            <a:r>
              <a:rPr lang="tr-TR" sz="2000" spc="-85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ı</a:t>
            </a:r>
            <a:r>
              <a:rPr lang="tr-TR" sz="2000" spc="-1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25" dirty="0">
                <a:solidFill>
                  <a:schemeClr val="tx1"/>
                </a:solidFill>
                <a:latin typeface="Verdana"/>
                <a:cs typeface="Verdana"/>
              </a:rPr>
              <a:t>seç</a:t>
            </a:r>
            <a:r>
              <a:rPr lang="tr-TR" sz="200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z="2000" spc="-14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-120" dirty="0">
                <a:solidFill>
                  <a:schemeClr val="tx1"/>
                </a:solidFill>
                <a:latin typeface="Verdana"/>
                <a:cs typeface="Verdana"/>
              </a:rPr>
              <a:t>orsun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70" dirty="0">
                <a:solidFill>
                  <a:schemeClr val="tx1"/>
                </a:solidFill>
                <a:latin typeface="Verdana"/>
                <a:cs typeface="Verdana"/>
              </a:rPr>
              <a:t>dem</a:t>
            </a:r>
            <a:r>
              <a:rPr lang="tr-TR" sz="2000" spc="6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tr-TR" sz="2000" spc="-195" dirty="0">
                <a:solidFill>
                  <a:schemeClr val="tx1"/>
                </a:solidFill>
                <a:latin typeface="Verdana"/>
                <a:cs typeface="Verdana"/>
              </a:rPr>
              <a:t>k</a:t>
            </a:r>
            <a:r>
              <a:rPr lang="tr-TR" sz="2000" spc="-120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tr-TR" sz="2000" spc="-15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z="2000" spc="-240" dirty="0">
                <a:solidFill>
                  <a:schemeClr val="tx1"/>
                </a:solidFill>
                <a:latin typeface="Verdana"/>
                <a:cs typeface="Verdana"/>
              </a:rPr>
              <a:t>r.</a:t>
            </a:r>
            <a:endParaRPr lang="tr-TR" sz="200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241300" marR="435609" indent="-228600">
              <a:lnSpc>
                <a:spcPts val="2110"/>
              </a:lnSpc>
              <a:spcBef>
                <a:spcPts val="509"/>
              </a:spcBef>
              <a:buClr>
                <a:srgbClr val="92A199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tr-TR" sz="2000" b="1" spc="-95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Kararı </a:t>
            </a:r>
            <a:r>
              <a:rPr lang="tr-TR" sz="2000" b="1" spc="-30" dirty="0">
                <a:solidFill>
                  <a:schemeClr val="accent2">
                    <a:lumMod val="50000"/>
                  </a:schemeClr>
                </a:solidFill>
                <a:latin typeface="Tahoma"/>
                <a:cs typeface="Tahoma"/>
              </a:rPr>
              <a:t>uygulama: </a:t>
            </a:r>
            <a:r>
              <a:rPr lang="tr-TR" sz="2000" spc="70" dirty="0">
                <a:solidFill>
                  <a:schemeClr val="tx1"/>
                </a:solidFill>
                <a:latin typeface="Verdana"/>
                <a:cs typeface="Verdana"/>
              </a:rPr>
              <a:t>Çocuk </a:t>
            </a:r>
            <a:r>
              <a:rPr lang="tr-TR" sz="2000" spc="-75" dirty="0">
                <a:solidFill>
                  <a:schemeClr val="tx1"/>
                </a:solidFill>
                <a:latin typeface="Verdana"/>
                <a:cs typeface="Verdana"/>
              </a:rPr>
              <a:t>verilen </a:t>
            </a:r>
            <a:r>
              <a:rPr lang="tr-TR" sz="2000" spc="-10" dirty="0">
                <a:solidFill>
                  <a:schemeClr val="tx1"/>
                </a:solidFill>
                <a:latin typeface="Verdana"/>
                <a:cs typeface="Verdana"/>
              </a:rPr>
              <a:t>seçeneklerden </a:t>
            </a:r>
            <a:r>
              <a:rPr lang="tr-TR" sz="2000" spc="-75" dirty="0">
                <a:solidFill>
                  <a:schemeClr val="tx1"/>
                </a:solidFill>
                <a:latin typeface="Verdana"/>
                <a:cs typeface="Verdana"/>
              </a:rPr>
              <a:t>sonra </a:t>
            </a:r>
            <a:r>
              <a:rPr lang="tr-TR" sz="2000" spc="-7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50" dirty="0">
                <a:solidFill>
                  <a:schemeClr val="tx1"/>
                </a:solidFill>
                <a:latin typeface="Verdana"/>
                <a:cs typeface="Verdana"/>
              </a:rPr>
              <a:t>sı</a:t>
            </a:r>
            <a:r>
              <a:rPr lang="tr-TR" sz="2000" spc="-225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tr-TR" sz="2000" spc="-80" dirty="0">
                <a:solidFill>
                  <a:schemeClr val="tx1"/>
                </a:solidFill>
                <a:latin typeface="Verdana"/>
                <a:cs typeface="Verdana"/>
              </a:rPr>
              <a:t>ır</a:t>
            </a:r>
            <a:r>
              <a:rPr lang="tr-TR" sz="2000" spc="-12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-18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95" dirty="0">
                <a:solidFill>
                  <a:schemeClr val="tx1"/>
                </a:solidFill>
                <a:latin typeface="Verdana"/>
                <a:cs typeface="Verdana"/>
              </a:rPr>
              <a:t>u</a:t>
            </a:r>
            <a:r>
              <a:rPr lang="tr-TR" sz="2000" spc="-11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5" dirty="0">
                <a:solidFill>
                  <a:schemeClr val="tx1"/>
                </a:solidFill>
                <a:latin typeface="Verdana"/>
                <a:cs typeface="Verdana"/>
              </a:rPr>
              <a:t>ma</a:t>
            </a:r>
            <a:r>
              <a:rPr lang="tr-TR" sz="2000" spc="1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z="2000" spc="2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1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175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5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tr-TR" sz="2000" spc="60" dirty="0">
                <a:solidFill>
                  <a:schemeClr val="tx1"/>
                </a:solidFill>
                <a:latin typeface="Verdana"/>
                <a:cs typeface="Verdana"/>
              </a:rPr>
              <a:t>v</a:t>
            </a:r>
            <a:r>
              <a:rPr lang="tr-TR" sz="2000" spc="3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tr-TR" sz="2000" spc="6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12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tr-TR" sz="2000" spc="114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tr-TR" sz="2000" spc="-15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tr-TR" sz="2000" spc="-14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tr-TR" sz="2000" spc="-75" dirty="0">
                <a:solidFill>
                  <a:schemeClr val="tx1"/>
                </a:solidFill>
                <a:latin typeface="Verdana"/>
                <a:cs typeface="Verdana"/>
              </a:rPr>
              <a:t>orsa</a:t>
            </a:r>
            <a:r>
              <a:rPr lang="tr-TR" sz="2000" spc="-1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50" dirty="0">
                <a:solidFill>
                  <a:schemeClr val="tx1"/>
                </a:solidFill>
                <a:latin typeface="Verdana"/>
                <a:cs typeface="Verdana"/>
              </a:rPr>
              <a:t>h</a:t>
            </a:r>
            <a:r>
              <a:rPr lang="tr-TR" sz="2000" spc="25" dirty="0">
                <a:solidFill>
                  <a:schemeClr val="tx1"/>
                </a:solidFill>
                <a:latin typeface="Verdana"/>
                <a:cs typeface="Verdana"/>
              </a:rPr>
              <a:t>emen</a:t>
            </a:r>
            <a:r>
              <a:rPr lang="tr-TR" sz="2000" spc="-1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60" dirty="0">
                <a:solidFill>
                  <a:schemeClr val="tx1"/>
                </a:solidFill>
                <a:latin typeface="Verdana"/>
                <a:cs typeface="Verdana"/>
              </a:rPr>
              <a:t>sonuçlar</a:t>
            </a:r>
            <a:r>
              <a:rPr lang="tr-TR" sz="2000" spc="-30" dirty="0">
                <a:solidFill>
                  <a:schemeClr val="tx1"/>
                </a:solidFill>
                <a:latin typeface="Verdana"/>
                <a:cs typeface="Verdana"/>
              </a:rPr>
              <a:t>ı</a:t>
            </a:r>
            <a:r>
              <a:rPr lang="tr-TR" sz="2000" spc="45" dirty="0">
                <a:solidFill>
                  <a:schemeClr val="tx1"/>
                </a:solidFill>
                <a:latin typeface="Verdana"/>
                <a:cs typeface="Verdana"/>
              </a:rPr>
              <a:t>na  </a:t>
            </a:r>
            <a:r>
              <a:rPr lang="tr-TR" sz="2000" spc="-55" dirty="0">
                <a:solidFill>
                  <a:schemeClr val="tx1"/>
                </a:solidFill>
                <a:latin typeface="Verdana"/>
                <a:cs typeface="Verdana"/>
              </a:rPr>
              <a:t>ka</a:t>
            </a:r>
            <a:r>
              <a:rPr lang="tr-TR" sz="2000" spc="-30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tr-TR" sz="2000" spc="-20" dirty="0">
                <a:solidFill>
                  <a:schemeClr val="tx1"/>
                </a:solidFill>
                <a:latin typeface="Verdana"/>
                <a:cs typeface="Verdana"/>
              </a:rPr>
              <a:t>la</a:t>
            </a:r>
            <a:r>
              <a:rPr lang="tr-TR" sz="2000" spc="-15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tr-TR" sz="2000" spc="-90" dirty="0">
                <a:solidFill>
                  <a:schemeClr val="tx1"/>
                </a:solidFill>
                <a:latin typeface="Verdana"/>
                <a:cs typeface="Verdana"/>
              </a:rPr>
              <a:t>ması</a:t>
            </a:r>
            <a:r>
              <a:rPr lang="tr-TR" sz="2000" spc="-19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tr-TR" sz="2000" spc="-15" dirty="0">
                <a:solidFill>
                  <a:schemeClr val="tx1"/>
                </a:solidFill>
                <a:latin typeface="Verdana"/>
                <a:cs typeface="Verdana"/>
              </a:rPr>
              <a:t>sağla</a:t>
            </a:r>
            <a:r>
              <a:rPr lang="tr-TR" sz="2000" spc="-10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tr-TR" sz="2000" spc="-30" dirty="0">
                <a:solidFill>
                  <a:schemeClr val="tx1"/>
                </a:solidFill>
                <a:latin typeface="Verdana"/>
                <a:cs typeface="Verdana"/>
              </a:rPr>
              <a:t>ma</a:t>
            </a:r>
            <a:r>
              <a:rPr lang="tr-TR" sz="2000" spc="-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tr-TR" sz="2000" spc="-140" dirty="0">
                <a:solidFill>
                  <a:schemeClr val="tx1"/>
                </a:solidFill>
                <a:latin typeface="Verdana"/>
                <a:cs typeface="Verdana"/>
              </a:rPr>
              <a:t>ıdır</a:t>
            </a:r>
            <a:r>
              <a:rPr lang="tr-TR" sz="2000" spc="-140" dirty="0" smtClean="0">
                <a:solidFill>
                  <a:schemeClr val="tx1"/>
                </a:solidFill>
                <a:latin typeface="Verdana"/>
                <a:cs typeface="Verdana"/>
              </a:rPr>
              <a:t>,</a:t>
            </a:r>
            <a:endParaRPr lang="tr-TR"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9646" y="2545781"/>
            <a:ext cx="9601196" cy="2137731"/>
          </a:xfrm>
        </p:spPr>
        <p:txBody>
          <a:bodyPr/>
          <a:lstStyle/>
          <a:p>
            <a:r>
              <a:rPr lang="tr-TR" b="1" spc="-10" dirty="0">
                <a:latin typeface="Tahoma"/>
                <a:cs typeface="Tahoma"/>
              </a:rPr>
              <a:t>Sınır </a:t>
            </a:r>
            <a:r>
              <a:rPr lang="tr-TR" b="1" spc="-5" dirty="0">
                <a:latin typeface="Tahoma"/>
                <a:cs typeface="Tahoma"/>
              </a:rPr>
              <a:t>koyma </a:t>
            </a:r>
            <a:r>
              <a:rPr lang="tr-TR" b="1" spc="-10" dirty="0">
                <a:latin typeface="Tahoma"/>
                <a:cs typeface="Tahoma"/>
              </a:rPr>
              <a:t>konusunda </a:t>
            </a:r>
            <a:r>
              <a:rPr lang="tr-TR" b="1" spc="-5" dirty="0">
                <a:latin typeface="Tahoma"/>
                <a:cs typeface="Tahoma"/>
              </a:rPr>
              <a:t>sorunları </a:t>
            </a:r>
            <a:r>
              <a:rPr lang="tr-TR" b="1" spc="-810" dirty="0">
                <a:latin typeface="Tahoma"/>
                <a:cs typeface="Tahoma"/>
              </a:rPr>
              <a:t> </a:t>
            </a:r>
            <a:r>
              <a:rPr lang="tr-TR" b="1" spc="-10" dirty="0">
                <a:latin typeface="Tahoma"/>
                <a:cs typeface="Tahoma"/>
              </a:rPr>
              <a:t>önlemenin </a:t>
            </a:r>
            <a:r>
              <a:rPr lang="tr-TR" b="1" spc="-5" dirty="0">
                <a:latin typeface="Tahoma"/>
                <a:cs typeface="Tahoma"/>
              </a:rPr>
              <a:t>ilk adımı; </a:t>
            </a:r>
            <a:r>
              <a:rPr lang="tr-TR" spc="-10" dirty="0">
                <a:latin typeface="Tahoma"/>
                <a:cs typeface="Tahoma"/>
              </a:rPr>
              <a:t>yanlış giden </a:t>
            </a:r>
            <a:r>
              <a:rPr lang="tr-TR" spc="-81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şeylerin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farkına</a:t>
            </a:r>
            <a:r>
              <a:rPr lang="tr-TR" spc="2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varmaktır.</a:t>
            </a:r>
            <a:r>
              <a:rPr lang="tr-TR" dirty="0">
                <a:latin typeface="Tahoma"/>
                <a:cs typeface="Tahoma"/>
              </a:rPr>
              <a:t/>
            </a:r>
            <a:br>
              <a:rPr lang="tr-TR" dirty="0">
                <a:latin typeface="Tahoma"/>
                <a:cs typeface="Tahoma"/>
              </a:rPr>
            </a:br>
            <a:r>
              <a:rPr lang="tr-TR" spc="-5" dirty="0">
                <a:latin typeface="Tahoma"/>
                <a:cs typeface="Tahoma"/>
              </a:rPr>
              <a:t>Amacımız</a:t>
            </a:r>
            <a:r>
              <a:rPr lang="tr-TR" spc="30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mükemmellik</a:t>
            </a:r>
            <a:r>
              <a:rPr lang="tr-TR" spc="6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değil, </a:t>
            </a:r>
            <a:r>
              <a:rPr lang="tr-TR" spc="-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ilerleme</a:t>
            </a:r>
            <a:r>
              <a:rPr lang="tr-TR" spc="3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kaydetmektir.</a:t>
            </a:r>
            <a:r>
              <a:rPr lang="tr-TR" spc="40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Bunu</a:t>
            </a:r>
            <a:r>
              <a:rPr lang="tr-TR" spc="-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ancak </a:t>
            </a:r>
            <a:r>
              <a:rPr lang="tr-TR" spc="-80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pratik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10" dirty="0">
                <a:latin typeface="Tahoma"/>
                <a:cs typeface="Tahoma"/>
              </a:rPr>
              <a:t>yaparak</a:t>
            </a:r>
            <a:r>
              <a:rPr lang="tr-TR" spc="15" dirty="0">
                <a:latin typeface="Tahoma"/>
                <a:cs typeface="Tahoma"/>
              </a:rPr>
              <a:t> </a:t>
            </a:r>
            <a:r>
              <a:rPr lang="tr-TR" spc="-5" dirty="0">
                <a:latin typeface="Tahoma"/>
                <a:cs typeface="Tahoma"/>
              </a:rPr>
              <a:t>sağlayabiliriz</a:t>
            </a:r>
            <a:r>
              <a:rPr lang="tr-TR" spc="-5" dirty="0" smtClean="0">
                <a:latin typeface="Tahoma"/>
                <a:cs typeface="Tahoma"/>
              </a:rPr>
              <a:t>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9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3971" y="982132"/>
            <a:ext cx="10058399" cy="130386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ARTUKLU CEMİL TUTAŞI </a:t>
            </a:r>
            <a:br>
              <a:rPr lang="tr-TR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REHBERLİK VE ARAŞTIRMA MERKEZİ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253" y="2609705"/>
            <a:ext cx="3958682" cy="3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9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56932"/>
            <a:ext cx="9744306" cy="3318936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tx1"/>
                </a:solidFill>
              </a:rPr>
              <a:t>Sınır koyma; bireyin kendi varlığını diğerlerininkinden ayırt etmeyi, haklarının nerede başlayıp bittiğini anlamayı sağlar. </a:t>
            </a:r>
          </a:p>
          <a:p>
            <a:r>
              <a:rPr lang="tr-TR" dirty="0">
                <a:solidFill>
                  <a:schemeClr val="tx1"/>
                </a:solidFill>
              </a:rPr>
              <a:t>Varlığının ve sınırlarının farkında olan çocuklar kendilerini ve dış dünyayı daha kolay kavrayabilirler. </a:t>
            </a:r>
            <a:r>
              <a:rPr lang="tr-TR" dirty="0" smtClean="0">
                <a:solidFill>
                  <a:schemeClr val="tx1"/>
                </a:solidFill>
              </a:rPr>
              <a:t>Bunun </a:t>
            </a:r>
            <a:r>
              <a:rPr lang="tr-TR" dirty="0">
                <a:solidFill>
                  <a:schemeClr val="tx1"/>
                </a:solidFill>
              </a:rPr>
              <a:t>nedeni ise doğru tanımlanmış sınırların </a:t>
            </a:r>
            <a:r>
              <a:rPr lang="tr-TR" dirty="0" smtClean="0">
                <a:solidFill>
                  <a:schemeClr val="tx1"/>
                </a:solidFill>
              </a:rPr>
              <a:t>çocuklara </a:t>
            </a:r>
            <a:r>
              <a:rPr lang="tr-TR" dirty="0">
                <a:solidFill>
                  <a:schemeClr val="tx1"/>
                </a:solidFill>
              </a:rPr>
              <a:t>keşif ve öğrenmeyi </a:t>
            </a:r>
            <a:r>
              <a:rPr lang="tr-TR" dirty="0" smtClean="0">
                <a:solidFill>
                  <a:schemeClr val="tx1"/>
                </a:solidFill>
              </a:rPr>
              <a:t>güvenle </a:t>
            </a:r>
            <a:r>
              <a:rPr lang="tr-TR" dirty="0">
                <a:solidFill>
                  <a:schemeClr val="tx1"/>
                </a:solidFill>
              </a:rPr>
              <a:t>yapabilecekleri bir alan </a:t>
            </a:r>
            <a:r>
              <a:rPr lang="tr-TR" dirty="0" smtClean="0">
                <a:solidFill>
                  <a:schemeClr val="tx1"/>
                </a:solidFill>
              </a:rPr>
              <a:t>sağlamasıdır.</a:t>
            </a:r>
          </a:p>
          <a:p>
            <a:r>
              <a:rPr lang="tr-TR" spc="-5" dirty="0" smtClean="0">
                <a:solidFill>
                  <a:schemeClr val="tx1"/>
                </a:solidFill>
                <a:cs typeface="Tahoma"/>
              </a:rPr>
              <a:t>Bütün</a:t>
            </a:r>
            <a:r>
              <a:rPr lang="tr-TR" dirty="0" smtClean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çocuklar</a:t>
            </a:r>
            <a:r>
              <a:rPr lang="tr-TR" spc="-1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yeteneklerini</a:t>
            </a:r>
            <a:r>
              <a:rPr lang="tr-TR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denemek</a:t>
            </a:r>
            <a:r>
              <a:rPr lang="tr-TR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10" dirty="0">
                <a:solidFill>
                  <a:schemeClr val="tx1"/>
                </a:solidFill>
                <a:cs typeface="Tahoma"/>
              </a:rPr>
              <a:t>ve</a:t>
            </a:r>
            <a:r>
              <a:rPr lang="tr-TR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geliştirmek,</a:t>
            </a:r>
            <a:r>
              <a:rPr lang="tr-TR" spc="2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daha</a:t>
            </a:r>
            <a:r>
              <a:rPr lang="tr-TR" spc="1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sorumlu</a:t>
            </a:r>
            <a:r>
              <a:rPr lang="tr-TR" spc="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ve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cs typeface="Tahoma"/>
              </a:rPr>
              <a:t>uyumlu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cs typeface="Tahoma"/>
              </a:rPr>
              <a:t>bireyler </a:t>
            </a:r>
            <a:r>
              <a:rPr lang="tr-TR" spc="-860" dirty="0" smtClean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cs typeface="Tahoma"/>
              </a:rPr>
              <a:t>olmayı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cs typeface="Tahoma"/>
              </a:rPr>
              <a:t>öğrenmek</a:t>
            </a:r>
            <a:r>
              <a:rPr lang="tr-TR" spc="10" dirty="0" smtClean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için,</a:t>
            </a:r>
            <a:r>
              <a:rPr lang="tr-TR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10" dirty="0">
                <a:solidFill>
                  <a:schemeClr val="tx1"/>
                </a:solidFill>
                <a:cs typeface="Tahoma"/>
              </a:rPr>
              <a:t>hayatları</a:t>
            </a:r>
            <a:r>
              <a:rPr lang="tr-TR" spc="4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üzerinde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bir </a:t>
            </a:r>
            <a:r>
              <a:rPr lang="tr-TR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miktar</a:t>
            </a:r>
            <a:r>
              <a:rPr lang="tr-TR" spc="1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özgürlük,</a:t>
            </a:r>
            <a:r>
              <a:rPr lang="tr-TR" spc="25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güç ve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kontrole</a:t>
            </a:r>
            <a:r>
              <a:rPr lang="tr-TR" spc="10" dirty="0">
                <a:solidFill>
                  <a:schemeClr val="tx1"/>
                </a:solidFill>
                <a:cs typeface="Tahoma"/>
              </a:rPr>
              <a:t> </a:t>
            </a:r>
            <a:r>
              <a:rPr lang="tr-TR" spc="10" dirty="0" smtClean="0">
                <a:solidFill>
                  <a:schemeClr val="tx1"/>
                </a:solidFill>
                <a:cs typeface="Tahoma"/>
              </a:rPr>
              <a:t>   </a:t>
            </a:r>
            <a:r>
              <a:rPr lang="tr-TR" spc="-5" dirty="0" smtClean="0">
                <a:solidFill>
                  <a:schemeClr val="tx1"/>
                </a:solidFill>
                <a:cs typeface="Tahoma"/>
              </a:rPr>
              <a:t>ihtiyaç</a:t>
            </a:r>
            <a:r>
              <a:rPr lang="tr-TR" dirty="0" smtClean="0">
                <a:solidFill>
                  <a:schemeClr val="tx1"/>
                </a:solidFill>
                <a:cs typeface="Tahoma"/>
              </a:rPr>
              <a:t> </a:t>
            </a:r>
            <a:r>
              <a:rPr lang="tr-TR" spc="-5" dirty="0">
                <a:solidFill>
                  <a:schemeClr val="tx1"/>
                </a:solidFill>
                <a:cs typeface="Tahoma"/>
              </a:rPr>
              <a:t>duyarlar.</a:t>
            </a:r>
          </a:p>
          <a:p>
            <a:pPr marL="12700">
              <a:spcBef>
                <a:spcPts val="1785"/>
              </a:spcBef>
            </a:pPr>
            <a:r>
              <a:rPr lang="tr-TR" dirty="0">
                <a:solidFill>
                  <a:schemeClr val="accent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Sonuç olarak; </a:t>
            </a:r>
            <a:r>
              <a:rPr lang="tr-TR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sınır koyma çocuklara önemli bir öğrenme fırsatı tanır</a:t>
            </a:r>
            <a:r>
              <a:rPr lang="tr-TR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722004" cy="3318936"/>
          </a:xfrm>
        </p:spPr>
        <p:txBody>
          <a:bodyPr>
            <a:normAutofit/>
          </a:bodyPr>
          <a:lstStyle/>
          <a:p>
            <a:pPr marL="241300" marR="316230" indent="-228600">
              <a:lnSpc>
                <a:spcPct val="90000"/>
              </a:lnSpc>
              <a:spcBef>
                <a:spcPts val="49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Sınır;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“Çocuğun neyi yapıp neyi 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yapamayacağını,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uygun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olan </a:t>
            </a:r>
            <a:r>
              <a:rPr lang="tr-TR" spc="-110" dirty="0">
                <a:solidFill>
                  <a:schemeClr val="tx1"/>
                </a:solidFill>
                <a:latin typeface="Times New Roman"/>
                <a:cs typeface="Times New Roman"/>
              </a:rPr>
              <a:t>davranışın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ne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olduğunu, kendisinden ne beklendiğini 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gösterir</a:t>
            </a:r>
            <a:r>
              <a:rPr lang="tr-TR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.”</a:t>
            </a:r>
            <a:endParaRPr lang="tr-TR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316230" indent="-228600">
              <a:lnSpc>
                <a:spcPct val="90000"/>
              </a:lnSpc>
              <a:spcBef>
                <a:spcPts val="49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Sınır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koyma, çocuklardan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istenilen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85" dirty="0">
                <a:solidFill>
                  <a:schemeClr val="tx1"/>
                </a:solidFill>
                <a:latin typeface="Times New Roman"/>
                <a:cs typeface="Times New Roman"/>
              </a:rPr>
              <a:t>davranışlarla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ilgili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genel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kuralları</a:t>
            </a:r>
            <a:r>
              <a:rPr lang="tr-TR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ve </a:t>
            </a: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beklentilerini</a:t>
            </a:r>
            <a:r>
              <a:rPr lang="tr-TR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öğretmek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için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kullanılan</a:t>
            </a:r>
            <a:r>
              <a:rPr lang="tr-TR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bir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yoldur</a:t>
            </a:r>
            <a:r>
              <a:rPr lang="tr-TR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723900" indent="-228600"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çevre tarafından beklenen 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85" dirty="0">
                <a:solidFill>
                  <a:schemeClr val="tx1"/>
                </a:solidFill>
                <a:latin typeface="Times New Roman"/>
                <a:cs typeface="Times New Roman"/>
              </a:rPr>
              <a:t>davranışların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tanımlanmasını</a:t>
            </a:r>
            <a:r>
              <a:rPr lang="tr-TR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sağlar.</a:t>
            </a:r>
            <a:endParaRPr lang="tr-TR" sz="3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723900" indent="-228600"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Çocuğun</a:t>
            </a:r>
            <a:r>
              <a:rPr lang="tr-TR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kendini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kontrol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etmesini,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karar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vermesini ve kendi </a:t>
            </a:r>
            <a:r>
              <a:rPr lang="tr-TR" spc="-75" dirty="0">
                <a:solidFill>
                  <a:schemeClr val="tx1"/>
                </a:solidFill>
                <a:latin typeface="Times New Roman"/>
                <a:cs typeface="Times New Roman"/>
              </a:rPr>
              <a:t>davranışlarının </a:t>
            </a:r>
            <a:r>
              <a:rPr lang="tr-TR" spc="-7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sorumluluğunu</a:t>
            </a:r>
            <a:r>
              <a:rPr lang="tr-TR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almasını</a:t>
            </a:r>
            <a:r>
              <a:rPr lang="tr-TR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sağlar.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Sınır Nedir ve Neden Gereklidir?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1300" marR="327660" indent="-228600"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  <a:tab pos="509143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Çocukların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çevresindekileri ö</a:t>
            </a:r>
            <a:r>
              <a:rPr lang="tr-TR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ğ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renmele</a:t>
            </a:r>
            <a:r>
              <a:rPr lang="tr-TR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ine 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yardımcı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olur.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5080" indent="-228600">
              <a:spcBef>
                <a:spcPts val="79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  <a:tab pos="4671695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</a:t>
            </a:r>
            <a:r>
              <a:rPr lang="tr-TR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çocuğun</a:t>
            </a:r>
            <a:r>
              <a:rPr lang="tr-TR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fiziksel,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duygusal</a:t>
            </a:r>
            <a:r>
              <a:rPr lang="tr-TR" spc="-8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sosyal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14" dirty="0">
                <a:solidFill>
                  <a:schemeClr val="tx1"/>
                </a:solidFill>
                <a:latin typeface="Times New Roman"/>
                <a:cs typeface="Times New Roman"/>
              </a:rPr>
              <a:t>gelişimini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destekler.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281305" indent="-228600">
              <a:spcBef>
                <a:spcPts val="795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Sınırlar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çocuğun</a:t>
            </a:r>
            <a:r>
              <a:rPr lang="tr-TR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fiziksel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güvenliğini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sağlar,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hareket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alanını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95" dirty="0">
                <a:solidFill>
                  <a:schemeClr val="tx1"/>
                </a:solidFill>
                <a:latin typeface="Times New Roman"/>
                <a:cs typeface="Times New Roman"/>
              </a:rPr>
              <a:t>somutlaştırır.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indent="-228600">
              <a:spcBef>
                <a:spcPts val="100"/>
              </a:spcBef>
              <a:buClr>
                <a:srgbClr val="92A199"/>
              </a:buClr>
              <a:buFont typeface="Arial MT"/>
              <a:buChar char="•"/>
              <a:tabLst>
                <a:tab pos="241300" algn="l"/>
                <a:tab pos="1789430" algn="l"/>
              </a:tabLst>
            </a:pP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Okul</a:t>
            </a:r>
            <a:r>
              <a:rPr lang="tr-TR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ve </a:t>
            </a:r>
            <a:r>
              <a:rPr lang="tr-TR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sınıf</a:t>
            </a:r>
            <a:r>
              <a:rPr lang="tr-T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ortamının</a:t>
            </a:r>
            <a:r>
              <a:rPr lang="tr-TR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korunmasını</a:t>
            </a:r>
            <a:r>
              <a:rPr lang="tr-TR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25" dirty="0">
                <a:solidFill>
                  <a:schemeClr val="tx1"/>
                </a:solidFill>
                <a:latin typeface="Times New Roman"/>
                <a:cs typeface="Times New Roman"/>
              </a:rPr>
              <a:t>sağlar</a:t>
            </a:r>
            <a:r>
              <a:rPr lang="tr-TR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923925" indent="-228600"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dirty="0" smtClean="0">
                <a:solidFill>
                  <a:schemeClr val="tx1"/>
                </a:solidFill>
                <a:latin typeface="Times New Roman"/>
                <a:cs typeface="Times New Roman"/>
              </a:rPr>
              <a:t>Çocuğun arkadaş</a:t>
            </a:r>
            <a:r>
              <a:rPr lang="tr-TR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lang="tr-TR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çevresiyle</a:t>
            </a:r>
            <a:r>
              <a:rPr lang="tr-TR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olumlu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125" dirty="0">
                <a:solidFill>
                  <a:schemeClr val="tx1"/>
                </a:solidFill>
                <a:latin typeface="Times New Roman"/>
                <a:cs typeface="Times New Roman"/>
              </a:rPr>
              <a:t>ilişkiler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 kurabilmesini</a:t>
            </a:r>
            <a:r>
              <a:rPr lang="tr-TR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sağlar</a:t>
            </a:r>
            <a:r>
              <a:rPr lang="tr-TR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tr-TR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41300" marR="81915" indent="-228600">
              <a:buClr>
                <a:srgbClr val="92A199"/>
              </a:buClr>
              <a:buFont typeface="Arial MT"/>
              <a:buChar char="•"/>
              <a:tabLst>
                <a:tab pos="241300" algn="l"/>
              </a:tabLst>
            </a:pP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Eğitim </a:t>
            </a:r>
            <a:r>
              <a:rPr lang="tr-TR" dirty="0">
                <a:solidFill>
                  <a:schemeClr val="tx1"/>
                </a:solidFill>
                <a:latin typeface="Times New Roman"/>
                <a:cs typeface="Times New Roman"/>
              </a:rPr>
              <a:t>öğretim </a:t>
            </a:r>
            <a:r>
              <a:rPr lang="tr-TR" spc="-5" dirty="0">
                <a:solidFill>
                  <a:schemeClr val="tx1"/>
                </a:solidFill>
                <a:latin typeface="Times New Roman"/>
                <a:cs typeface="Times New Roman"/>
              </a:rPr>
              <a:t>faaliyetlerinin devamlılığını </a:t>
            </a:r>
            <a:r>
              <a:rPr lang="tr-TR" spc="-8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tr-TR" spc="-30" dirty="0">
                <a:solidFill>
                  <a:schemeClr val="tx1"/>
                </a:solidFill>
                <a:latin typeface="Times New Roman"/>
                <a:cs typeface="Times New Roman"/>
              </a:rPr>
              <a:t>sağlar.</a:t>
            </a:r>
            <a:endParaRPr lang="tr-TR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</a:rPr>
              <a:t>SINIRLAR;</a:t>
            </a: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Esnek olmalı,</a:t>
            </a:r>
          </a:p>
          <a:p>
            <a:r>
              <a:rPr lang="tr-TR" altLang="tr-TR" dirty="0"/>
              <a:t>Belirli olmalı,</a:t>
            </a:r>
          </a:p>
          <a:p>
            <a:r>
              <a:rPr lang="tr-TR" altLang="tr-TR" dirty="0"/>
              <a:t>Tutarlı olmalı,</a:t>
            </a:r>
          </a:p>
          <a:p>
            <a:r>
              <a:rPr lang="tr-TR" altLang="tr-TR" dirty="0"/>
              <a:t>Katı, değişmez, zorlayıcı olmamalı</a:t>
            </a:r>
            <a:r>
              <a:rPr lang="tr-TR" altLang="tr-TR" dirty="0" smtClean="0"/>
              <a:t>.</a:t>
            </a:r>
            <a:endParaRPr lang="tr-TR" altLang="tr-TR" dirty="0"/>
          </a:p>
          <a:p>
            <a:pPr algn="ctr">
              <a:buNone/>
            </a:pPr>
            <a:r>
              <a:rPr lang="tr-TR" altLang="tr-TR" dirty="0">
                <a:solidFill>
                  <a:schemeClr val="accent2">
                    <a:lumMod val="50000"/>
                  </a:schemeClr>
                </a:solidFill>
              </a:rPr>
              <a:t>Doğru sınırlar, sağlıklı gelişimi ve keşfi destekler</a:t>
            </a:r>
            <a:r>
              <a:rPr lang="tr-TR" altLang="tr-T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tr-TR" alt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6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altLang="tr-TR" dirty="0"/>
              <a:t>“Ben bu sınırı neden koyuyorum” sorusunu kendine sorma</a:t>
            </a:r>
          </a:p>
          <a:p>
            <a:r>
              <a:rPr lang="tr-TR" altLang="tr-TR" dirty="0"/>
              <a:t>Çocuğun güvenliği için mi gerekli, </a:t>
            </a:r>
          </a:p>
          <a:p>
            <a:r>
              <a:rPr lang="tr-TR" altLang="tr-TR" dirty="0"/>
              <a:t>Öğretmenin rahatlığı için mi,</a:t>
            </a:r>
          </a:p>
          <a:p>
            <a:r>
              <a:rPr lang="tr-TR" altLang="tr-TR" dirty="0"/>
              <a:t>Alışkanlık mı sorgulanmalıdır</a:t>
            </a:r>
            <a:r>
              <a:rPr lang="tr-TR" altLang="tr-TR" dirty="0" smtClean="0"/>
              <a:t>.</a:t>
            </a:r>
            <a:endParaRPr lang="tr-TR" altLang="tr-TR" dirty="0"/>
          </a:p>
          <a:p>
            <a:pPr algn="ctr">
              <a:buNone/>
            </a:pPr>
            <a:r>
              <a:rPr lang="tr-TR" altLang="tr-TR" dirty="0">
                <a:solidFill>
                  <a:schemeClr val="accent2">
                    <a:lumMod val="50000"/>
                  </a:schemeClr>
                </a:solidFill>
              </a:rPr>
              <a:t>Gereğinden fazla sınır koyulmamalıdır, asgari boyutta tutulmalıdır.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Gerek duyulduğunda sınır ve kurallar belirtilmelidir</a:t>
            </a:r>
            <a:r>
              <a:rPr lang="tr-TR" altLang="tr-TR" dirty="0" smtClean="0"/>
              <a:t>,</a:t>
            </a:r>
            <a:endParaRPr lang="tr-TR" altLang="tr-TR" dirty="0"/>
          </a:p>
          <a:p>
            <a:r>
              <a:rPr lang="tr-TR" altLang="tr-TR" dirty="0"/>
              <a:t>Sınır koyarken çocuğun duygularına önem verilmeli</a:t>
            </a:r>
          </a:p>
          <a:p>
            <a:r>
              <a:rPr lang="tr-TR" altLang="tr-TR" dirty="0"/>
              <a:t>Açıklama çok önemlidir.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SINIR</a:t>
            </a:r>
            <a:r>
              <a:rPr lang="tr-TR" sz="3600" b="1" spc="-55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KOYMA</a:t>
            </a:r>
            <a:r>
              <a:rPr lang="tr-TR" sz="3600" b="1" spc="-55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latin typeface="Palatino Linotype"/>
                <a:cs typeface="Palatino Linotype"/>
              </a:rPr>
              <a:t>AŞAMALARI</a:t>
            </a:r>
            <a:endParaRPr lang="tr-T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object 8"/>
          <p:cNvGrpSpPr/>
          <p:nvPr/>
        </p:nvGrpSpPr>
        <p:grpSpPr>
          <a:xfrm>
            <a:off x="2627819" y="2440616"/>
            <a:ext cx="6664931" cy="1968688"/>
            <a:chOff x="1263586" y="1822513"/>
            <a:chExt cx="6909434" cy="2487930"/>
          </a:xfrm>
        </p:grpSpPr>
        <p:sp>
          <p:nvSpPr>
            <p:cNvPr id="5" name="object 9"/>
            <p:cNvSpPr/>
            <p:nvPr/>
          </p:nvSpPr>
          <p:spPr>
            <a:xfrm>
              <a:off x="2997962" y="3470275"/>
              <a:ext cx="1718945" cy="822960"/>
            </a:xfrm>
            <a:custGeom>
              <a:avLst/>
              <a:gdLst/>
              <a:ahLst/>
              <a:cxnLst/>
              <a:rect l="l" t="t" r="r" b="b"/>
              <a:pathLst>
                <a:path w="1718945" h="822960">
                  <a:moveTo>
                    <a:pt x="0" y="822960"/>
                  </a:moveTo>
                  <a:lnTo>
                    <a:pt x="0" y="708532"/>
                  </a:lnTo>
                  <a:lnTo>
                    <a:pt x="1718564" y="708532"/>
                  </a:lnTo>
                  <a:lnTo>
                    <a:pt x="1718564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/>
            <p:cNvSpPr/>
            <p:nvPr/>
          </p:nvSpPr>
          <p:spPr>
            <a:xfrm>
              <a:off x="4716526" y="3470275"/>
              <a:ext cx="1905" cy="822960"/>
            </a:xfrm>
            <a:custGeom>
              <a:avLst/>
              <a:gdLst/>
              <a:ahLst/>
              <a:cxnLst/>
              <a:rect l="l" t="t" r="r" b="b"/>
              <a:pathLst>
                <a:path w="1904" h="822960">
                  <a:moveTo>
                    <a:pt x="0" y="822960"/>
                  </a:moveTo>
                  <a:lnTo>
                    <a:pt x="165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1"/>
            <p:cNvSpPr/>
            <p:nvPr/>
          </p:nvSpPr>
          <p:spPr>
            <a:xfrm>
              <a:off x="1277874" y="3470275"/>
              <a:ext cx="6880859" cy="826135"/>
            </a:xfrm>
            <a:custGeom>
              <a:avLst/>
              <a:gdLst/>
              <a:ahLst/>
              <a:cxnLst/>
              <a:rect l="l" t="t" r="r" b="b"/>
              <a:pathLst>
                <a:path w="6880859" h="826135">
                  <a:moveTo>
                    <a:pt x="6880606" y="822960"/>
                  </a:moveTo>
                  <a:lnTo>
                    <a:pt x="6880606" y="708532"/>
                  </a:lnTo>
                  <a:lnTo>
                    <a:pt x="3438525" y="708532"/>
                  </a:lnTo>
                  <a:lnTo>
                    <a:pt x="3438525" y="0"/>
                  </a:lnTo>
                </a:path>
                <a:path w="6880859" h="826135">
                  <a:moveTo>
                    <a:pt x="5157851" y="825881"/>
                  </a:moveTo>
                  <a:lnTo>
                    <a:pt x="5157851" y="711454"/>
                  </a:lnTo>
                  <a:lnTo>
                    <a:pt x="3437763" y="711454"/>
                  </a:lnTo>
                  <a:lnTo>
                    <a:pt x="3437763" y="2921"/>
                  </a:lnTo>
                </a:path>
                <a:path w="6880859" h="826135">
                  <a:moveTo>
                    <a:pt x="0" y="822960"/>
                  </a:moveTo>
                  <a:lnTo>
                    <a:pt x="0" y="708532"/>
                  </a:lnTo>
                  <a:lnTo>
                    <a:pt x="3438652" y="708532"/>
                  </a:lnTo>
                  <a:lnTo>
                    <a:pt x="3438652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2"/>
            <p:cNvSpPr/>
            <p:nvPr/>
          </p:nvSpPr>
          <p:spPr>
            <a:xfrm>
              <a:off x="3978402" y="1827276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1228725" y="0"/>
                  </a:moveTo>
                  <a:lnTo>
                    <a:pt x="245745" y="0"/>
                  </a:lnTo>
                  <a:lnTo>
                    <a:pt x="196206" y="4990"/>
                  </a:lnTo>
                  <a:lnTo>
                    <a:pt x="150072" y="19303"/>
                  </a:lnTo>
                  <a:lnTo>
                    <a:pt x="108328" y="41951"/>
                  </a:lnTo>
                  <a:lnTo>
                    <a:pt x="71961" y="71945"/>
                  </a:lnTo>
                  <a:lnTo>
                    <a:pt x="41958" y="108297"/>
                  </a:lnTo>
                  <a:lnTo>
                    <a:pt x="19305" y="150018"/>
                  </a:lnTo>
                  <a:lnTo>
                    <a:pt x="4990" y="196121"/>
                  </a:lnTo>
                  <a:lnTo>
                    <a:pt x="0" y="245618"/>
                  </a:lnTo>
                  <a:lnTo>
                    <a:pt x="0" y="1400175"/>
                  </a:lnTo>
                  <a:lnTo>
                    <a:pt x="4990" y="1449676"/>
                  </a:lnTo>
                  <a:lnTo>
                    <a:pt x="19305" y="1495794"/>
                  </a:lnTo>
                  <a:lnTo>
                    <a:pt x="41958" y="1537535"/>
                  </a:lnTo>
                  <a:lnTo>
                    <a:pt x="71961" y="1573910"/>
                  </a:lnTo>
                  <a:lnTo>
                    <a:pt x="108328" y="1603928"/>
                  </a:lnTo>
                  <a:lnTo>
                    <a:pt x="150072" y="1626596"/>
                  </a:lnTo>
                  <a:lnTo>
                    <a:pt x="196206" y="1640923"/>
                  </a:lnTo>
                  <a:lnTo>
                    <a:pt x="245745" y="1645920"/>
                  </a:lnTo>
                  <a:lnTo>
                    <a:pt x="1228725" y="1645920"/>
                  </a:lnTo>
                  <a:lnTo>
                    <a:pt x="1278226" y="1640923"/>
                  </a:lnTo>
                  <a:lnTo>
                    <a:pt x="1324344" y="1626596"/>
                  </a:lnTo>
                  <a:lnTo>
                    <a:pt x="1366085" y="1603928"/>
                  </a:lnTo>
                  <a:lnTo>
                    <a:pt x="1402460" y="1573911"/>
                  </a:lnTo>
                  <a:lnTo>
                    <a:pt x="1432478" y="1537535"/>
                  </a:lnTo>
                  <a:lnTo>
                    <a:pt x="1455146" y="1495794"/>
                  </a:lnTo>
                  <a:lnTo>
                    <a:pt x="1469473" y="1449676"/>
                  </a:lnTo>
                  <a:lnTo>
                    <a:pt x="1474470" y="1400175"/>
                  </a:lnTo>
                  <a:lnTo>
                    <a:pt x="1474470" y="245618"/>
                  </a:lnTo>
                  <a:lnTo>
                    <a:pt x="1469473" y="196121"/>
                  </a:lnTo>
                  <a:lnTo>
                    <a:pt x="1455146" y="150018"/>
                  </a:lnTo>
                  <a:lnTo>
                    <a:pt x="1432478" y="108297"/>
                  </a:lnTo>
                  <a:lnTo>
                    <a:pt x="1402461" y="71945"/>
                  </a:lnTo>
                  <a:lnTo>
                    <a:pt x="1366085" y="41951"/>
                  </a:lnTo>
                  <a:lnTo>
                    <a:pt x="1324344" y="19304"/>
                  </a:lnTo>
                  <a:lnTo>
                    <a:pt x="1278226" y="4990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/>
            <p:cNvSpPr/>
            <p:nvPr/>
          </p:nvSpPr>
          <p:spPr>
            <a:xfrm>
              <a:off x="3978402" y="1827276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0" y="245618"/>
                  </a:moveTo>
                  <a:lnTo>
                    <a:pt x="4990" y="196121"/>
                  </a:lnTo>
                  <a:lnTo>
                    <a:pt x="19305" y="150018"/>
                  </a:lnTo>
                  <a:lnTo>
                    <a:pt x="41958" y="108297"/>
                  </a:lnTo>
                  <a:lnTo>
                    <a:pt x="71961" y="71945"/>
                  </a:lnTo>
                  <a:lnTo>
                    <a:pt x="108328" y="41951"/>
                  </a:lnTo>
                  <a:lnTo>
                    <a:pt x="150072" y="19303"/>
                  </a:lnTo>
                  <a:lnTo>
                    <a:pt x="196206" y="4990"/>
                  </a:lnTo>
                  <a:lnTo>
                    <a:pt x="245745" y="0"/>
                  </a:lnTo>
                  <a:lnTo>
                    <a:pt x="1228725" y="0"/>
                  </a:lnTo>
                  <a:lnTo>
                    <a:pt x="1278226" y="4990"/>
                  </a:lnTo>
                  <a:lnTo>
                    <a:pt x="1324344" y="19304"/>
                  </a:lnTo>
                  <a:lnTo>
                    <a:pt x="1366085" y="41951"/>
                  </a:lnTo>
                  <a:lnTo>
                    <a:pt x="1402461" y="71945"/>
                  </a:lnTo>
                  <a:lnTo>
                    <a:pt x="1432478" y="108297"/>
                  </a:lnTo>
                  <a:lnTo>
                    <a:pt x="1455146" y="150018"/>
                  </a:lnTo>
                  <a:lnTo>
                    <a:pt x="1469473" y="196121"/>
                  </a:lnTo>
                  <a:lnTo>
                    <a:pt x="1474470" y="245618"/>
                  </a:lnTo>
                  <a:lnTo>
                    <a:pt x="1474470" y="1400175"/>
                  </a:lnTo>
                  <a:lnTo>
                    <a:pt x="1469473" y="1449676"/>
                  </a:lnTo>
                  <a:lnTo>
                    <a:pt x="1455146" y="1495794"/>
                  </a:lnTo>
                  <a:lnTo>
                    <a:pt x="1432478" y="1537535"/>
                  </a:lnTo>
                  <a:lnTo>
                    <a:pt x="1402460" y="1573911"/>
                  </a:lnTo>
                  <a:lnTo>
                    <a:pt x="1366085" y="1603928"/>
                  </a:lnTo>
                  <a:lnTo>
                    <a:pt x="1324344" y="1626596"/>
                  </a:lnTo>
                  <a:lnTo>
                    <a:pt x="1278226" y="1640923"/>
                  </a:lnTo>
                  <a:lnTo>
                    <a:pt x="1228725" y="1645920"/>
                  </a:lnTo>
                  <a:lnTo>
                    <a:pt x="245745" y="1645920"/>
                  </a:lnTo>
                  <a:lnTo>
                    <a:pt x="196206" y="1640923"/>
                  </a:lnTo>
                  <a:lnTo>
                    <a:pt x="150072" y="1626596"/>
                  </a:lnTo>
                  <a:lnTo>
                    <a:pt x="108328" y="1603928"/>
                  </a:lnTo>
                  <a:lnTo>
                    <a:pt x="71961" y="1573910"/>
                  </a:lnTo>
                  <a:lnTo>
                    <a:pt x="41958" y="1537535"/>
                  </a:lnTo>
                  <a:lnTo>
                    <a:pt x="19305" y="1495794"/>
                  </a:lnTo>
                  <a:lnTo>
                    <a:pt x="4990" y="1449676"/>
                  </a:lnTo>
                  <a:lnTo>
                    <a:pt x="0" y="1400175"/>
                  </a:lnTo>
                  <a:lnTo>
                    <a:pt x="0" y="245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5"/>
          <p:cNvGrpSpPr/>
          <p:nvPr/>
        </p:nvGrpSpPr>
        <p:grpSpPr>
          <a:xfrm>
            <a:off x="1984681" y="4397188"/>
            <a:ext cx="1431481" cy="1309946"/>
            <a:chOff x="534987" y="4291393"/>
            <a:chExt cx="1483995" cy="1655445"/>
          </a:xfrm>
        </p:grpSpPr>
        <p:sp>
          <p:nvSpPr>
            <p:cNvPr id="11" name="object 16"/>
            <p:cNvSpPr/>
            <p:nvPr/>
          </p:nvSpPr>
          <p:spPr>
            <a:xfrm>
              <a:off x="539750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1228725" y="0"/>
                  </a:moveTo>
                  <a:lnTo>
                    <a:pt x="245745" y="0"/>
                  </a:lnTo>
                  <a:lnTo>
                    <a:pt x="196217" y="4990"/>
                  </a:lnTo>
                  <a:lnTo>
                    <a:pt x="150088" y="19304"/>
                  </a:lnTo>
                  <a:lnTo>
                    <a:pt x="108345" y="41951"/>
                  </a:lnTo>
                  <a:lnTo>
                    <a:pt x="71975" y="71945"/>
                  </a:lnTo>
                  <a:lnTo>
                    <a:pt x="41968" y="108297"/>
                  </a:lnTo>
                  <a:lnTo>
                    <a:pt x="19311" y="150018"/>
                  </a:lnTo>
                  <a:lnTo>
                    <a:pt x="4992" y="196121"/>
                  </a:lnTo>
                  <a:lnTo>
                    <a:pt x="0" y="245618"/>
                  </a:lnTo>
                  <a:lnTo>
                    <a:pt x="0" y="1400111"/>
                  </a:lnTo>
                  <a:lnTo>
                    <a:pt x="4992" y="1449638"/>
                  </a:lnTo>
                  <a:lnTo>
                    <a:pt x="19311" y="1495768"/>
                  </a:lnTo>
                  <a:lnTo>
                    <a:pt x="41968" y="1537511"/>
                  </a:lnTo>
                  <a:lnTo>
                    <a:pt x="71975" y="1573880"/>
                  </a:lnTo>
                  <a:lnTo>
                    <a:pt x="108345" y="1603888"/>
                  </a:lnTo>
                  <a:lnTo>
                    <a:pt x="150088" y="1626545"/>
                  </a:lnTo>
                  <a:lnTo>
                    <a:pt x="196217" y="1640863"/>
                  </a:lnTo>
                  <a:lnTo>
                    <a:pt x="245745" y="1645856"/>
                  </a:lnTo>
                  <a:lnTo>
                    <a:pt x="1228725" y="1645856"/>
                  </a:lnTo>
                  <a:lnTo>
                    <a:pt x="1278226" y="1640863"/>
                  </a:lnTo>
                  <a:lnTo>
                    <a:pt x="1324344" y="1626545"/>
                  </a:lnTo>
                  <a:lnTo>
                    <a:pt x="1366085" y="1603888"/>
                  </a:lnTo>
                  <a:lnTo>
                    <a:pt x="1402461" y="1573880"/>
                  </a:lnTo>
                  <a:lnTo>
                    <a:pt x="1432478" y="1537511"/>
                  </a:lnTo>
                  <a:lnTo>
                    <a:pt x="1455146" y="1495768"/>
                  </a:lnTo>
                  <a:lnTo>
                    <a:pt x="1469473" y="1449638"/>
                  </a:lnTo>
                  <a:lnTo>
                    <a:pt x="1474470" y="1400111"/>
                  </a:lnTo>
                  <a:lnTo>
                    <a:pt x="1474470" y="245618"/>
                  </a:lnTo>
                  <a:lnTo>
                    <a:pt x="1469473" y="196121"/>
                  </a:lnTo>
                  <a:lnTo>
                    <a:pt x="1455146" y="150018"/>
                  </a:lnTo>
                  <a:lnTo>
                    <a:pt x="1432478" y="108297"/>
                  </a:lnTo>
                  <a:lnTo>
                    <a:pt x="1402461" y="71945"/>
                  </a:lnTo>
                  <a:lnTo>
                    <a:pt x="1366085" y="41951"/>
                  </a:lnTo>
                  <a:lnTo>
                    <a:pt x="1324344" y="19304"/>
                  </a:lnTo>
                  <a:lnTo>
                    <a:pt x="1278226" y="4990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39750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0" y="245618"/>
                  </a:moveTo>
                  <a:lnTo>
                    <a:pt x="4992" y="196121"/>
                  </a:lnTo>
                  <a:lnTo>
                    <a:pt x="19311" y="150018"/>
                  </a:lnTo>
                  <a:lnTo>
                    <a:pt x="41968" y="108297"/>
                  </a:lnTo>
                  <a:lnTo>
                    <a:pt x="71975" y="71945"/>
                  </a:lnTo>
                  <a:lnTo>
                    <a:pt x="108345" y="41951"/>
                  </a:lnTo>
                  <a:lnTo>
                    <a:pt x="150088" y="19304"/>
                  </a:lnTo>
                  <a:lnTo>
                    <a:pt x="196217" y="4990"/>
                  </a:lnTo>
                  <a:lnTo>
                    <a:pt x="245745" y="0"/>
                  </a:lnTo>
                  <a:lnTo>
                    <a:pt x="1228725" y="0"/>
                  </a:lnTo>
                  <a:lnTo>
                    <a:pt x="1278226" y="4990"/>
                  </a:lnTo>
                  <a:lnTo>
                    <a:pt x="1324344" y="19304"/>
                  </a:lnTo>
                  <a:lnTo>
                    <a:pt x="1366085" y="41951"/>
                  </a:lnTo>
                  <a:lnTo>
                    <a:pt x="1402461" y="71945"/>
                  </a:lnTo>
                  <a:lnTo>
                    <a:pt x="1432478" y="108297"/>
                  </a:lnTo>
                  <a:lnTo>
                    <a:pt x="1455146" y="150018"/>
                  </a:lnTo>
                  <a:lnTo>
                    <a:pt x="1469473" y="196121"/>
                  </a:lnTo>
                  <a:lnTo>
                    <a:pt x="1474470" y="245618"/>
                  </a:lnTo>
                  <a:lnTo>
                    <a:pt x="1474470" y="1400111"/>
                  </a:lnTo>
                  <a:lnTo>
                    <a:pt x="1469473" y="1449638"/>
                  </a:lnTo>
                  <a:lnTo>
                    <a:pt x="1455146" y="1495768"/>
                  </a:lnTo>
                  <a:lnTo>
                    <a:pt x="1432478" y="1537511"/>
                  </a:lnTo>
                  <a:lnTo>
                    <a:pt x="1402461" y="1573880"/>
                  </a:lnTo>
                  <a:lnTo>
                    <a:pt x="1366085" y="1603888"/>
                  </a:lnTo>
                  <a:lnTo>
                    <a:pt x="1324344" y="1626545"/>
                  </a:lnTo>
                  <a:lnTo>
                    <a:pt x="1278226" y="1640863"/>
                  </a:lnTo>
                  <a:lnTo>
                    <a:pt x="1228725" y="1645856"/>
                  </a:lnTo>
                  <a:lnTo>
                    <a:pt x="245745" y="1645856"/>
                  </a:lnTo>
                  <a:lnTo>
                    <a:pt x="196217" y="1640863"/>
                  </a:lnTo>
                  <a:lnTo>
                    <a:pt x="150088" y="1626545"/>
                  </a:lnTo>
                  <a:lnTo>
                    <a:pt x="108345" y="1603888"/>
                  </a:lnTo>
                  <a:lnTo>
                    <a:pt x="71975" y="1573880"/>
                  </a:lnTo>
                  <a:lnTo>
                    <a:pt x="41968" y="1537511"/>
                  </a:lnTo>
                  <a:lnTo>
                    <a:pt x="19311" y="1495768"/>
                  </a:lnTo>
                  <a:lnTo>
                    <a:pt x="4992" y="1449638"/>
                  </a:lnTo>
                  <a:lnTo>
                    <a:pt x="0" y="1400111"/>
                  </a:lnTo>
                  <a:lnTo>
                    <a:pt x="0" y="245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9"/>
          <p:cNvGrpSpPr/>
          <p:nvPr/>
        </p:nvGrpSpPr>
        <p:grpSpPr>
          <a:xfrm>
            <a:off x="6982326" y="4397188"/>
            <a:ext cx="1431481" cy="1309946"/>
            <a:chOff x="5693854" y="4291393"/>
            <a:chExt cx="1483995" cy="1655445"/>
          </a:xfrm>
        </p:grpSpPr>
        <p:sp>
          <p:nvSpPr>
            <p:cNvPr id="14" name="object 20"/>
            <p:cNvSpPr/>
            <p:nvPr/>
          </p:nvSpPr>
          <p:spPr>
            <a:xfrm>
              <a:off x="5698616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1228598" y="0"/>
                  </a:moveTo>
                  <a:lnTo>
                    <a:pt x="245745" y="0"/>
                  </a:lnTo>
                  <a:lnTo>
                    <a:pt x="196206" y="4990"/>
                  </a:lnTo>
                  <a:lnTo>
                    <a:pt x="150072" y="19304"/>
                  </a:lnTo>
                  <a:lnTo>
                    <a:pt x="108328" y="41951"/>
                  </a:lnTo>
                  <a:lnTo>
                    <a:pt x="71961" y="71945"/>
                  </a:lnTo>
                  <a:lnTo>
                    <a:pt x="41958" y="108297"/>
                  </a:lnTo>
                  <a:lnTo>
                    <a:pt x="19305" y="150018"/>
                  </a:lnTo>
                  <a:lnTo>
                    <a:pt x="4990" y="196121"/>
                  </a:lnTo>
                  <a:lnTo>
                    <a:pt x="0" y="245618"/>
                  </a:lnTo>
                  <a:lnTo>
                    <a:pt x="0" y="1400111"/>
                  </a:lnTo>
                  <a:lnTo>
                    <a:pt x="4990" y="1449638"/>
                  </a:lnTo>
                  <a:lnTo>
                    <a:pt x="19305" y="1495768"/>
                  </a:lnTo>
                  <a:lnTo>
                    <a:pt x="41958" y="1537511"/>
                  </a:lnTo>
                  <a:lnTo>
                    <a:pt x="71961" y="1573880"/>
                  </a:lnTo>
                  <a:lnTo>
                    <a:pt x="108328" y="1603888"/>
                  </a:lnTo>
                  <a:lnTo>
                    <a:pt x="150072" y="1626545"/>
                  </a:lnTo>
                  <a:lnTo>
                    <a:pt x="196206" y="1640863"/>
                  </a:lnTo>
                  <a:lnTo>
                    <a:pt x="245745" y="1645856"/>
                  </a:lnTo>
                  <a:lnTo>
                    <a:pt x="1228598" y="1645856"/>
                  </a:lnTo>
                  <a:lnTo>
                    <a:pt x="1278136" y="1640863"/>
                  </a:lnTo>
                  <a:lnTo>
                    <a:pt x="1324270" y="1626545"/>
                  </a:lnTo>
                  <a:lnTo>
                    <a:pt x="1366014" y="1603888"/>
                  </a:lnTo>
                  <a:lnTo>
                    <a:pt x="1402381" y="1573880"/>
                  </a:lnTo>
                  <a:lnTo>
                    <a:pt x="1432384" y="1537511"/>
                  </a:lnTo>
                  <a:lnTo>
                    <a:pt x="1455037" y="1495768"/>
                  </a:lnTo>
                  <a:lnTo>
                    <a:pt x="1469352" y="1449638"/>
                  </a:lnTo>
                  <a:lnTo>
                    <a:pt x="1474342" y="1400111"/>
                  </a:lnTo>
                  <a:lnTo>
                    <a:pt x="1474342" y="245618"/>
                  </a:lnTo>
                  <a:lnTo>
                    <a:pt x="1469352" y="196121"/>
                  </a:lnTo>
                  <a:lnTo>
                    <a:pt x="1455037" y="150018"/>
                  </a:lnTo>
                  <a:lnTo>
                    <a:pt x="1432384" y="108297"/>
                  </a:lnTo>
                  <a:lnTo>
                    <a:pt x="1402381" y="71945"/>
                  </a:lnTo>
                  <a:lnTo>
                    <a:pt x="1366014" y="41951"/>
                  </a:lnTo>
                  <a:lnTo>
                    <a:pt x="1324270" y="19304"/>
                  </a:lnTo>
                  <a:lnTo>
                    <a:pt x="1278136" y="4990"/>
                  </a:lnTo>
                  <a:lnTo>
                    <a:pt x="1228598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/>
            <p:cNvSpPr/>
            <p:nvPr/>
          </p:nvSpPr>
          <p:spPr>
            <a:xfrm>
              <a:off x="5698616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0" y="245618"/>
                  </a:moveTo>
                  <a:lnTo>
                    <a:pt x="4990" y="196121"/>
                  </a:lnTo>
                  <a:lnTo>
                    <a:pt x="19305" y="150018"/>
                  </a:lnTo>
                  <a:lnTo>
                    <a:pt x="41958" y="108297"/>
                  </a:lnTo>
                  <a:lnTo>
                    <a:pt x="71961" y="71945"/>
                  </a:lnTo>
                  <a:lnTo>
                    <a:pt x="108328" y="41951"/>
                  </a:lnTo>
                  <a:lnTo>
                    <a:pt x="150072" y="19304"/>
                  </a:lnTo>
                  <a:lnTo>
                    <a:pt x="196206" y="4990"/>
                  </a:lnTo>
                  <a:lnTo>
                    <a:pt x="245745" y="0"/>
                  </a:lnTo>
                  <a:lnTo>
                    <a:pt x="1228598" y="0"/>
                  </a:lnTo>
                  <a:lnTo>
                    <a:pt x="1278136" y="4990"/>
                  </a:lnTo>
                  <a:lnTo>
                    <a:pt x="1324270" y="19304"/>
                  </a:lnTo>
                  <a:lnTo>
                    <a:pt x="1366014" y="41951"/>
                  </a:lnTo>
                  <a:lnTo>
                    <a:pt x="1402381" y="71945"/>
                  </a:lnTo>
                  <a:lnTo>
                    <a:pt x="1432384" y="108297"/>
                  </a:lnTo>
                  <a:lnTo>
                    <a:pt x="1455037" y="150018"/>
                  </a:lnTo>
                  <a:lnTo>
                    <a:pt x="1469352" y="196121"/>
                  </a:lnTo>
                  <a:lnTo>
                    <a:pt x="1474342" y="245618"/>
                  </a:lnTo>
                  <a:lnTo>
                    <a:pt x="1474342" y="1400111"/>
                  </a:lnTo>
                  <a:lnTo>
                    <a:pt x="1469352" y="1449638"/>
                  </a:lnTo>
                  <a:lnTo>
                    <a:pt x="1455037" y="1495768"/>
                  </a:lnTo>
                  <a:lnTo>
                    <a:pt x="1432384" y="1537511"/>
                  </a:lnTo>
                  <a:lnTo>
                    <a:pt x="1402381" y="1573880"/>
                  </a:lnTo>
                  <a:lnTo>
                    <a:pt x="1366014" y="1603888"/>
                  </a:lnTo>
                  <a:lnTo>
                    <a:pt x="1324270" y="1626545"/>
                  </a:lnTo>
                  <a:lnTo>
                    <a:pt x="1278136" y="1640863"/>
                  </a:lnTo>
                  <a:lnTo>
                    <a:pt x="1228598" y="1645856"/>
                  </a:lnTo>
                  <a:lnTo>
                    <a:pt x="245745" y="1645856"/>
                  </a:lnTo>
                  <a:lnTo>
                    <a:pt x="196206" y="1640863"/>
                  </a:lnTo>
                  <a:lnTo>
                    <a:pt x="150072" y="1626545"/>
                  </a:lnTo>
                  <a:lnTo>
                    <a:pt x="108328" y="1603888"/>
                  </a:lnTo>
                  <a:lnTo>
                    <a:pt x="71961" y="1573880"/>
                  </a:lnTo>
                  <a:lnTo>
                    <a:pt x="41958" y="1537511"/>
                  </a:lnTo>
                  <a:lnTo>
                    <a:pt x="19305" y="1495768"/>
                  </a:lnTo>
                  <a:lnTo>
                    <a:pt x="4990" y="1449638"/>
                  </a:lnTo>
                  <a:lnTo>
                    <a:pt x="0" y="1400111"/>
                  </a:lnTo>
                  <a:lnTo>
                    <a:pt x="0" y="245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23"/>
          <p:cNvGrpSpPr/>
          <p:nvPr/>
        </p:nvGrpSpPr>
        <p:grpSpPr>
          <a:xfrm>
            <a:off x="8577010" y="4405536"/>
            <a:ext cx="1431481" cy="1309946"/>
            <a:chOff x="7413942" y="4291393"/>
            <a:chExt cx="1483995" cy="1655445"/>
          </a:xfrm>
        </p:grpSpPr>
        <p:sp>
          <p:nvSpPr>
            <p:cNvPr id="17" name="object 24"/>
            <p:cNvSpPr/>
            <p:nvPr/>
          </p:nvSpPr>
          <p:spPr>
            <a:xfrm>
              <a:off x="7418705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1228725" y="0"/>
                  </a:moveTo>
                  <a:lnTo>
                    <a:pt x="245745" y="0"/>
                  </a:lnTo>
                  <a:lnTo>
                    <a:pt x="196243" y="4990"/>
                  </a:lnTo>
                  <a:lnTo>
                    <a:pt x="150125" y="19304"/>
                  </a:lnTo>
                  <a:lnTo>
                    <a:pt x="108384" y="41951"/>
                  </a:lnTo>
                  <a:lnTo>
                    <a:pt x="72008" y="71945"/>
                  </a:lnTo>
                  <a:lnTo>
                    <a:pt x="41991" y="108297"/>
                  </a:lnTo>
                  <a:lnTo>
                    <a:pt x="19323" y="150018"/>
                  </a:lnTo>
                  <a:lnTo>
                    <a:pt x="4996" y="196121"/>
                  </a:lnTo>
                  <a:lnTo>
                    <a:pt x="0" y="245618"/>
                  </a:lnTo>
                  <a:lnTo>
                    <a:pt x="0" y="1400111"/>
                  </a:lnTo>
                  <a:lnTo>
                    <a:pt x="4996" y="1449638"/>
                  </a:lnTo>
                  <a:lnTo>
                    <a:pt x="19323" y="1495768"/>
                  </a:lnTo>
                  <a:lnTo>
                    <a:pt x="41991" y="1537511"/>
                  </a:lnTo>
                  <a:lnTo>
                    <a:pt x="72009" y="1573880"/>
                  </a:lnTo>
                  <a:lnTo>
                    <a:pt x="108384" y="1603888"/>
                  </a:lnTo>
                  <a:lnTo>
                    <a:pt x="150125" y="1626545"/>
                  </a:lnTo>
                  <a:lnTo>
                    <a:pt x="196243" y="1640863"/>
                  </a:lnTo>
                  <a:lnTo>
                    <a:pt x="245745" y="1645856"/>
                  </a:lnTo>
                  <a:lnTo>
                    <a:pt x="1228725" y="1645856"/>
                  </a:lnTo>
                  <a:lnTo>
                    <a:pt x="1278263" y="1640863"/>
                  </a:lnTo>
                  <a:lnTo>
                    <a:pt x="1324397" y="1626545"/>
                  </a:lnTo>
                  <a:lnTo>
                    <a:pt x="1366141" y="1603888"/>
                  </a:lnTo>
                  <a:lnTo>
                    <a:pt x="1402508" y="1573880"/>
                  </a:lnTo>
                  <a:lnTo>
                    <a:pt x="1432511" y="1537511"/>
                  </a:lnTo>
                  <a:lnTo>
                    <a:pt x="1455164" y="1495768"/>
                  </a:lnTo>
                  <a:lnTo>
                    <a:pt x="1469479" y="1449638"/>
                  </a:lnTo>
                  <a:lnTo>
                    <a:pt x="1474470" y="1400111"/>
                  </a:lnTo>
                  <a:lnTo>
                    <a:pt x="1474470" y="245618"/>
                  </a:lnTo>
                  <a:lnTo>
                    <a:pt x="1469479" y="196121"/>
                  </a:lnTo>
                  <a:lnTo>
                    <a:pt x="1455164" y="150018"/>
                  </a:lnTo>
                  <a:lnTo>
                    <a:pt x="1432511" y="108297"/>
                  </a:lnTo>
                  <a:lnTo>
                    <a:pt x="1402508" y="71945"/>
                  </a:lnTo>
                  <a:lnTo>
                    <a:pt x="1366141" y="41951"/>
                  </a:lnTo>
                  <a:lnTo>
                    <a:pt x="1324397" y="19304"/>
                  </a:lnTo>
                  <a:lnTo>
                    <a:pt x="1278263" y="4990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5"/>
            <p:cNvSpPr/>
            <p:nvPr/>
          </p:nvSpPr>
          <p:spPr>
            <a:xfrm>
              <a:off x="7418705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0" y="245618"/>
                  </a:moveTo>
                  <a:lnTo>
                    <a:pt x="4996" y="196121"/>
                  </a:lnTo>
                  <a:lnTo>
                    <a:pt x="19323" y="150018"/>
                  </a:lnTo>
                  <a:lnTo>
                    <a:pt x="41991" y="108297"/>
                  </a:lnTo>
                  <a:lnTo>
                    <a:pt x="72008" y="71945"/>
                  </a:lnTo>
                  <a:lnTo>
                    <a:pt x="108384" y="41951"/>
                  </a:lnTo>
                  <a:lnTo>
                    <a:pt x="150125" y="19304"/>
                  </a:lnTo>
                  <a:lnTo>
                    <a:pt x="196243" y="4990"/>
                  </a:lnTo>
                  <a:lnTo>
                    <a:pt x="245745" y="0"/>
                  </a:lnTo>
                  <a:lnTo>
                    <a:pt x="1228725" y="0"/>
                  </a:lnTo>
                  <a:lnTo>
                    <a:pt x="1278263" y="4990"/>
                  </a:lnTo>
                  <a:lnTo>
                    <a:pt x="1324397" y="19304"/>
                  </a:lnTo>
                  <a:lnTo>
                    <a:pt x="1366141" y="41951"/>
                  </a:lnTo>
                  <a:lnTo>
                    <a:pt x="1402508" y="71945"/>
                  </a:lnTo>
                  <a:lnTo>
                    <a:pt x="1432511" y="108297"/>
                  </a:lnTo>
                  <a:lnTo>
                    <a:pt x="1455164" y="150018"/>
                  </a:lnTo>
                  <a:lnTo>
                    <a:pt x="1469479" y="196121"/>
                  </a:lnTo>
                  <a:lnTo>
                    <a:pt x="1474470" y="245618"/>
                  </a:lnTo>
                  <a:lnTo>
                    <a:pt x="1474470" y="1400111"/>
                  </a:lnTo>
                  <a:lnTo>
                    <a:pt x="1469479" y="1449638"/>
                  </a:lnTo>
                  <a:lnTo>
                    <a:pt x="1455164" y="1495768"/>
                  </a:lnTo>
                  <a:lnTo>
                    <a:pt x="1432511" y="1537511"/>
                  </a:lnTo>
                  <a:lnTo>
                    <a:pt x="1402508" y="1573880"/>
                  </a:lnTo>
                  <a:lnTo>
                    <a:pt x="1366141" y="1603888"/>
                  </a:lnTo>
                  <a:lnTo>
                    <a:pt x="1324397" y="1626545"/>
                  </a:lnTo>
                  <a:lnTo>
                    <a:pt x="1278263" y="1640863"/>
                  </a:lnTo>
                  <a:lnTo>
                    <a:pt x="1228725" y="1645856"/>
                  </a:lnTo>
                  <a:lnTo>
                    <a:pt x="245745" y="1645856"/>
                  </a:lnTo>
                  <a:lnTo>
                    <a:pt x="196243" y="1640863"/>
                  </a:lnTo>
                  <a:lnTo>
                    <a:pt x="150125" y="1626545"/>
                  </a:lnTo>
                  <a:lnTo>
                    <a:pt x="108384" y="1603888"/>
                  </a:lnTo>
                  <a:lnTo>
                    <a:pt x="72009" y="1573880"/>
                  </a:lnTo>
                  <a:lnTo>
                    <a:pt x="41991" y="1537511"/>
                  </a:lnTo>
                  <a:lnTo>
                    <a:pt x="19323" y="1495768"/>
                  </a:lnTo>
                  <a:lnTo>
                    <a:pt x="4996" y="1449638"/>
                  </a:lnTo>
                  <a:lnTo>
                    <a:pt x="0" y="1400111"/>
                  </a:lnTo>
                  <a:lnTo>
                    <a:pt x="0" y="245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27"/>
          <p:cNvGrpSpPr/>
          <p:nvPr/>
        </p:nvGrpSpPr>
        <p:grpSpPr>
          <a:xfrm>
            <a:off x="5307254" y="4387340"/>
            <a:ext cx="1431481" cy="1309946"/>
            <a:chOff x="3973639" y="4291393"/>
            <a:chExt cx="1483995" cy="1655445"/>
          </a:xfrm>
        </p:grpSpPr>
        <p:sp>
          <p:nvSpPr>
            <p:cNvPr id="20" name="object 28"/>
            <p:cNvSpPr/>
            <p:nvPr/>
          </p:nvSpPr>
          <p:spPr>
            <a:xfrm>
              <a:off x="3978402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1228725" y="0"/>
                  </a:moveTo>
                  <a:lnTo>
                    <a:pt x="245745" y="0"/>
                  </a:lnTo>
                  <a:lnTo>
                    <a:pt x="196206" y="4990"/>
                  </a:lnTo>
                  <a:lnTo>
                    <a:pt x="150072" y="19304"/>
                  </a:lnTo>
                  <a:lnTo>
                    <a:pt x="108328" y="41951"/>
                  </a:lnTo>
                  <a:lnTo>
                    <a:pt x="71961" y="71945"/>
                  </a:lnTo>
                  <a:lnTo>
                    <a:pt x="41958" y="108297"/>
                  </a:lnTo>
                  <a:lnTo>
                    <a:pt x="19305" y="150018"/>
                  </a:lnTo>
                  <a:lnTo>
                    <a:pt x="4990" y="196121"/>
                  </a:lnTo>
                  <a:lnTo>
                    <a:pt x="0" y="245618"/>
                  </a:lnTo>
                  <a:lnTo>
                    <a:pt x="0" y="1400111"/>
                  </a:lnTo>
                  <a:lnTo>
                    <a:pt x="4990" y="1449638"/>
                  </a:lnTo>
                  <a:lnTo>
                    <a:pt x="19305" y="1495768"/>
                  </a:lnTo>
                  <a:lnTo>
                    <a:pt x="41958" y="1537511"/>
                  </a:lnTo>
                  <a:lnTo>
                    <a:pt x="71961" y="1573880"/>
                  </a:lnTo>
                  <a:lnTo>
                    <a:pt x="108328" y="1603888"/>
                  </a:lnTo>
                  <a:lnTo>
                    <a:pt x="150072" y="1626545"/>
                  </a:lnTo>
                  <a:lnTo>
                    <a:pt x="196206" y="1640863"/>
                  </a:lnTo>
                  <a:lnTo>
                    <a:pt x="245745" y="1645856"/>
                  </a:lnTo>
                  <a:lnTo>
                    <a:pt x="1228725" y="1645856"/>
                  </a:lnTo>
                  <a:lnTo>
                    <a:pt x="1278226" y="1640863"/>
                  </a:lnTo>
                  <a:lnTo>
                    <a:pt x="1324344" y="1626545"/>
                  </a:lnTo>
                  <a:lnTo>
                    <a:pt x="1366085" y="1603888"/>
                  </a:lnTo>
                  <a:lnTo>
                    <a:pt x="1402460" y="1573880"/>
                  </a:lnTo>
                  <a:lnTo>
                    <a:pt x="1432478" y="1537511"/>
                  </a:lnTo>
                  <a:lnTo>
                    <a:pt x="1455146" y="1495768"/>
                  </a:lnTo>
                  <a:lnTo>
                    <a:pt x="1469473" y="1449638"/>
                  </a:lnTo>
                  <a:lnTo>
                    <a:pt x="1474470" y="1400111"/>
                  </a:lnTo>
                  <a:lnTo>
                    <a:pt x="1474470" y="245618"/>
                  </a:lnTo>
                  <a:lnTo>
                    <a:pt x="1469473" y="196121"/>
                  </a:lnTo>
                  <a:lnTo>
                    <a:pt x="1455146" y="150018"/>
                  </a:lnTo>
                  <a:lnTo>
                    <a:pt x="1432478" y="108297"/>
                  </a:lnTo>
                  <a:lnTo>
                    <a:pt x="1402461" y="71945"/>
                  </a:lnTo>
                  <a:lnTo>
                    <a:pt x="1366085" y="41951"/>
                  </a:lnTo>
                  <a:lnTo>
                    <a:pt x="1324344" y="19304"/>
                  </a:lnTo>
                  <a:lnTo>
                    <a:pt x="1278226" y="4990"/>
                  </a:lnTo>
                  <a:lnTo>
                    <a:pt x="1228725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9"/>
            <p:cNvSpPr/>
            <p:nvPr/>
          </p:nvSpPr>
          <p:spPr>
            <a:xfrm>
              <a:off x="3978402" y="4296155"/>
              <a:ext cx="1474470" cy="1645920"/>
            </a:xfrm>
            <a:custGeom>
              <a:avLst/>
              <a:gdLst/>
              <a:ahLst/>
              <a:cxnLst/>
              <a:rect l="l" t="t" r="r" b="b"/>
              <a:pathLst>
                <a:path w="1474470" h="1645920">
                  <a:moveTo>
                    <a:pt x="0" y="245618"/>
                  </a:moveTo>
                  <a:lnTo>
                    <a:pt x="4990" y="196121"/>
                  </a:lnTo>
                  <a:lnTo>
                    <a:pt x="19305" y="150018"/>
                  </a:lnTo>
                  <a:lnTo>
                    <a:pt x="41958" y="108297"/>
                  </a:lnTo>
                  <a:lnTo>
                    <a:pt x="71961" y="71945"/>
                  </a:lnTo>
                  <a:lnTo>
                    <a:pt x="108328" y="41951"/>
                  </a:lnTo>
                  <a:lnTo>
                    <a:pt x="150072" y="19304"/>
                  </a:lnTo>
                  <a:lnTo>
                    <a:pt x="196206" y="4990"/>
                  </a:lnTo>
                  <a:lnTo>
                    <a:pt x="245745" y="0"/>
                  </a:lnTo>
                  <a:lnTo>
                    <a:pt x="1228725" y="0"/>
                  </a:lnTo>
                  <a:lnTo>
                    <a:pt x="1278226" y="4990"/>
                  </a:lnTo>
                  <a:lnTo>
                    <a:pt x="1324344" y="19304"/>
                  </a:lnTo>
                  <a:lnTo>
                    <a:pt x="1366085" y="41951"/>
                  </a:lnTo>
                  <a:lnTo>
                    <a:pt x="1402461" y="71945"/>
                  </a:lnTo>
                  <a:lnTo>
                    <a:pt x="1432478" y="108297"/>
                  </a:lnTo>
                  <a:lnTo>
                    <a:pt x="1455146" y="150018"/>
                  </a:lnTo>
                  <a:lnTo>
                    <a:pt x="1469473" y="196121"/>
                  </a:lnTo>
                  <a:lnTo>
                    <a:pt x="1474470" y="245618"/>
                  </a:lnTo>
                  <a:lnTo>
                    <a:pt x="1474470" y="1400111"/>
                  </a:lnTo>
                  <a:lnTo>
                    <a:pt x="1469473" y="1449638"/>
                  </a:lnTo>
                  <a:lnTo>
                    <a:pt x="1455146" y="1495768"/>
                  </a:lnTo>
                  <a:lnTo>
                    <a:pt x="1432478" y="1537511"/>
                  </a:lnTo>
                  <a:lnTo>
                    <a:pt x="1402460" y="1573880"/>
                  </a:lnTo>
                  <a:lnTo>
                    <a:pt x="1366085" y="1603888"/>
                  </a:lnTo>
                  <a:lnTo>
                    <a:pt x="1324344" y="1626545"/>
                  </a:lnTo>
                  <a:lnTo>
                    <a:pt x="1278226" y="1640863"/>
                  </a:lnTo>
                  <a:lnTo>
                    <a:pt x="1228725" y="1645856"/>
                  </a:lnTo>
                  <a:lnTo>
                    <a:pt x="245745" y="1645856"/>
                  </a:lnTo>
                  <a:lnTo>
                    <a:pt x="196206" y="1640863"/>
                  </a:lnTo>
                  <a:lnTo>
                    <a:pt x="150072" y="1626545"/>
                  </a:lnTo>
                  <a:lnTo>
                    <a:pt x="108328" y="1603888"/>
                  </a:lnTo>
                  <a:lnTo>
                    <a:pt x="71961" y="1573880"/>
                  </a:lnTo>
                  <a:lnTo>
                    <a:pt x="41958" y="1537511"/>
                  </a:lnTo>
                  <a:lnTo>
                    <a:pt x="19305" y="1495768"/>
                  </a:lnTo>
                  <a:lnTo>
                    <a:pt x="4990" y="1449638"/>
                  </a:lnTo>
                  <a:lnTo>
                    <a:pt x="0" y="1400111"/>
                  </a:lnTo>
                  <a:lnTo>
                    <a:pt x="0" y="24561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31"/>
          <p:cNvGrpSpPr/>
          <p:nvPr/>
        </p:nvGrpSpPr>
        <p:grpSpPr>
          <a:xfrm>
            <a:off x="3665572" y="4397188"/>
            <a:ext cx="1430256" cy="1309946"/>
            <a:chOff x="2255202" y="4291393"/>
            <a:chExt cx="1482725" cy="1655445"/>
          </a:xfrm>
        </p:grpSpPr>
        <p:sp>
          <p:nvSpPr>
            <p:cNvPr id="23" name="object 32"/>
            <p:cNvSpPr/>
            <p:nvPr/>
          </p:nvSpPr>
          <p:spPr>
            <a:xfrm>
              <a:off x="2259964" y="4296155"/>
              <a:ext cx="1473200" cy="1645920"/>
            </a:xfrm>
            <a:custGeom>
              <a:avLst/>
              <a:gdLst/>
              <a:ahLst/>
              <a:cxnLst/>
              <a:rect l="l" t="t" r="r" b="b"/>
              <a:pathLst>
                <a:path w="1473200" h="1645920">
                  <a:moveTo>
                    <a:pt x="1227201" y="0"/>
                  </a:moveTo>
                  <a:lnTo>
                    <a:pt x="245364" y="0"/>
                  </a:lnTo>
                  <a:lnTo>
                    <a:pt x="195915" y="4984"/>
                  </a:lnTo>
                  <a:lnTo>
                    <a:pt x="149858" y="19282"/>
                  </a:lnTo>
                  <a:lnTo>
                    <a:pt x="108179" y="41904"/>
                  </a:lnTo>
                  <a:lnTo>
                    <a:pt x="71866" y="71866"/>
                  </a:lnTo>
                  <a:lnTo>
                    <a:pt x="41904" y="108179"/>
                  </a:lnTo>
                  <a:lnTo>
                    <a:pt x="19282" y="149858"/>
                  </a:lnTo>
                  <a:lnTo>
                    <a:pt x="4984" y="195915"/>
                  </a:lnTo>
                  <a:lnTo>
                    <a:pt x="0" y="245364"/>
                  </a:lnTo>
                  <a:lnTo>
                    <a:pt x="0" y="1400390"/>
                  </a:lnTo>
                  <a:lnTo>
                    <a:pt x="4984" y="1449862"/>
                  </a:lnTo>
                  <a:lnTo>
                    <a:pt x="19282" y="1495939"/>
                  </a:lnTo>
                  <a:lnTo>
                    <a:pt x="41904" y="1537635"/>
                  </a:lnTo>
                  <a:lnTo>
                    <a:pt x="71866" y="1573963"/>
                  </a:lnTo>
                  <a:lnTo>
                    <a:pt x="108179" y="1603936"/>
                  </a:lnTo>
                  <a:lnTo>
                    <a:pt x="149858" y="1626567"/>
                  </a:lnTo>
                  <a:lnTo>
                    <a:pt x="195915" y="1640869"/>
                  </a:lnTo>
                  <a:lnTo>
                    <a:pt x="245364" y="1645856"/>
                  </a:lnTo>
                  <a:lnTo>
                    <a:pt x="1227201" y="1645856"/>
                  </a:lnTo>
                  <a:lnTo>
                    <a:pt x="1276691" y="1640869"/>
                  </a:lnTo>
                  <a:lnTo>
                    <a:pt x="1322780" y="1626567"/>
                  </a:lnTo>
                  <a:lnTo>
                    <a:pt x="1364481" y="1603936"/>
                  </a:lnTo>
                  <a:lnTo>
                    <a:pt x="1400810" y="1573963"/>
                  </a:lnTo>
                  <a:lnTo>
                    <a:pt x="1430780" y="1537635"/>
                  </a:lnTo>
                  <a:lnTo>
                    <a:pt x="1453407" y="1495939"/>
                  </a:lnTo>
                  <a:lnTo>
                    <a:pt x="1467706" y="1449862"/>
                  </a:lnTo>
                  <a:lnTo>
                    <a:pt x="1472692" y="1400390"/>
                  </a:lnTo>
                  <a:lnTo>
                    <a:pt x="1472692" y="245364"/>
                  </a:lnTo>
                  <a:lnTo>
                    <a:pt x="1467706" y="195915"/>
                  </a:lnTo>
                  <a:lnTo>
                    <a:pt x="1453407" y="149858"/>
                  </a:lnTo>
                  <a:lnTo>
                    <a:pt x="1430780" y="108179"/>
                  </a:lnTo>
                  <a:lnTo>
                    <a:pt x="1400810" y="71866"/>
                  </a:lnTo>
                  <a:lnTo>
                    <a:pt x="1364481" y="41904"/>
                  </a:lnTo>
                  <a:lnTo>
                    <a:pt x="1322780" y="19282"/>
                  </a:lnTo>
                  <a:lnTo>
                    <a:pt x="1276691" y="4984"/>
                  </a:lnTo>
                  <a:lnTo>
                    <a:pt x="1227201" y="0"/>
                  </a:lnTo>
                  <a:close/>
                </a:path>
              </a:pathLst>
            </a:custGeom>
            <a:solidFill>
              <a:srgbClr val="CF5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3"/>
            <p:cNvSpPr/>
            <p:nvPr/>
          </p:nvSpPr>
          <p:spPr>
            <a:xfrm>
              <a:off x="2259964" y="4296155"/>
              <a:ext cx="1473200" cy="1645920"/>
            </a:xfrm>
            <a:custGeom>
              <a:avLst/>
              <a:gdLst/>
              <a:ahLst/>
              <a:cxnLst/>
              <a:rect l="l" t="t" r="r" b="b"/>
              <a:pathLst>
                <a:path w="1473200" h="1645920">
                  <a:moveTo>
                    <a:pt x="0" y="245364"/>
                  </a:moveTo>
                  <a:lnTo>
                    <a:pt x="4984" y="195915"/>
                  </a:lnTo>
                  <a:lnTo>
                    <a:pt x="19282" y="149858"/>
                  </a:lnTo>
                  <a:lnTo>
                    <a:pt x="41904" y="108179"/>
                  </a:lnTo>
                  <a:lnTo>
                    <a:pt x="71866" y="71866"/>
                  </a:lnTo>
                  <a:lnTo>
                    <a:pt x="108179" y="41904"/>
                  </a:lnTo>
                  <a:lnTo>
                    <a:pt x="149858" y="19282"/>
                  </a:lnTo>
                  <a:lnTo>
                    <a:pt x="195915" y="4984"/>
                  </a:lnTo>
                  <a:lnTo>
                    <a:pt x="245364" y="0"/>
                  </a:lnTo>
                  <a:lnTo>
                    <a:pt x="1227201" y="0"/>
                  </a:lnTo>
                  <a:lnTo>
                    <a:pt x="1276691" y="4984"/>
                  </a:lnTo>
                  <a:lnTo>
                    <a:pt x="1322780" y="19282"/>
                  </a:lnTo>
                  <a:lnTo>
                    <a:pt x="1364481" y="41904"/>
                  </a:lnTo>
                  <a:lnTo>
                    <a:pt x="1400810" y="71866"/>
                  </a:lnTo>
                  <a:lnTo>
                    <a:pt x="1430780" y="108179"/>
                  </a:lnTo>
                  <a:lnTo>
                    <a:pt x="1453407" y="149858"/>
                  </a:lnTo>
                  <a:lnTo>
                    <a:pt x="1467706" y="195915"/>
                  </a:lnTo>
                  <a:lnTo>
                    <a:pt x="1472692" y="245364"/>
                  </a:lnTo>
                  <a:lnTo>
                    <a:pt x="1472692" y="1400390"/>
                  </a:lnTo>
                  <a:lnTo>
                    <a:pt x="1467706" y="1449862"/>
                  </a:lnTo>
                  <a:lnTo>
                    <a:pt x="1453407" y="1495939"/>
                  </a:lnTo>
                  <a:lnTo>
                    <a:pt x="1430780" y="1537635"/>
                  </a:lnTo>
                  <a:lnTo>
                    <a:pt x="1400810" y="1573963"/>
                  </a:lnTo>
                  <a:lnTo>
                    <a:pt x="1364481" y="1603936"/>
                  </a:lnTo>
                  <a:lnTo>
                    <a:pt x="1322780" y="1626567"/>
                  </a:lnTo>
                  <a:lnTo>
                    <a:pt x="1276691" y="1640869"/>
                  </a:lnTo>
                  <a:lnTo>
                    <a:pt x="1227201" y="1645856"/>
                  </a:lnTo>
                  <a:lnTo>
                    <a:pt x="245364" y="1645856"/>
                  </a:lnTo>
                  <a:lnTo>
                    <a:pt x="195915" y="1640869"/>
                  </a:lnTo>
                  <a:lnTo>
                    <a:pt x="149858" y="1626567"/>
                  </a:lnTo>
                  <a:lnTo>
                    <a:pt x="108179" y="1603936"/>
                  </a:lnTo>
                  <a:lnTo>
                    <a:pt x="71866" y="1573963"/>
                  </a:lnTo>
                  <a:lnTo>
                    <a:pt x="41904" y="1537635"/>
                  </a:lnTo>
                  <a:lnTo>
                    <a:pt x="19282" y="1495939"/>
                  </a:lnTo>
                  <a:lnTo>
                    <a:pt x="4984" y="1449862"/>
                  </a:lnTo>
                  <a:lnTo>
                    <a:pt x="0" y="1400390"/>
                  </a:lnTo>
                  <a:lnTo>
                    <a:pt x="0" y="2453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5205780" y="2773609"/>
            <a:ext cx="185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lang="tr-TR" spc="-229" dirty="0">
                <a:latin typeface="Verdana"/>
                <a:cs typeface="Verdana"/>
              </a:rPr>
              <a:t>S</a:t>
            </a:r>
            <a:r>
              <a:rPr lang="tr-TR" spc="-65" dirty="0">
                <a:latin typeface="Verdana"/>
                <a:cs typeface="Verdana"/>
              </a:rPr>
              <a:t>ı</a:t>
            </a:r>
            <a:r>
              <a:rPr lang="tr-TR" spc="-85" dirty="0">
                <a:latin typeface="Verdana"/>
                <a:cs typeface="Verdana"/>
              </a:rPr>
              <a:t>n</a:t>
            </a:r>
            <a:r>
              <a:rPr lang="tr-TR" spc="-30" dirty="0">
                <a:latin typeface="Verdana"/>
                <a:cs typeface="Verdana"/>
              </a:rPr>
              <a:t>ı</a:t>
            </a:r>
            <a:r>
              <a:rPr lang="tr-TR" spc="-155" dirty="0">
                <a:latin typeface="Verdana"/>
                <a:cs typeface="Verdana"/>
              </a:rPr>
              <a:t>r</a:t>
            </a:r>
            <a:r>
              <a:rPr lang="tr-TR" spc="-125" dirty="0">
                <a:latin typeface="Verdana"/>
                <a:cs typeface="Verdana"/>
              </a:rPr>
              <a:t> </a:t>
            </a:r>
            <a:r>
              <a:rPr lang="tr-TR" spc="-35" dirty="0">
                <a:latin typeface="Verdana"/>
                <a:cs typeface="Verdana"/>
              </a:rPr>
              <a:t>K</a:t>
            </a:r>
            <a:r>
              <a:rPr lang="tr-TR" spc="-45" dirty="0">
                <a:latin typeface="Verdana"/>
                <a:cs typeface="Verdana"/>
              </a:rPr>
              <a:t>o</a:t>
            </a:r>
            <a:r>
              <a:rPr lang="tr-TR" spc="-80" dirty="0">
                <a:latin typeface="Verdana"/>
                <a:cs typeface="Verdana"/>
              </a:rPr>
              <a:t>y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70" dirty="0">
                <a:latin typeface="Verdana"/>
                <a:cs typeface="Verdana"/>
              </a:rPr>
              <a:t>a  </a:t>
            </a:r>
            <a:r>
              <a:rPr lang="tr-TR" spc="-20" dirty="0">
                <a:latin typeface="Verdana"/>
                <a:cs typeface="Verdana"/>
              </a:rPr>
              <a:t>Aşamaları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1989275" y="4728994"/>
            <a:ext cx="1449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lang="tr-TR" spc="-40" dirty="0">
                <a:latin typeface="Verdana"/>
                <a:cs typeface="Verdana"/>
              </a:rPr>
              <a:t>Davranış </a:t>
            </a:r>
            <a:r>
              <a:rPr lang="tr-TR" spc="-35" dirty="0">
                <a:latin typeface="Verdana"/>
                <a:cs typeface="Verdana"/>
              </a:rPr>
              <a:t> </a:t>
            </a:r>
            <a:r>
              <a:rPr lang="tr-TR" spc="-240" dirty="0">
                <a:latin typeface="Verdana"/>
                <a:cs typeface="Verdana"/>
              </a:rPr>
              <a:t>T</a:t>
            </a:r>
            <a:r>
              <a:rPr lang="tr-TR" spc="90" dirty="0">
                <a:latin typeface="Verdana"/>
                <a:cs typeface="Verdana"/>
              </a:rPr>
              <a:t>a</a:t>
            </a:r>
            <a:r>
              <a:rPr lang="tr-TR" spc="-85" dirty="0">
                <a:latin typeface="Verdana"/>
                <a:cs typeface="Verdana"/>
              </a:rPr>
              <a:t>n</a:t>
            </a:r>
            <a:r>
              <a:rPr lang="tr-TR" spc="-20" dirty="0">
                <a:latin typeface="Verdana"/>
                <a:cs typeface="Verdana"/>
              </a:rPr>
              <a:t>ı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-80" dirty="0">
                <a:latin typeface="Verdana"/>
                <a:cs typeface="Verdana"/>
              </a:rPr>
              <a:t>l</a:t>
            </a:r>
            <a:r>
              <a:rPr lang="tr-TR" spc="90" dirty="0">
                <a:latin typeface="Verdana"/>
                <a:cs typeface="Verdana"/>
              </a:rPr>
              <a:t>a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95" dirty="0">
                <a:latin typeface="Verdana"/>
                <a:cs typeface="Verdana"/>
              </a:rPr>
              <a:t>a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3686055" y="4737342"/>
            <a:ext cx="1473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pc="-229" dirty="0">
                <a:latin typeface="Verdana"/>
                <a:cs typeface="Verdana"/>
              </a:rPr>
              <a:t>S</a:t>
            </a:r>
            <a:r>
              <a:rPr lang="tr-TR" spc="-65" dirty="0">
                <a:latin typeface="Verdana"/>
                <a:cs typeface="Verdana"/>
              </a:rPr>
              <a:t>ı</a:t>
            </a:r>
            <a:r>
              <a:rPr lang="tr-TR" spc="-85" dirty="0">
                <a:latin typeface="Verdana"/>
                <a:cs typeface="Verdana"/>
              </a:rPr>
              <a:t>n</a:t>
            </a:r>
            <a:r>
              <a:rPr lang="tr-TR" spc="-30" dirty="0">
                <a:latin typeface="Verdana"/>
                <a:cs typeface="Verdana"/>
              </a:rPr>
              <a:t>ı</a:t>
            </a:r>
            <a:r>
              <a:rPr lang="tr-TR" spc="-170" dirty="0">
                <a:latin typeface="Verdana"/>
                <a:cs typeface="Verdana"/>
              </a:rPr>
              <a:t>r</a:t>
            </a:r>
            <a:r>
              <a:rPr lang="tr-TR" spc="-90" dirty="0">
                <a:latin typeface="Verdana"/>
                <a:cs typeface="Verdana"/>
              </a:rPr>
              <a:t>ı</a:t>
            </a:r>
            <a:r>
              <a:rPr lang="tr-TR" spc="-114" dirty="0">
                <a:latin typeface="Verdana"/>
                <a:cs typeface="Verdana"/>
              </a:rPr>
              <a:t> </a:t>
            </a:r>
            <a:r>
              <a:rPr lang="tr-TR" spc="-210" dirty="0">
                <a:latin typeface="Verdana"/>
                <a:cs typeface="Verdana"/>
              </a:rPr>
              <a:t>İ</a:t>
            </a:r>
            <a:r>
              <a:rPr lang="tr-TR" spc="-55" dirty="0">
                <a:latin typeface="Verdana"/>
                <a:cs typeface="Verdana"/>
              </a:rPr>
              <a:t>f</a:t>
            </a:r>
            <a:r>
              <a:rPr lang="tr-TR" spc="90" dirty="0">
                <a:latin typeface="Verdana"/>
                <a:cs typeface="Verdana"/>
              </a:rPr>
              <a:t>a</a:t>
            </a:r>
            <a:r>
              <a:rPr lang="tr-TR" spc="70" dirty="0">
                <a:latin typeface="Verdana"/>
                <a:cs typeface="Verdana"/>
              </a:rPr>
              <a:t>d</a:t>
            </a:r>
            <a:r>
              <a:rPr lang="tr-TR" spc="65" dirty="0">
                <a:latin typeface="Verdana"/>
                <a:cs typeface="Verdana"/>
              </a:rPr>
              <a:t>e</a:t>
            </a:r>
            <a:r>
              <a:rPr lang="tr-TR" spc="-100" dirty="0">
                <a:latin typeface="Verdana"/>
                <a:cs typeface="Verdana"/>
              </a:rPr>
              <a:t> </a:t>
            </a:r>
            <a:r>
              <a:rPr lang="tr-TR" spc="-120" dirty="0">
                <a:latin typeface="Verdana"/>
                <a:cs typeface="Verdana"/>
              </a:rPr>
              <a:t>E</a:t>
            </a:r>
            <a:r>
              <a:rPr lang="tr-TR" spc="-95" dirty="0">
                <a:latin typeface="Verdana"/>
                <a:cs typeface="Verdana"/>
              </a:rPr>
              <a:t>t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65" dirty="0">
                <a:latin typeface="Verdana"/>
                <a:cs typeface="Verdana"/>
              </a:rPr>
              <a:t>e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5364232" y="4716704"/>
            <a:ext cx="1355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pc="-10" dirty="0">
                <a:latin typeface="Verdana"/>
                <a:cs typeface="Verdana"/>
              </a:rPr>
              <a:t>Se</a:t>
            </a:r>
            <a:r>
              <a:rPr lang="tr-TR" spc="-5" dirty="0">
                <a:latin typeface="Verdana"/>
                <a:cs typeface="Verdana"/>
              </a:rPr>
              <a:t>çenek</a:t>
            </a:r>
            <a:r>
              <a:rPr lang="tr-TR" spc="-100" dirty="0">
                <a:latin typeface="Verdana"/>
                <a:cs typeface="Verdana"/>
              </a:rPr>
              <a:t> </a:t>
            </a:r>
            <a:r>
              <a:rPr lang="tr-TR" spc="-140" dirty="0">
                <a:latin typeface="Verdana"/>
                <a:cs typeface="Verdana"/>
              </a:rPr>
              <a:t>S</a:t>
            </a:r>
            <a:r>
              <a:rPr lang="tr-TR" spc="-125" dirty="0">
                <a:latin typeface="Verdana"/>
                <a:cs typeface="Verdana"/>
              </a:rPr>
              <a:t>u</a:t>
            </a:r>
            <a:r>
              <a:rPr lang="tr-TR" spc="-30" dirty="0">
                <a:latin typeface="Verdana"/>
                <a:cs typeface="Verdana"/>
              </a:rPr>
              <a:t>n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95" dirty="0">
                <a:latin typeface="Verdana"/>
                <a:cs typeface="Verdana"/>
              </a:rPr>
              <a:t>a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7020080" y="4716835"/>
            <a:ext cx="1355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pc="-120" dirty="0">
                <a:latin typeface="Verdana"/>
                <a:cs typeface="Verdana"/>
              </a:rPr>
              <a:t>F</a:t>
            </a:r>
            <a:r>
              <a:rPr lang="tr-TR" spc="-15" dirty="0">
                <a:latin typeface="Verdana"/>
                <a:cs typeface="Verdana"/>
              </a:rPr>
              <a:t>ina</a:t>
            </a:r>
            <a:r>
              <a:rPr lang="tr-TR" spc="-90" dirty="0">
                <a:latin typeface="Verdana"/>
                <a:cs typeface="Verdana"/>
              </a:rPr>
              <a:t>l</a:t>
            </a:r>
            <a:r>
              <a:rPr lang="tr-TR" spc="-70" dirty="0">
                <a:latin typeface="Verdana"/>
                <a:cs typeface="Verdana"/>
              </a:rPr>
              <a:t> </a:t>
            </a:r>
            <a:r>
              <a:rPr lang="tr-TR" spc="-225" dirty="0">
                <a:latin typeface="Verdana"/>
                <a:cs typeface="Verdana"/>
              </a:rPr>
              <a:t>S</a:t>
            </a:r>
            <a:r>
              <a:rPr lang="tr-TR" spc="105" dirty="0">
                <a:latin typeface="Verdana"/>
                <a:cs typeface="Verdana"/>
              </a:rPr>
              <a:t>eç</a:t>
            </a:r>
            <a:r>
              <a:rPr lang="tr-TR" spc="40" dirty="0">
                <a:latin typeface="Verdana"/>
                <a:cs typeface="Verdana"/>
              </a:rPr>
              <a:t>ene</a:t>
            </a:r>
            <a:r>
              <a:rPr lang="tr-TR" spc="35" dirty="0">
                <a:latin typeface="Verdana"/>
                <a:cs typeface="Verdana"/>
              </a:rPr>
              <a:t>ğ</a:t>
            </a:r>
            <a:r>
              <a:rPr lang="tr-TR" spc="-90" dirty="0">
                <a:latin typeface="Verdana"/>
                <a:cs typeface="Verdana"/>
              </a:rPr>
              <a:t>i</a:t>
            </a:r>
            <a:endParaRPr lang="tr-TR" dirty="0">
              <a:latin typeface="Verdana"/>
              <a:cs typeface="Verdana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8519519" y="4728993"/>
            <a:ext cx="154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r-TR" spc="-15" dirty="0" smtClean="0">
                <a:latin typeface="Verdana"/>
                <a:cs typeface="Verdana"/>
              </a:rPr>
              <a:t>K</a:t>
            </a:r>
            <a:r>
              <a:rPr lang="tr-TR" spc="-20" dirty="0" smtClean="0">
                <a:latin typeface="Verdana"/>
                <a:cs typeface="Verdana"/>
              </a:rPr>
              <a:t>a</a:t>
            </a:r>
            <a:r>
              <a:rPr lang="tr-TR" spc="-25" dirty="0" smtClean="0">
                <a:latin typeface="Verdana"/>
                <a:cs typeface="Verdana"/>
              </a:rPr>
              <a:t>r</a:t>
            </a:r>
            <a:r>
              <a:rPr lang="tr-TR" spc="-40" dirty="0" smtClean="0">
                <a:latin typeface="Verdana"/>
                <a:cs typeface="Verdana"/>
              </a:rPr>
              <a:t>a</a:t>
            </a:r>
            <a:r>
              <a:rPr lang="tr-TR" spc="-125" dirty="0" smtClean="0">
                <a:latin typeface="Verdana"/>
                <a:cs typeface="Verdana"/>
              </a:rPr>
              <a:t>rı</a:t>
            </a:r>
            <a:r>
              <a:rPr lang="tr-TR" spc="-70" dirty="0" smtClean="0">
                <a:latin typeface="Verdana"/>
                <a:cs typeface="Verdana"/>
              </a:rPr>
              <a:t> </a:t>
            </a:r>
            <a:r>
              <a:rPr lang="tr-TR" spc="-90" dirty="0">
                <a:latin typeface="Verdana"/>
                <a:cs typeface="Verdana"/>
              </a:rPr>
              <a:t>U</a:t>
            </a:r>
            <a:r>
              <a:rPr lang="tr-TR" spc="-85" dirty="0">
                <a:latin typeface="Verdana"/>
                <a:cs typeface="Verdana"/>
              </a:rPr>
              <a:t>y</a:t>
            </a:r>
            <a:r>
              <a:rPr lang="tr-TR" spc="-25" dirty="0">
                <a:latin typeface="Verdana"/>
                <a:cs typeface="Verdana"/>
              </a:rPr>
              <a:t>gu</a:t>
            </a:r>
            <a:r>
              <a:rPr lang="tr-TR" spc="5" dirty="0">
                <a:latin typeface="Verdana"/>
                <a:cs typeface="Verdana"/>
              </a:rPr>
              <a:t>l</a:t>
            </a:r>
            <a:r>
              <a:rPr lang="tr-TR" spc="90" dirty="0">
                <a:latin typeface="Verdana"/>
                <a:cs typeface="Verdana"/>
              </a:rPr>
              <a:t>a</a:t>
            </a:r>
            <a:r>
              <a:rPr lang="tr-TR" spc="-35" dirty="0">
                <a:latin typeface="Verdana"/>
                <a:cs typeface="Verdana"/>
              </a:rPr>
              <a:t>m</a:t>
            </a:r>
            <a:r>
              <a:rPr lang="tr-TR" spc="95" dirty="0">
                <a:latin typeface="Verdana"/>
                <a:cs typeface="Verdana"/>
              </a:rPr>
              <a:t>a</a:t>
            </a:r>
            <a:endParaRPr lang="tr-TR" dirty="0">
              <a:latin typeface="Verdana"/>
              <a:cs typeface="Verdana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65" y="784098"/>
            <a:ext cx="811294" cy="72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6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756</Words>
  <Application>Microsoft Office PowerPoint</Application>
  <PresentationFormat>Geniş ekran</PresentationFormat>
  <Paragraphs>89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Arial MT</vt:lpstr>
      <vt:lpstr>Garamond</vt:lpstr>
      <vt:lpstr>Palatino Linotype</vt:lpstr>
      <vt:lpstr>Tahoma</vt:lpstr>
      <vt:lpstr>Times New Roman</vt:lpstr>
      <vt:lpstr>Verdana</vt:lpstr>
      <vt:lpstr>Organik</vt:lpstr>
      <vt:lpstr>SINIR KOYMA</vt:lpstr>
      <vt:lpstr>PowerPoint Sunusu</vt:lpstr>
      <vt:lpstr>Sınır Nedir ve Neden Gereklidir?</vt:lpstr>
      <vt:lpstr>Sınır Nedir ve Neden Gereklidir?</vt:lpstr>
      <vt:lpstr>Sınır Nedir ve Neden Gereklidir?</vt:lpstr>
      <vt:lpstr>SINIRLAR;</vt:lpstr>
      <vt:lpstr>PowerPoint Sunusu</vt:lpstr>
      <vt:lpstr>PowerPoint Sunusu</vt:lpstr>
      <vt:lpstr>SINIR KOYMA AŞAMALARI</vt:lpstr>
      <vt:lpstr>DAVRANIŞI TANIMLAMA</vt:lpstr>
      <vt:lpstr>SINIRI İFADE ETME</vt:lpstr>
      <vt:lpstr>SEÇENEK SUNMA</vt:lpstr>
      <vt:lpstr>FİNAL SEÇENEĞİ /YOKSUNLUK VERME</vt:lpstr>
      <vt:lpstr>KARARI UYGULAMA</vt:lpstr>
      <vt:lpstr>SINIR KOYMANIN İŞE YARAMADIĞI DURUMLARDA YAPILMASI GEREKENLER</vt:lpstr>
      <vt:lpstr>SINIR KOYMANIN İŞE YARAMADIĞI DURUMLARDA YAPILMASI GEREKENLER</vt:lpstr>
      <vt:lpstr>SINIR KOYULABİLECEK   DURUMLARA ÖRNEKLER:</vt:lpstr>
      <vt:lpstr>ÖRNEK: Öğrencinin duvarı boyaması</vt:lpstr>
      <vt:lpstr>ÖRNEK; Öğrencinin masanın üzerine çıkması</vt:lpstr>
      <vt:lpstr>ARTUKLU CEMİL TUTAŞI  REHBERLİK VE ARAŞTIRMA MERKEZİ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SINIR KOYMA</dc:title>
  <dc:creator>asd3</dc:creator>
  <cp:lastModifiedBy>asd3</cp:lastModifiedBy>
  <cp:revision>23</cp:revision>
  <dcterms:created xsi:type="dcterms:W3CDTF">2023-09-01T06:57:56Z</dcterms:created>
  <dcterms:modified xsi:type="dcterms:W3CDTF">2023-09-04T08:22:16Z</dcterms:modified>
</cp:coreProperties>
</file>