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6"/>
  </p:notesMasterIdLst>
  <p:sldIdLst>
    <p:sldId id="256" r:id="rId2"/>
    <p:sldId id="257" r:id="rId3"/>
    <p:sldId id="260" r:id="rId4"/>
    <p:sldId id="262" r:id="rId5"/>
    <p:sldId id="285" r:id="rId6"/>
    <p:sldId id="263" r:id="rId7"/>
    <p:sldId id="264" r:id="rId8"/>
    <p:sldId id="286" r:id="rId9"/>
    <p:sldId id="265" r:id="rId10"/>
    <p:sldId id="267" r:id="rId11"/>
    <p:sldId id="287" r:id="rId12"/>
    <p:sldId id="268" r:id="rId13"/>
    <p:sldId id="270" r:id="rId14"/>
    <p:sldId id="269" r:id="rId15"/>
    <p:sldId id="294" r:id="rId16"/>
    <p:sldId id="295" r:id="rId17"/>
    <p:sldId id="296" r:id="rId18"/>
    <p:sldId id="300" r:id="rId19"/>
    <p:sldId id="298" r:id="rId20"/>
    <p:sldId id="299" r:id="rId21"/>
    <p:sldId id="291" r:id="rId22"/>
    <p:sldId id="292" r:id="rId23"/>
    <p:sldId id="293" r:id="rId24"/>
    <p:sldId id="301" r:id="rId2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EB" initials="M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12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4CCD69-EC67-4EFD-9B2E-680903AE210E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06934-00B0-4B01-A27E-1BE1A68850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2864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06934-00B0-4B01-A27E-1BE1A688500D}" type="slidenum">
              <a:rPr lang="tr-TR" smtClean="0"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4927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347" y="1122363"/>
            <a:ext cx="7773308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347" y="3602038"/>
            <a:ext cx="7773308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43755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4289373"/>
            <a:ext cx="7775673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355" y="621322"/>
            <a:ext cx="7775673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5108728"/>
            <a:ext cx="7774499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611453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7" y="4204820"/>
            <a:ext cx="776532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21305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609600"/>
            <a:ext cx="6977064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5" y="4204821"/>
            <a:ext cx="776532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extBox 9"/>
          <p:cNvSpPr txBox="1"/>
          <p:nvPr/>
        </p:nvSpPr>
        <p:spPr>
          <a:xfrm>
            <a:off x="505245" y="641749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946721" y="3073376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544902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55" y="2126943"/>
            <a:ext cx="7766495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4650556"/>
            <a:ext cx="776532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676701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45" y="609601"/>
            <a:ext cx="776532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88320"/>
            <a:ext cx="2474217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46" y="2911624"/>
            <a:ext cx="2474217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3658" y="2088320"/>
            <a:ext cx="2473919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3659" y="2911624"/>
            <a:ext cx="247486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088320"/>
            <a:ext cx="246840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82260" y="2911624"/>
            <a:ext cx="2468408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32406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46" y="609601"/>
            <a:ext cx="7765322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47" y="3989147"/>
            <a:ext cx="247421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819015" y="2092235"/>
            <a:ext cx="2205038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47" y="4565409"/>
            <a:ext cx="2474216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26" y="3989147"/>
            <a:ext cx="247423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092235"/>
            <a:ext cx="2197894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565408"/>
            <a:ext cx="2475252" cy="1225792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80067" y="3989147"/>
            <a:ext cx="246742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114603" y="2092235"/>
            <a:ext cx="219908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973" y="4565410"/>
            <a:ext cx="2470694" cy="122579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4725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888277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0"/>
            <a:ext cx="1906993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346" y="609600"/>
            <a:ext cx="5744029" cy="518160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1663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17939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1933" y="657227"/>
            <a:ext cx="7300134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21933" y="3602039"/>
            <a:ext cx="7300134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0031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346" y="2088320"/>
            <a:ext cx="3829503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0052" y="2088320"/>
            <a:ext cx="3820616" cy="3702881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6077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5427" y="2088320"/>
            <a:ext cx="3600326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346" y="2912232"/>
            <a:ext cx="3830406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9230" y="2088320"/>
            <a:ext cx="3591437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912232"/>
            <a:ext cx="3821518" cy="287896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29063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0950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221865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2949178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8548" y="609600"/>
            <a:ext cx="4642119" cy="5181600"/>
          </a:xfrm>
        </p:spPr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7921" y="2971801"/>
            <a:ext cx="2949178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71118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921" y="609600"/>
            <a:ext cx="416760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49932" y="758881"/>
            <a:ext cx="2966938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971800"/>
            <a:ext cx="4171242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3524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47" y="609601"/>
            <a:ext cx="776532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46" y="2096064"/>
            <a:ext cx="776532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2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18.08.2023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46" y="5883276"/>
            <a:ext cx="50046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651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3497395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Metin kutusu 10"/>
          <p:cNvSpPr txBox="1"/>
          <p:nvPr/>
        </p:nvSpPr>
        <p:spPr>
          <a:xfrm>
            <a:off x="395536" y="2060848"/>
            <a:ext cx="828092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OKULLARDA DEVAMSIZLIK SORUNU</a:t>
            </a:r>
          </a:p>
          <a:p>
            <a:pPr algn="ctr"/>
            <a:r>
              <a:rPr lang="tr-TR" sz="32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VE </a:t>
            </a:r>
          </a:p>
          <a:p>
            <a:pPr algn="ctr"/>
            <a:r>
              <a:rPr lang="tr-TR" sz="32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ÇÖZÜM ÖNERİLERİ </a:t>
            </a:r>
          </a:p>
          <a:p>
            <a:endParaRPr lang="tr-TR" dirty="0"/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645024"/>
            <a:ext cx="3389441" cy="3016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4705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404664"/>
            <a:ext cx="8676456" cy="6453336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Aile, öğrenci davranışının şekillenmeye başladığı, örnek alındığı temel çevredir. Velilerin, okul düzen politikalarını, davranış kurallarını bilip desteklemesi, bunun için de okul aile iletişiminin yazılı, sözlü, yüz yüze şekillerde çoğaltılması gerekir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Ev çevresi ve desteği, ailenin eğitime katılımı, öğrencinin okula düzenli devam etmesini sağlar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durumlarında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veliler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işbirliğine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gidilmeli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veli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okula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çağırılmalı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gerekiyorsa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ev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ziyaretleri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yapılmalı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devamsızlığın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nedenleri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araştırılmalı</a:t>
            </a:r>
            <a:r>
              <a:rPr lang="tr-TR" sz="2000" b="1" dirty="0" err="1" smtClean="0">
                <a:latin typeface="Andalus" pitchFamily="18" charset="-78"/>
                <a:cs typeface="Andalus" pitchFamily="18" charset="-78"/>
              </a:rPr>
              <a:t>dır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3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827584" y="476672"/>
            <a:ext cx="7704856" cy="6381328"/>
          </a:xfrm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Velilere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öğrencilerin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devamsızlıklarına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ilişkin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sorumlulukları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yükümlülükleri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konusunda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bilgi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paylaşımında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bulunul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malıdır.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Öğrenci devamı ve başarısının sağlanması için, aileler, etkin olarak kendi çocuklarının eğitimine katılmalı ve onları yönlendirmelidirler. 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Okul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yönetimince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çalışmak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zorunda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olan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öğrencilerin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belirlen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erek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bu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öğrencilere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yönelik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burs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veya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maddi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destek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sağlanması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 için gerekli kurumlarla işbirliği sağlanmalıdır.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>
              <a:lnSpc>
                <a:spcPct val="150000"/>
              </a:lnSpc>
            </a:pPr>
            <a:endParaRPr lang="tr-TR" sz="2000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22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107504" y="457201"/>
            <a:ext cx="8712968" cy="3403847"/>
          </a:xfrm>
        </p:spPr>
        <p:txBody>
          <a:bodyPr>
            <a:normAutofit/>
          </a:bodyPr>
          <a:lstStyle/>
          <a:p>
            <a:pPr lvl="0"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Ailelerin geziler, kermesler, sportif etkinlikler gibi programlarla okul aktivitelerine katılımlarının sağlanması</a:t>
            </a:r>
            <a:endParaRPr lang="tr-TR" sz="20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Velilere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oryantasyon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eğitimi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yapılması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(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Nasıl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ilgili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bir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veli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olunur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?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Okulla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ilgili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mevzuat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yönetmelikler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nelerdir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? Her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sınıf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bazında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öğrencinin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bilişsel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psikoloji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k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özellikleri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nelerdir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? vb.),</a:t>
            </a: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Okul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aile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birliği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okul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yönetiminin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işbirliği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iletişiminin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geliştirilmesi</a:t>
            </a:r>
            <a:endParaRPr lang="tr-TR" sz="2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image55.jpeg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3573016"/>
            <a:ext cx="5472608" cy="230425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4888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548680"/>
            <a:ext cx="8496944" cy="576064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endParaRPr lang="tr-TR" sz="2400" dirty="0" smtClean="0"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</a:pPr>
            <a:r>
              <a:rPr lang="tr-TR" sz="24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OKUL REHBERLİK SERVİSLERİNİN YAPMASI GEREKENLER</a:t>
            </a:r>
            <a:endParaRPr lang="tr-TR" sz="2400" dirty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sorunu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yaşayan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öğrenciler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ile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birebir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görüşme</a:t>
            </a:r>
            <a:r>
              <a:rPr lang="tr-TR" sz="2400" b="1" dirty="0" err="1" smtClean="0">
                <a:latin typeface="Andalus" pitchFamily="18" charset="-78"/>
                <a:cs typeface="Andalus" pitchFamily="18" charset="-78"/>
              </a:rPr>
              <a:t>lerin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 planlanması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Öğrencilerin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nedenlerinin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araştırılması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,</a:t>
            </a: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Bireyi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tanıma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teknikleri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uygulanarak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öğrencilerin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ilgi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alanlarına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yönlendirici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çalışmaların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yapılmas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ı</a:t>
            </a:r>
          </a:p>
          <a:p>
            <a:pPr>
              <a:buFont typeface="Wingdings" pitchFamily="2" charset="2"/>
              <a:buChar char="Ø"/>
            </a:pP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Gruplar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halinde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yapan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öğrencilere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okulda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sosyal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sportif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faaliyetlerde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sorumluluk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verilerek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okulun tercih edilebilirliğinin artırılması</a:t>
            </a:r>
          </a:p>
          <a:p>
            <a:pPr>
              <a:buFont typeface="Wingdings" pitchFamily="2" charset="2"/>
              <a:buChar char="Ø"/>
            </a:pPr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4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67.jpeg"/>
          <p:cNvPicPr>
            <a:picLocks noGrp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99592" y="1556792"/>
            <a:ext cx="7437886" cy="369570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576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2400" dirty="0">
                <a:solidFill>
                  <a:srgbClr val="00B0F0"/>
                </a:solidFill>
              </a:rPr>
              <a:t>Öğrenci Devamsızlığının Azaltılmasına Yönelik Uluslararası </a:t>
            </a:r>
            <a:r>
              <a:rPr lang="tr-TR" sz="2400" dirty="0" smtClean="0">
                <a:solidFill>
                  <a:srgbClr val="00B0F0"/>
                </a:solidFill>
              </a:rPr>
              <a:t/>
            </a:r>
            <a:br>
              <a:rPr lang="tr-TR" sz="2400" dirty="0" smtClean="0">
                <a:solidFill>
                  <a:srgbClr val="00B0F0"/>
                </a:solidFill>
              </a:rPr>
            </a:br>
            <a:r>
              <a:rPr lang="tr-TR" sz="2400" dirty="0" smtClean="0">
                <a:solidFill>
                  <a:srgbClr val="00B0F0"/>
                </a:solidFill>
              </a:rPr>
              <a:t>Stratejiler </a:t>
            </a:r>
            <a:r>
              <a:rPr lang="tr-TR" sz="2400" dirty="0">
                <a:solidFill>
                  <a:srgbClr val="00B0F0"/>
                </a:solidFill>
              </a:rPr>
              <a:t>ve Uygulama </a:t>
            </a:r>
            <a:r>
              <a:rPr lang="tr-TR" sz="2400" dirty="0" err="1" smtClean="0">
                <a:solidFill>
                  <a:srgbClr val="00B0F0"/>
                </a:solidFill>
              </a:rPr>
              <a:t>ÖrnekLERİ</a:t>
            </a:r>
            <a:endParaRPr lang="tr-TR" sz="2400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</a:rPr>
              <a:t>1. </a:t>
            </a:r>
            <a:r>
              <a:rPr lang="tr-TR" sz="2400" b="1" dirty="0" smtClean="0">
                <a:solidFill>
                  <a:srgbClr val="FF0000"/>
                </a:solidFill>
              </a:rPr>
              <a:t>Aşama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Devamlılık için beklenti ve hedeflerin netleştirilmesi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Okula devamın başarı üzerindeki etkisi konusunda öğrenci ve ailelerin </a:t>
            </a:r>
            <a:r>
              <a:rPr lang="tr-TR" dirty="0" smtClean="0"/>
              <a:t>eğitilmesi</a:t>
            </a: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Doğru veri toplama ve raporlamanın sağlanması ve devam verilerinin izlenmesi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İyi ve artan devamların takdir edilmesi/duyurulması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6609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346" y="980728"/>
            <a:ext cx="7765322" cy="4810472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</a:rPr>
              <a:t>2. Aşama 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Hâlen devamsız veya sürekli devamsızlık tehlikesiyle karşı karşıya olan </a:t>
            </a:r>
            <a:r>
              <a:rPr lang="tr-TR" dirty="0" smtClean="0"/>
              <a:t>öğrencilerle </a:t>
            </a:r>
            <a:r>
              <a:rPr lang="tr-TR" dirty="0"/>
              <a:t>kişisel bağlantıların kurulması;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Okula devam etmeleri için ek engellerle karşı karşıya kalan ailelerin </a:t>
            </a:r>
            <a:r>
              <a:rPr lang="tr-TR" dirty="0" smtClean="0"/>
              <a:t>desteklenmesi </a:t>
            </a:r>
            <a:r>
              <a:rPr lang="tr-TR" dirty="0"/>
              <a:t>ve ilginin arttırılması;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Okulda </a:t>
            </a:r>
            <a:r>
              <a:rPr lang="tr-TR" dirty="0" err="1"/>
              <a:t>mentörlük</a:t>
            </a:r>
            <a:r>
              <a:rPr lang="tr-TR" dirty="0"/>
              <a:t> programın geliştirilmesi;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Sürekli devamsızlık oranlarını iyileştirmek için mevcut kaynakların </a:t>
            </a:r>
            <a:r>
              <a:rPr lang="tr-TR" dirty="0" smtClean="0"/>
              <a:t>tanımlanması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1901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346" y="1196752"/>
            <a:ext cx="7765322" cy="4594448"/>
          </a:xfrm>
        </p:spPr>
        <p:txBody>
          <a:bodyPr/>
          <a:lstStyle/>
          <a:p>
            <a:pPr marL="0" indent="0">
              <a:buNone/>
            </a:pPr>
            <a:r>
              <a:rPr lang="tr-TR" sz="2400" b="1" dirty="0">
                <a:solidFill>
                  <a:srgbClr val="FF0000"/>
                </a:solidFill>
              </a:rPr>
              <a:t>3. Aşama </a:t>
            </a:r>
            <a:endParaRPr lang="tr-TR" sz="24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Devam konusundaki bireysel engelleri belirlemek için öğrenci destek personelin kullanılması;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Öğrencilere, okul topluluğuyla yeniden bağlantı kurma ve kaçırılan derslerden dolayı alamadıkları ders kredileri ve müfredat içeriğini yeniden elde etme </a:t>
            </a:r>
            <a:r>
              <a:rPr lang="tr-TR" dirty="0" smtClean="0"/>
              <a:t>fırsatların </a:t>
            </a:r>
            <a:r>
              <a:rPr lang="tr-TR" dirty="0"/>
              <a:t>sunulması;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Okula devamın önündeki engelleri ortadan kaldırmak için öğrencilere ve ailelere alternatif eğitim yolları sunmak;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• </a:t>
            </a:r>
            <a:r>
              <a:rPr lang="tr-TR" dirty="0"/>
              <a:t>Öğrenci ve velileri ilgili kurum ve kişilere yönlendirmek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84744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z="2000" dirty="0" smtClean="0">
                <a:solidFill>
                  <a:srgbClr val="00B0F0"/>
                </a:solidFill>
              </a:rPr>
              <a:t>Birleşik </a:t>
            </a:r>
            <a:r>
              <a:rPr lang="tr-TR" sz="2000" dirty="0" err="1">
                <a:solidFill>
                  <a:srgbClr val="00B0F0"/>
                </a:solidFill>
              </a:rPr>
              <a:t>Krallık’ta</a:t>
            </a:r>
            <a:r>
              <a:rPr lang="tr-TR" sz="2000" dirty="0">
                <a:solidFill>
                  <a:srgbClr val="00B0F0"/>
                </a:solidFill>
              </a:rPr>
              <a:t> Devamsızlığa Karşı Geliştirilen ve Uygulanan Stratejiler</a:t>
            </a:r>
            <a:endParaRPr lang="tr-TR" dirty="0">
              <a:solidFill>
                <a:srgbClr val="00B0F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b="1" dirty="0">
                <a:solidFill>
                  <a:srgbClr val="C00000"/>
                </a:solidFill>
              </a:rPr>
              <a:t>Okul ve Bireysel Düzeyde Önlemler</a:t>
            </a:r>
          </a:p>
          <a:p>
            <a:r>
              <a:rPr lang="tr-TR" dirty="0" smtClean="0"/>
              <a:t>Kahvaltı </a:t>
            </a:r>
            <a:r>
              <a:rPr lang="tr-TR" dirty="0"/>
              <a:t>kulüpleri, spor ve bilişim teknolojileri faaliyetleri gibi okul dersi öncesi etkinliklerin yapılması</a:t>
            </a:r>
          </a:p>
          <a:p>
            <a:r>
              <a:rPr lang="tr-TR" dirty="0" smtClean="0"/>
              <a:t>Ödev </a:t>
            </a:r>
            <a:r>
              <a:rPr lang="tr-TR" dirty="0"/>
              <a:t>kulüpleri gibi okul sonrası etkinliklerin </a:t>
            </a:r>
            <a:r>
              <a:rPr lang="tr-TR" dirty="0" smtClean="0"/>
              <a:t>yapılması</a:t>
            </a:r>
            <a:endParaRPr lang="tr-TR" dirty="0"/>
          </a:p>
          <a:p>
            <a:r>
              <a:rPr lang="tr-TR" dirty="0" smtClean="0"/>
              <a:t>Uzun </a:t>
            </a:r>
            <a:r>
              <a:rPr lang="tr-TR" dirty="0"/>
              <a:t>süreli devamsızlıktan sonra çocukların </a:t>
            </a:r>
            <a:r>
              <a:rPr lang="tr-TR" dirty="0" smtClean="0"/>
              <a:t>yeniden </a:t>
            </a:r>
            <a:r>
              <a:rPr lang="tr-TR" dirty="0"/>
              <a:t>bütünleşmelerine yardımcı olmak </a:t>
            </a:r>
            <a:r>
              <a:rPr lang="tr-TR" dirty="0" smtClean="0"/>
              <a:t>için </a:t>
            </a:r>
            <a:r>
              <a:rPr lang="tr-TR" dirty="0"/>
              <a:t>ek derslerin konulması</a:t>
            </a:r>
          </a:p>
          <a:p>
            <a:r>
              <a:rPr lang="tr-TR" dirty="0" smtClean="0"/>
              <a:t>Geçiş </a:t>
            </a:r>
            <a:r>
              <a:rPr lang="tr-TR" dirty="0"/>
              <a:t>zamanlarında öğrencilere ekstra destek </a:t>
            </a:r>
            <a:r>
              <a:rPr lang="tr-TR" dirty="0" smtClean="0"/>
              <a:t>sağlama</a:t>
            </a:r>
            <a:endParaRPr lang="tr-TR" dirty="0"/>
          </a:p>
          <a:p>
            <a:r>
              <a:rPr lang="tr-TR" dirty="0" smtClean="0"/>
              <a:t>Özellikle </a:t>
            </a:r>
            <a:r>
              <a:rPr lang="tr-TR" dirty="0"/>
              <a:t>14-16 yaş arası için müfredat </a:t>
            </a:r>
            <a:r>
              <a:rPr lang="tr-TR" dirty="0" smtClean="0"/>
              <a:t>uyarlamaları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1455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346" y="980728"/>
            <a:ext cx="7765322" cy="5184576"/>
          </a:xfrm>
        </p:spPr>
        <p:txBody>
          <a:bodyPr>
            <a:normAutofit/>
          </a:bodyPr>
          <a:lstStyle/>
          <a:p>
            <a:r>
              <a:rPr lang="tr-TR" dirty="0" smtClean="0"/>
              <a:t>Korunmasız </a:t>
            </a:r>
            <a:r>
              <a:rPr lang="tr-TR" dirty="0"/>
              <a:t>öğrenciler için </a:t>
            </a:r>
            <a:r>
              <a:rPr lang="tr-TR" dirty="0" err="1"/>
              <a:t>mentörlük</a:t>
            </a:r>
            <a:r>
              <a:rPr lang="tr-TR" dirty="0"/>
              <a:t> </a:t>
            </a:r>
            <a:r>
              <a:rPr lang="tr-TR" dirty="0" smtClean="0"/>
              <a:t>planları</a:t>
            </a:r>
            <a:endParaRPr lang="tr-TR" dirty="0"/>
          </a:p>
          <a:p>
            <a:r>
              <a:rPr lang="tr-TR" dirty="0" smtClean="0"/>
              <a:t>Okula </a:t>
            </a:r>
            <a:r>
              <a:rPr lang="tr-TR" dirty="0"/>
              <a:t>devamın iyi olmasını sağlayan ödül </a:t>
            </a:r>
            <a:r>
              <a:rPr lang="tr-TR" dirty="0" smtClean="0"/>
              <a:t>sistemleri</a:t>
            </a:r>
            <a:endParaRPr lang="tr-TR" dirty="0"/>
          </a:p>
          <a:p>
            <a:r>
              <a:rPr lang="tr-TR" dirty="0" smtClean="0"/>
              <a:t>Okula </a:t>
            </a:r>
            <a:r>
              <a:rPr lang="tr-TR" dirty="0"/>
              <a:t>devam konularının izlenmesinde </a:t>
            </a:r>
            <a:r>
              <a:rPr lang="tr-TR" dirty="0" smtClean="0"/>
              <a:t>liderlik </a:t>
            </a:r>
            <a:r>
              <a:rPr lang="tr-TR" dirty="0"/>
              <a:t>edecek kıdemli okul personeli</a:t>
            </a:r>
          </a:p>
          <a:p>
            <a:r>
              <a:rPr lang="tr-TR" dirty="0" smtClean="0"/>
              <a:t>Özel </a:t>
            </a:r>
            <a:r>
              <a:rPr lang="tr-TR" dirty="0"/>
              <a:t>eğitim ihtiyaçlarının yeterince tespit </a:t>
            </a:r>
            <a:r>
              <a:rPr lang="tr-TR" dirty="0" smtClean="0"/>
              <a:t>edilmesi </a:t>
            </a:r>
            <a:r>
              <a:rPr lang="tr-TR" dirty="0"/>
              <a:t>ve karşılanması için erken müdahale</a:t>
            </a:r>
          </a:p>
          <a:p>
            <a:r>
              <a:rPr lang="tr-TR" dirty="0" smtClean="0"/>
              <a:t>Duygusal </a:t>
            </a:r>
            <a:r>
              <a:rPr lang="tr-TR" dirty="0"/>
              <a:t>zorlukların ve ruh sağlığı </a:t>
            </a:r>
            <a:r>
              <a:rPr lang="tr-TR" dirty="0" smtClean="0"/>
              <a:t>sorunlarının </a:t>
            </a:r>
            <a:r>
              <a:rPr lang="tr-TR" dirty="0"/>
              <a:t>tanınması</a:t>
            </a:r>
          </a:p>
          <a:p>
            <a:r>
              <a:rPr lang="tr-TR" dirty="0" smtClean="0"/>
              <a:t>Zorbalıkla </a:t>
            </a:r>
            <a:r>
              <a:rPr lang="tr-TR" dirty="0"/>
              <a:t>mücadele politikaları ve </a:t>
            </a:r>
            <a:r>
              <a:rPr lang="tr-TR" dirty="0" smtClean="0"/>
              <a:t>zorbalıklarla </a:t>
            </a:r>
            <a:r>
              <a:rPr lang="tr-TR" dirty="0"/>
              <a:t>mücadele </a:t>
            </a:r>
            <a:r>
              <a:rPr lang="tr-TR" dirty="0" smtClean="0"/>
              <a:t>stratejileri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86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-315416"/>
            <a:ext cx="9144000" cy="2492896"/>
          </a:xfrm>
        </p:spPr>
        <p:txBody>
          <a:bodyPr>
            <a:normAutofit/>
          </a:bodyPr>
          <a:lstStyle/>
          <a:p>
            <a:pPr algn="ctr"/>
            <a:r>
              <a:rPr lang="tr-TR" sz="4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  <a:t/>
            </a:r>
            <a:br>
              <a:rPr lang="tr-TR" sz="4800" b="1" dirty="0" smtClean="0">
                <a:solidFill>
                  <a:srgbClr val="002060"/>
                </a:solidFill>
                <a:latin typeface="Andalus" pitchFamily="18" charset="-78"/>
                <a:cs typeface="Andalus" pitchFamily="18" charset="-78"/>
              </a:rPr>
            </a:br>
            <a:r>
              <a:rPr lang="tr-TR" sz="36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Devamsızlık </a:t>
            </a:r>
            <a:r>
              <a:rPr lang="tr-TR" sz="36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Kavramı </a:t>
            </a:r>
            <a:r>
              <a:rPr lang="tr-TR" sz="36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   </a:t>
            </a:r>
            <a:br>
              <a:rPr lang="tr-TR" sz="36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</a:br>
            <a:r>
              <a:rPr lang="tr-TR" sz="36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ve Tanımı</a:t>
            </a:r>
            <a:endParaRPr lang="tr-TR" sz="3600" b="1" dirty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57200" y="2348880"/>
            <a:ext cx="8435280" cy="3823319"/>
          </a:xfrm>
        </p:spPr>
        <p:txBody>
          <a:bodyPr>
            <a:normAutofit fontScale="92500" lnSpcReduction="10000"/>
          </a:bodyPr>
          <a:lstStyle/>
          <a:p>
            <a:pPr marL="114300" indent="0">
              <a:buNone/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Devamsızlık bir öğrencinin okula yönelik olumsuz duygularının bir belirtisi olmakla birlikte tek başına bir etmen değildir.  </a:t>
            </a:r>
          </a:p>
          <a:p>
            <a:pPr marL="114300" indent="0">
              <a:buNone/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             </a:t>
            </a:r>
          </a:p>
          <a:p>
            <a:pPr marL="114300" indent="0">
              <a:buNone/>
              <a:defRPr/>
            </a:pP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Okula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devamsızlık, hem fiziksel hem psikolojik hem de toplumsal birçok etmenden kaynaklanabilen istenmeyen bir öğrenci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davranışıdır</a:t>
            </a:r>
          </a:p>
          <a:p>
            <a:pPr marL="114300" indent="0">
              <a:buNone/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Birçok etmenin birlikte ya da tek başına bulunması, öğrencinin okuldan uzaklaşmasına veya devamsızlık yapmasına neden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olabilmektedir.</a:t>
            </a: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pPr marL="114300" indent="0">
              <a:buNone/>
              <a:defRPr/>
            </a:pPr>
            <a:endParaRPr lang="tr-TR" sz="2400" b="1" dirty="0">
              <a:solidFill>
                <a:srgbClr val="0000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8492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5346" y="836712"/>
            <a:ext cx="7765322" cy="4954488"/>
          </a:xfrm>
        </p:spPr>
        <p:txBody>
          <a:bodyPr/>
          <a:lstStyle/>
          <a:p>
            <a:r>
              <a:rPr lang="tr-TR" dirty="0" smtClean="0"/>
              <a:t>Futbol </a:t>
            </a:r>
            <a:r>
              <a:rPr lang="tr-TR" dirty="0"/>
              <a:t>kulüpleri, polis ve gönüllü grupları </a:t>
            </a:r>
            <a:r>
              <a:rPr lang="tr-TR" dirty="0" smtClean="0"/>
              <a:t>içeren </a:t>
            </a:r>
            <a:r>
              <a:rPr lang="tr-TR" dirty="0"/>
              <a:t>topluluk girişimleri</a:t>
            </a:r>
          </a:p>
          <a:p>
            <a:r>
              <a:rPr lang="tr-TR" dirty="0" smtClean="0"/>
              <a:t>İlgili </a:t>
            </a:r>
            <a:r>
              <a:rPr lang="tr-TR" dirty="0"/>
              <a:t>müfredatın sağlanması için ileri eğitim </a:t>
            </a:r>
            <a:r>
              <a:rPr lang="tr-TR" dirty="0" smtClean="0"/>
              <a:t>kolejleri </a:t>
            </a:r>
            <a:r>
              <a:rPr lang="tr-TR" dirty="0"/>
              <a:t>ile bağlantılar</a:t>
            </a:r>
          </a:p>
          <a:p>
            <a:r>
              <a:rPr lang="tr-TR" dirty="0" smtClean="0"/>
              <a:t>Öğrencilerin </a:t>
            </a:r>
            <a:r>
              <a:rPr lang="tr-TR" dirty="0"/>
              <a:t>ihtiyaçlarını karşılamalarına </a:t>
            </a:r>
            <a:r>
              <a:rPr lang="tr-TR" dirty="0" smtClean="0"/>
              <a:t>yardımcı </a:t>
            </a:r>
            <a:r>
              <a:rPr lang="tr-TR" dirty="0"/>
              <a:t>olacak bireysel planlar</a:t>
            </a:r>
          </a:p>
          <a:p>
            <a:r>
              <a:rPr lang="tr-TR" dirty="0" smtClean="0"/>
              <a:t>Okulun </a:t>
            </a:r>
            <a:r>
              <a:rPr lang="tr-TR" dirty="0"/>
              <a:t>devamsızlık hakkında belirli temalar </a:t>
            </a:r>
            <a:r>
              <a:rPr lang="tr-TR" dirty="0" smtClean="0"/>
              <a:t>dahilindeki </a:t>
            </a:r>
            <a:r>
              <a:rPr lang="tr-TR" dirty="0"/>
              <a:t>güçlü ve zayıf yönlerini </a:t>
            </a:r>
            <a:r>
              <a:rPr lang="tr-TR" dirty="0" smtClean="0"/>
              <a:t>belirlemek </a:t>
            </a:r>
            <a:r>
              <a:rPr lang="tr-TR" dirty="0"/>
              <a:t>için okulun kendi kendini incelemesi</a:t>
            </a: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7485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457200"/>
            <a:ext cx="8820472" cy="739552"/>
          </a:xfrm>
        </p:spPr>
        <p:txBody>
          <a:bodyPr>
            <a:normAutofit/>
          </a:bodyPr>
          <a:lstStyle/>
          <a:p>
            <a:pPr algn="ctr"/>
            <a:r>
              <a:rPr lang="tr-TR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KIRIK CAM TEORİSİ</a:t>
            </a:r>
            <a:endParaRPr lang="tr-TR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539552" y="1484784"/>
            <a:ext cx="7848872" cy="4896544"/>
          </a:xfrm>
        </p:spPr>
        <p:txBody>
          <a:bodyPr>
            <a:normAutofit/>
          </a:bodyPr>
          <a:lstStyle/>
          <a:p>
            <a:pPr marL="114300" indent="0">
              <a:buNone/>
              <a:defRPr/>
            </a:pPr>
            <a:r>
              <a:rPr lang="tr-TR" dirty="0">
                <a:latin typeface="ptsans"/>
              </a:rPr>
              <a:t>Kırık Cam Teorisi ABD'li suç psikoloğu Philip </a:t>
            </a:r>
            <a:r>
              <a:rPr lang="tr-TR" dirty="0" err="1">
                <a:latin typeface="ptsans"/>
              </a:rPr>
              <a:t>Zimbardo'nun</a:t>
            </a:r>
            <a:r>
              <a:rPr lang="tr-TR" dirty="0">
                <a:latin typeface="ptsans"/>
              </a:rPr>
              <a:t> 1969'da yaptığı bir deneyden ilham alınarak geliştirilmiştir.</a:t>
            </a:r>
          </a:p>
          <a:p>
            <a:pPr marL="114300" indent="0">
              <a:buNone/>
              <a:defRPr/>
            </a:pPr>
            <a:r>
              <a:rPr lang="tr-TR" dirty="0"/>
              <a:t/>
            </a:r>
            <a:br>
              <a:rPr lang="tr-TR" dirty="0"/>
            </a:br>
            <a:r>
              <a:rPr lang="tr-TR" dirty="0" err="1">
                <a:latin typeface="ptsans"/>
              </a:rPr>
              <a:t>Zimbardo</a:t>
            </a:r>
            <a:r>
              <a:rPr lang="tr-TR" dirty="0">
                <a:latin typeface="ptsans"/>
              </a:rPr>
              <a:t>, suç oranının yüksek olduğu, </a:t>
            </a:r>
            <a:r>
              <a:rPr lang="tr-TR" dirty="0">
                <a:latin typeface="Raleway"/>
              </a:rPr>
              <a:t>Kaliforniya’nın </a:t>
            </a:r>
            <a:r>
              <a:rPr lang="tr-TR" dirty="0">
                <a:latin typeface="ptsans"/>
              </a:rPr>
              <a:t>yoksul </a:t>
            </a:r>
            <a:r>
              <a:rPr lang="tr-TR" dirty="0" err="1">
                <a:latin typeface="ptsans"/>
              </a:rPr>
              <a:t>Bronx</a:t>
            </a:r>
            <a:r>
              <a:rPr lang="tr-TR" dirty="0">
                <a:latin typeface="ptsans"/>
              </a:rPr>
              <a:t> ve daha yüksek yaşam standardına sahip </a:t>
            </a:r>
            <a:r>
              <a:rPr lang="tr-TR" dirty="0" err="1">
                <a:latin typeface="ptsans"/>
              </a:rPr>
              <a:t>Palo</a:t>
            </a:r>
            <a:r>
              <a:rPr lang="tr-TR" dirty="0">
                <a:latin typeface="ptsans"/>
              </a:rPr>
              <a:t> Alto bölgelerine birer 1959 model otomobil bıraktı.</a:t>
            </a:r>
          </a:p>
          <a:p>
            <a:pPr marL="114300" indent="0">
              <a:buNone/>
              <a:defRPr/>
            </a:pPr>
            <a:r>
              <a:rPr lang="tr-TR" dirty="0"/>
              <a:t/>
            </a:r>
            <a:br>
              <a:rPr lang="tr-TR" dirty="0"/>
            </a:br>
            <a:r>
              <a:rPr lang="tr-TR" dirty="0">
                <a:latin typeface="ptsans"/>
              </a:rPr>
              <a:t>Araçların plakası yoktu, kaputları aralıktı. Olup bitenleri gizli kamerayla izledi.</a:t>
            </a: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42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980728"/>
            <a:ext cx="8208912" cy="5184576"/>
          </a:xfrm>
        </p:spPr>
        <p:txBody>
          <a:bodyPr/>
          <a:lstStyle/>
          <a:p>
            <a:pPr marL="114300" indent="0">
              <a:buClr>
                <a:srgbClr val="A9A57C"/>
              </a:buClr>
              <a:buNone/>
            </a:pPr>
            <a:r>
              <a:rPr lang="tr-TR" dirty="0" err="1">
                <a:latin typeface="ptsans"/>
              </a:rPr>
              <a:t>Bronx'taki</a:t>
            </a:r>
            <a:r>
              <a:rPr lang="tr-TR" dirty="0">
                <a:latin typeface="ptsans"/>
              </a:rPr>
              <a:t> otomobil üç gün içinde baştan aşağıya yağmalandı. Diğerine ise bir hafta boyunca kimse dokunmadı.</a:t>
            </a:r>
          </a:p>
          <a:p>
            <a:pPr marL="114300" indent="0">
              <a:buClr>
                <a:srgbClr val="A9A57C"/>
              </a:buClr>
              <a:buNone/>
            </a:pPr>
            <a:endParaRPr lang="tr-TR" dirty="0"/>
          </a:p>
          <a:p>
            <a:pPr marL="114300" indent="0">
              <a:buNone/>
            </a:pPr>
            <a:r>
              <a:rPr lang="tr-TR" dirty="0">
                <a:latin typeface="ptsans"/>
              </a:rPr>
              <a:t>Ardından </a:t>
            </a:r>
            <a:r>
              <a:rPr lang="tr-TR" dirty="0" err="1">
                <a:latin typeface="ptsans"/>
              </a:rPr>
              <a:t>Zimbardo</a:t>
            </a:r>
            <a:r>
              <a:rPr lang="tr-TR" dirty="0">
                <a:latin typeface="ptsans"/>
              </a:rPr>
              <a:t> ile iki öğrencisi, sağlam kalan otomobilin yanına gidip çekiçle kelebek camını kırdılar. Daha ilk darbe indirilmişti ki çevredeki insanlar (yani zengin beyazlar) da olaya dahil oldular.</a:t>
            </a:r>
          </a:p>
          <a:p>
            <a:pPr marL="114300" indent="0">
              <a:buNone/>
            </a:pPr>
            <a:endParaRPr lang="tr-TR" dirty="0">
              <a:latin typeface="ptsans"/>
            </a:endParaRPr>
          </a:p>
          <a:p>
            <a:pPr marL="114300" indent="0">
              <a:buNone/>
            </a:pPr>
            <a:r>
              <a:rPr lang="tr-TR" dirty="0">
                <a:latin typeface="ptsans"/>
              </a:rPr>
              <a:t>Birkaç dakika sonra o otomobil de kullanılmaz hale geldi.</a:t>
            </a:r>
            <a:endParaRPr lang="tr-TR" dirty="0"/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823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611560" y="908720"/>
            <a:ext cx="7776864" cy="5544616"/>
          </a:xfrm>
        </p:spPr>
        <p:txBody>
          <a:bodyPr/>
          <a:lstStyle/>
          <a:p>
            <a:r>
              <a:rPr lang="tr-TR" b="1" dirty="0">
                <a:solidFill>
                  <a:srgbClr val="FF0000"/>
                </a:solidFill>
                <a:latin typeface="ptsans"/>
              </a:rPr>
              <a:t>Demek ki" diyordu </a:t>
            </a:r>
            <a:r>
              <a:rPr lang="tr-TR" b="1" dirty="0" err="1">
                <a:solidFill>
                  <a:srgbClr val="FF0000"/>
                </a:solidFill>
                <a:latin typeface="ptsans"/>
              </a:rPr>
              <a:t>Zimbardo</a:t>
            </a:r>
            <a:r>
              <a:rPr lang="tr-TR" b="1" dirty="0">
                <a:solidFill>
                  <a:srgbClr val="FF0000"/>
                </a:solidFill>
                <a:latin typeface="ptsans"/>
              </a:rPr>
              <a:t>, </a:t>
            </a:r>
            <a:r>
              <a:rPr lang="tr-TR" b="1" dirty="0">
                <a:solidFill>
                  <a:srgbClr val="FF0000"/>
                </a:solidFill>
                <a:latin typeface="pt_sansbold"/>
              </a:rPr>
              <a:t>"İlk camın kırılmasına, ya da çevreyi kirleten ilk çöpe, </a:t>
            </a:r>
            <a:r>
              <a:rPr lang="tr-TR" b="1" dirty="0" smtClean="0">
                <a:solidFill>
                  <a:srgbClr val="FF0000"/>
                </a:solidFill>
                <a:latin typeface="pt_sansbold"/>
              </a:rPr>
              <a:t>izin </a:t>
            </a:r>
            <a:r>
              <a:rPr lang="tr-TR" b="1" dirty="0">
                <a:solidFill>
                  <a:srgbClr val="FF0000"/>
                </a:solidFill>
                <a:latin typeface="pt_sansbold"/>
              </a:rPr>
              <a:t>vermemek gerek. Aksi halde kötü gidişatı engelleyemeyiz.</a:t>
            </a:r>
          </a:p>
          <a:p>
            <a:endParaRPr lang="tr-TR" dirty="0">
              <a:latin typeface="pt_sansbold"/>
            </a:endParaRPr>
          </a:p>
          <a:p>
            <a:r>
              <a:rPr lang="tr-TR" dirty="0">
                <a:latin typeface="pt_sansbold"/>
              </a:rPr>
              <a:t>Devamsızlık konusunda bazen küçük ya da önemsiz görünen nedenler öğrencinin </a:t>
            </a:r>
            <a:r>
              <a:rPr lang="tr-TR" dirty="0" smtClean="0">
                <a:latin typeface="pt_sansbold"/>
              </a:rPr>
              <a:t>sınıf </a:t>
            </a:r>
            <a:r>
              <a:rPr lang="tr-TR" dirty="0">
                <a:latin typeface="pt_sansbold"/>
              </a:rPr>
              <a:t>tekrarından, okulu terkine, madde kullanımına, hatta suç ve şiddet eylemlerine </a:t>
            </a:r>
            <a:r>
              <a:rPr lang="tr-TR" dirty="0" smtClean="0">
                <a:latin typeface="pt_sansbold"/>
              </a:rPr>
              <a:t>karışmasına </a:t>
            </a:r>
            <a:r>
              <a:rPr lang="tr-TR" dirty="0">
                <a:latin typeface="pt_sansbold"/>
              </a:rPr>
              <a:t>kadar pek çok soruna yol açabilmektedir.</a:t>
            </a:r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179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1" y="1196752"/>
            <a:ext cx="8352928" cy="1944216"/>
          </a:xfrm>
        </p:spPr>
        <p:txBody>
          <a:bodyPr>
            <a:normAutofit/>
          </a:bodyPr>
          <a:lstStyle/>
          <a:p>
            <a:r>
              <a:rPr lang="tr-TR" sz="3600" dirty="0"/>
              <a:t/>
            </a:r>
            <a:br>
              <a:rPr lang="tr-TR" sz="3600" dirty="0"/>
            </a:br>
            <a:r>
              <a:rPr lang="tr-TR" sz="3600" dirty="0"/>
              <a:t/>
            </a:r>
            <a:br>
              <a:rPr lang="tr-TR" sz="3600" dirty="0"/>
            </a:br>
            <a:r>
              <a:rPr lang="tr-TR" sz="3100" dirty="0">
                <a:solidFill>
                  <a:srgbClr val="00B0F0"/>
                </a:solidFill>
              </a:rPr>
              <a:t>ARTUKLU CEMİL TUTAŞI </a:t>
            </a:r>
            <a:r>
              <a:rPr lang="tr-TR" sz="3100" dirty="0" smtClean="0">
                <a:solidFill>
                  <a:srgbClr val="00B0F0"/>
                </a:solidFill>
              </a:rPr>
              <a:t/>
            </a:r>
            <a:br>
              <a:rPr lang="tr-TR" sz="3100" dirty="0" smtClean="0">
                <a:solidFill>
                  <a:srgbClr val="00B0F0"/>
                </a:solidFill>
              </a:rPr>
            </a:br>
            <a:r>
              <a:rPr lang="tr-TR" sz="3100" dirty="0" smtClean="0">
                <a:solidFill>
                  <a:srgbClr val="00B0F0"/>
                </a:solidFill>
              </a:rPr>
              <a:t>REHBERLİK </a:t>
            </a:r>
            <a:r>
              <a:rPr lang="tr-TR" sz="3100" dirty="0">
                <a:solidFill>
                  <a:srgbClr val="00B0F0"/>
                </a:solidFill>
              </a:rPr>
              <a:t>VE </a:t>
            </a:r>
            <a:r>
              <a:rPr lang="tr-TR" sz="3100" dirty="0" smtClean="0">
                <a:solidFill>
                  <a:srgbClr val="00B0F0"/>
                </a:solidFill>
              </a:rPr>
              <a:t>ARAŞTIRMA MERKEZİ</a:t>
            </a:r>
            <a:endParaRPr lang="tr-TR" sz="3100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15816" y="3548091"/>
            <a:ext cx="3456384" cy="3076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7863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332656"/>
            <a:ext cx="8424936" cy="6048672"/>
          </a:xfrm>
        </p:spPr>
        <p:txBody>
          <a:bodyPr>
            <a:normAutofit/>
          </a:bodyPr>
          <a:lstStyle/>
          <a:p>
            <a:pPr marL="114300" indent="0" algn="just">
              <a:buNone/>
              <a:defRPr/>
            </a:pP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pPr marL="114300" indent="0" algn="just">
              <a:buNone/>
              <a:defRPr/>
            </a:pPr>
            <a:r>
              <a:rPr lang="tr-TR" sz="24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Literatürdeki </a:t>
            </a:r>
            <a:r>
              <a:rPr lang="tr-TR" sz="24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çalışmalara bakıldığında öğrenci </a:t>
            </a:r>
            <a:endParaRPr lang="tr-TR" sz="2400" b="1" dirty="0" smtClean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pPr marL="114300" indent="0" algn="just">
              <a:buNone/>
              <a:defRPr/>
            </a:pPr>
            <a:r>
              <a:rPr lang="tr-TR" sz="24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devamsızlıklarını </a:t>
            </a:r>
            <a:r>
              <a:rPr lang="tr-TR" sz="24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etkileyen nedenler 4 boyutta ele alınmıştır. </a:t>
            </a:r>
            <a:endParaRPr lang="tr-TR" sz="2400" b="1" dirty="0" smtClean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pPr marL="114300" indent="0" algn="just">
              <a:buNone/>
              <a:defRPr/>
            </a:pPr>
            <a:r>
              <a:rPr lang="tr-TR" sz="24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Bu </a:t>
            </a:r>
            <a:r>
              <a:rPr lang="tr-TR" sz="2400" b="1" dirty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boyutlar: </a:t>
            </a:r>
          </a:p>
          <a:p>
            <a:pPr algn="just">
              <a:defRPr/>
            </a:pP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pPr algn="just"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Okuldan kaynaklanan nedenler, </a:t>
            </a:r>
          </a:p>
          <a:p>
            <a:pPr algn="just"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Aileden kaynaklanan nedenler, </a:t>
            </a:r>
          </a:p>
          <a:p>
            <a:pPr algn="just"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Öğrenciden kaynaklanan nedenler</a:t>
            </a:r>
          </a:p>
          <a:p>
            <a:pPr algn="just">
              <a:defRPr/>
            </a:pPr>
            <a:r>
              <a:rPr lang="tr-TR" sz="2400" b="1" dirty="0">
                <a:latin typeface="Andalus" pitchFamily="18" charset="-78"/>
                <a:cs typeface="Andalus" pitchFamily="18" charset="-78"/>
              </a:rPr>
              <a:t>Öğretmenlerden kaynaklanan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nedenler</a:t>
            </a:r>
            <a:endParaRPr lang="tr-TR" sz="24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2276872"/>
            <a:ext cx="3816424" cy="2172795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153764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251520" y="0"/>
            <a:ext cx="8424936" cy="6858000"/>
          </a:xfrm>
        </p:spPr>
        <p:txBody>
          <a:bodyPr>
            <a:normAutofit/>
          </a:bodyPr>
          <a:lstStyle/>
          <a:p>
            <a:pPr>
              <a:defRPr/>
            </a:pPr>
            <a:endParaRPr lang="tr-TR" sz="2400" b="1" dirty="0" smtClean="0">
              <a:solidFill>
                <a:srgbClr val="000000"/>
              </a:solidFill>
              <a:latin typeface="Andalus" pitchFamily="18" charset="-78"/>
              <a:cs typeface="Andalus" pitchFamily="18" charset="-78"/>
            </a:endParaRPr>
          </a:p>
          <a:p>
            <a:pPr marL="0" indent="0" algn="ctr">
              <a:buNone/>
              <a:defRPr/>
            </a:pPr>
            <a:r>
              <a:rPr lang="tr-TR" sz="2800" b="1" dirty="0" smtClean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Okuldan </a:t>
            </a:r>
            <a:r>
              <a:rPr lang="tr-TR" sz="28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kaynaklanan nedenler ve çözüm önerileri </a:t>
            </a:r>
            <a:endParaRPr lang="tr-TR" sz="2800" b="1" dirty="0" smtClean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  <a:defRPr/>
            </a:pPr>
            <a:endParaRPr lang="tr-TR" sz="2400" b="1" dirty="0">
              <a:solidFill>
                <a:srgbClr val="000000"/>
              </a:solidFill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İnsan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ilişkilerinin oluşturduğu okul iklimi, öğrenci ve öğretmen davranışlarını etkilemektedir. </a:t>
            </a: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  <a:defRPr/>
            </a:pP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Okulun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, etkili ve herkesçe bilinen bir düzen politikası, öğrencilere açıklanmış kuralları olmalı ve bu kurallar uygulanmalıdır. Bu kuralların uygulanma durumunun da okulda izlenmesi için bir davranış izleme sistemi kurulması önerilmektedir. </a:t>
            </a: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40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16632"/>
            <a:ext cx="8892480" cy="6624736"/>
          </a:xfrm>
        </p:spPr>
        <p:txBody>
          <a:bodyPr/>
          <a:lstStyle/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0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0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takipleri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günlük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yapılmalı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,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devamsızlık durumu söz konusu ise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veli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hemen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bilgilendirilmeli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tr-TR" sz="2400" b="1" dirty="0">
                <a:solidFill>
                  <a:srgbClr val="FF0000"/>
                </a:solidFill>
                <a:latin typeface="Andalus" pitchFamily="18" charset="-78"/>
                <a:cs typeface="Andalus" pitchFamily="18" charset="-78"/>
              </a:rPr>
              <a:t>devamsızlığa sebep olan durum hakkında bilgi edinilmelidir.</a:t>
            </a: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Sınıf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okul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rehber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öğretmenleri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öğrencileri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daha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yakından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tanıma</a:t>
            </a:r>
            <a:r>
              <a:rPr lang="tr-TR" sz="2400" b="1" dirty="0" err="1" smtClean="0">
                <a:latin typeface="Andalus" pitchFamily="18" charset="-78"/>
                <a:cs typeface="Andalus" pitchFamily="18" charset="-78"/>
              </a:rPr>
              <a:t>lı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 smtClean="0">
                <a:latin typeface="Andalus" pitchFamily="18" charset="-78"/>
                <a:cs typeface="Andalus" pitchFamily="18" charset="-78"/>
              </a:rPr>
              <a:t>ve</a:t>
            </a:r>
            <a:r>
              <a:rPr lang="en-US" sz="24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onlarla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daha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iyi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iletişim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kurmak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için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koordineli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bir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çalışma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sistemi</a:t>
            </a:r>
            <a:r>
              <a:rPr lang="en-US" sz="24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400" b="1" dirty="0" err="1">
                <a:latin typeface="Andalus" pitchFamily="18" charset="-78"/>
                <a:cs typeface="Andalus" pitchFamily="18" charset="-78"/>
              </a:rPr>
              <a:t>oluşturmalı</a:t>
            </a:r>
            <a:r>
              <a:rPr lang="tr-TR" sz="2400" b="1" dirty="0" err="1" smtClean="0">
                <a:latin typeface="Andalus" pitchFamily="18" charset="-78"/>
                <a:cs typeface="Andalus" pitchFamily="18" charset="-78"/>
              </a:rPr>
              <a:t>dır</a:t>
            </a: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4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lnSpc>
                <a:spcPct val="150000"/>
              </a:lnSpc>
              <a:buFont typeface="Wingdings" pitchFamily="2" charset="2"/>
              <a:buChar char="Ø"/>
            </a:pP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501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95536" y="764704"/>
            <a:ext cx="8424936" cy="5544616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Öğretmenden kaynaklı nedenler ve çözüm önerileri</a:t>
            </a:r>
            <a:r>
              <a:rPr lang="tr-TR" sz="2800" b="1" dirty="0">
                <a:solidFill>
                  <a:srgbClr val="00B0F0"/>
                </a:solidFill>
              </a:rPr>
              <a:t> </a:t>
            </a:r>
            <a:endParaRPr lang="tr-TR" sz="2800" b="1" dirty="0" smtClean="0">
              <a:solidFill>
                <a:srgbClr val="00B0F0"/>
              </a:solidFill>
              <a:latin typeface="Andalus" pitchFamily="18" charset="-78"/>
              <a:cs typeface="Andalus" pitchFamily="18" charset="-78"/>
            </a:endParaRPr>
          </a:p>
          <a:p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Öğrenciler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tarafından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sevilen ve saygı duyulan öğretmenlerin </a:t>
            </a:r>
            <a:r>
              <a:rPr lang="tr-TR" sz="2400" b="1" dirty="0">
                <a:latin typeface="Andalus" pitchFamily="18" charset="-78"/>
                <a:cs typeface="Andalus" pitchFamily="18" charset="-78"/>
              </a:rPr>
              <a:t>öğrenci üzerinde çok olumlu etkileri vardır. </a:t>
            </a:r>
          </a:p>
          <a:p>
            <a:r>
              <a:rPr lang="tr-TR" sz="2400" b="1" dirty="0">
                <a:latin typeface="Andalus" pitchFamily="18" charset="-78"/>
                <a:cs typeface="Andalus" pitchFamily="18" charset="-78"/>
              </a:rPr>
              <a:t>Öğretmenlerin sınıf içinde olumlu tutum ve davranışları öğrencilerin okula bağlılığı üzerinde olumlu etki yaparken; öğretmenin sınıf içindeki otoriter tavrı, öğrencilerle olan iletişiminin yetersizliği, öğrenciden yetenekleri üzerinde performans beklemesi gibi etmenler, devamsızlık gibi istenmeyen davranışlara neden </a:t>
            </a:r>
            <a:r>
              <a:rPr lang="tr-TR" sz="2400" b="1" dirty="0" smtClean="0">
                <a:latin typeface="Andalus" pitchFamily="18" charset="-78"/>
                <a:cs typeface="Andalus" pitchFamily="18" charset="-78"/>
              </a:rPr>
              <a:t>olabilmektedir</a:t>
            </a:r>
          </a:p>
          <a:p>
            <a:pPr marL="0" indent="0">
              <a:buNone/>
            </a:pPr>
            <a:endParaRPr lang="tr-TR" sz="2400" b="1" dirty="0">
              <a:latin typeface="Andalus" pitchFamily="18" charset="-78"/>
              <a:cs typeface="Andalus" pitchFamily="18" charset="-78"/>
            </a:endParaRPr>
          </a:p>
          <a:p>
            <a:endParaRPr lang="tr-TR" dirty="0"/>
          </a:p>
        </p:txBody>
      </p:sp>
      <p:pic>
        <p:nvPicPr>
          <p:cNvPr id="3074" name="Picture 2" descr="C:\Users\PC\Desktop\30853131-Beautiful-happy-young-teacher-woman-standing-teaching-in-front--Stock-Photo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085184"/>
            <a:ext cx="3962400" cy="1772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778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467544" y="620688"/>
            <a:ext cx="8352928" cy="6120680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Okullardaki disiplin anlayışının değişmesi ve olumlu algılanması için öğrencilere yönelik tutum ve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davranışların katı çizgiden uzaklaştırılması gerekmektedir.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Sıkıcı 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olduğu düşünülen dersler ilgili öğretmenler tarafından değerlendirilerek bu dersleri daha zevkli ve eğlenceli hale nasıl getirebilecekleri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konuşulabilir.</a:t>
            </a: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Öğretmenlerin 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küçük düşürücü tutum ve davranışlar göstermelerinin ve sınıfta ya da okulda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benliği zedeleyici uygulamalar 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yapmalarının önüne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geçilmelidir.</a:t>
            </a:r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8271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323528" y="548680"/>
            <a:ext cx="8568952" cy="6309320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Öğrencilerin bos zamanlarını okulda değerlendirebilmeleri için sosyal ve sportif etkinliklerin sayısı artırılabilir</a:t>
            </a:r>
          </a:p>
          <a:p>
            <a:pPr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Okulda bulunan öğrenci meclisi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çalışmaları etkinleştirilerek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, okul ve sınıf içi kuralların öğrencilerle birlikte 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oluşturulması 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sağlanabilir.</a:t>
            </a:r>
          </a:p>
          <a:p>
            <a:pPr>
              <a:buFont typeface="Wingdings" pitchFamily="2" charset="2"/>
              <a:buChar char="Ø"/>
            </a:pP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Öğrenci ve ailenin yakından tanınmasına fırsat sunan ev ziyaretleri planlanmalıdır</a:t>
            </a:r>
          </a:p>
          <a:p>
            <a:pPr>
              <a:buFont typeface="Wingdings" pitchFamily="2" charset="2"/>
              <a:buChar char="Ø"/>
            </a:pPr>
            <a:r>
              <a:rPr lang="tr-TR" sz="2000" b="1" dirty="0">
                <a:latin typeface="Andalus" pitchFamily="18" charset="-78"/>
                <a:cs typeface="Andalus" pitchFamily="18" charset="-78"/>
              </a:rPr>
              <a:t>Öğretmenlerin öğrencilerin seviyelerini bilmesi ve gerçekdışı beklentilerden uzak olmaları gerekmektedir.</a:t>
            </a:r>
          </a:p>
          <a:p>
            <a:pPr>
              <a:buFont typeface="Wingdings" pitchFamily="2" charset="2"/>
              <a:buChar char="Ø"/>
            </a:pPr>
            <a:endParaRPr lang="tr-TR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endParaRPr lang="tr-TR" b="1" dirty="0">
              <a:latin typeface="Andalus" pitchFamily="18" charset="-78"/>
              <a:cs typeface="Andalus" pitchFamily="18" charset="-78"/>
            </a:endParaRPr>
          </a:p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539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aşlık 2"/>
          <p:cNvSpPr>
            <a:spLocks noGrp="1"/>
          </p:cNvSpPr>
          <p:nvPr>
            <p:ph type="title"/>
          </p:nvPr>
        </p:nvSpPr>
        <p:spPr>
          <a:xfrm>
            <a:off x="0" y="476672"/>
            <a:ext cx="9036496" cy="955576"/>
          </a:xfrm>
        </p:spPr>
        <p:txBody>
          <a:bodyPr>
            <a:normAutofit fontScale="90000"/>
          </a:bodyPr>
          <a:lstStyle/>
          <a:p>
            <a:pPr algn="ctr"/>
            <a:r>
              <a:rPr lang="tr-TR" sz="3200" b="1" dirty="0">
                <a:solidFill>
                  <a:srgbClr val="00B0F0"/>
                </a:solidFill>
                <a:latin typeface="Andalus" pitchFamily="18" charset="-78"/>
                <a:cs typeface="Andalus" pitchFamily="18" charset="-78"/>
              </a:rPr>
              <a:t>Aileden kaynaklı nedenler ve çözüm önerileri </a:t>
            </a:r>
          </a:p>
        </p:txBody>
      </p:sp>
      <p:sp>
        <p:nvSpPr>
          <p:cNvPr id="2" name="İçerik Yer Tutucusu 1"/>
          <p:cNvSpPr>
            <a:spLocks noGrp="1"/>
          </p:cNvSpPr>
          <p:nvPr>
            <p:ph idx="1"/>
          </p:nvPr>
        </p:nvSpPr>
        <p:spPr>
          <a:xfrm>
            <a:off x="0" y="1340768"/>
            <a:ext cx="8820472" cy="35283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Aile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içerisinde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öğrenciyi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etkileyecek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düzeyde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anlaşmazlıklar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yaşanması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, </a:t>
            </a: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>
              <a:buFont typeface="Wingdings" pitchFamily="2" charset="2"/>
              <a:buChar char="Ø"/>
            </a:pPr>
            <a:r>
              <a:rPr lang="tr-TR" sz="2000" b="1" dirty="0" err="1">
                <a:latin typeface="Andalus" pitchFamily="18" charset="-78"/>
                <a:cs typeface="Andalus" pitchFamily="18" charset="-78"/>
              </a:rPr>
              <a:t>P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arçalanmış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ailelerde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öğrenci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ile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ilgilenilmemesi</a:t>
            </a:r>
            <a:endParaRPr lang="tr-TR" sz="2000" b="1" dirty="0" smtClean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Ø"/>
            </a:pP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Ekonomik yetersizliklerden dolayı </a:t>
            </a:r>
            <a:r>
              <a:rPr lang="tr-TR" sz="2000" b="1" dirty="0">
                <a:latin typeface="Andalus" pitchFamily="18" charset="-78"/>
                <a:cs typeface="Andalus" pitchFamily="18" charset="-78"/>
              </a:rPr>
              <a:t>ö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ğrencinin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ev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işlerinde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,</a:t>
            </a:r>
            <a:r>
              <a:rPr lang="en-US" sz="2000" b="1" dirty="0" smtClean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 smtClean="0">
                <a:latin typeface="Andalus" pitchFamily="18" charset="-78"/>
                <a:cs typeface="Andalus" pitchFamily="18" charset="-78"/>
              </a:rPr>
              <a:t>tarlada</a:t>
            </a:r>
            <a:r>
              <a:rPr lang="tr-TR" sz="2000" b="1" dirty="0" smtClean="0">
                <a:latin typeface="Andalus" pitchFamily="18" charset="-78"/>
                <a:cs typeface="Andalus" pitchFamily="18" charset="-78"/>
              </a:rPr>
              <a:t> veya herhangi bir işte çalıştırılması </a:t>
            </a: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 lvl="0">
              <a:buFont typeface="Wingdings" pitchFamily="2" charset="2"/>
              <a:buChar char="Ø"/>
            </a:pP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Ailelerin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devamsızlık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takibi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 </a:t>
            </a:r>
            <a:r>
              <a:rPr lang="en-US" sz="2000" b="1" dirty="0" err="1">
                <a:latin typeface="Andalus" pitchFamily="18" charset="-78"/>
                <a:cs typeface="Andalus" pitchFamily="18" charset="-78"/>
              </a:rPr>
              <a:t>yapmaması</a:t>
            </a:r>
            <a:r>
              <a:rPr lang="en-US" sz="2000" b="1" dirty="0">
                <a:latin typeface="Andalus" pitchFamily="18" charset="-78"/>
                <a:cs typeface="Andalus" pitchFamily="18" charset="-78"/>
              </a:rPr>
              <a:t>,</a:t>
            </a:r>
            <a:endParaRPr lang="tr-TR" sz="2000" b="1" dirty="0">
              <a:latin typeface="Andalus" pitchFamily="18" charset="-78"/>
              <a:cs typeface="Andalus" pitchFamily="18" charset="-78"/>
            </a:endParaRPr>
          </a:p>
          <a:p>
            <a:pPr marL="0" indent="0">
              <a:buNone/>
            </a:pPr>
            <a:endParaRPr lang="tr-TR" sz="2000" b="1" dirty="0"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1028" name="Picture 4" descr="türkiye'deki çocukişçi ile ilgili görsel sonuc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05064"/>
            <a:ext cx="5724128" cy="22768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10544" y="5661248"/>
            <a:ext cx="1332505" cy="1186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586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Damask</Template>
  <TotalTime>926</TotalTime>
  <Words>1012</Words>
  <Application>Microsoft Office PowerPoint</Application>
  <PresentationFormat>Ekran Gösterisi (4:3)</PresentationFormat>
  <Paragraphs>117</Paragraphs>
  <Slides>24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9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24</vt:i4>
      </vt:variant>
    </vt:vector>
  </HeadingPairs>
  <TitlesOfParts>
    <vt:vector size="34" baseType="lpstr">
      <vt:lpstr>Andalus</vt:lpstr>
      <vt:lpstr>Arial</vt:lpstr>
      <vt:lpstr>Bookman Old Style</vt:lpstr>
      <vt:lpstr>Calibri</vt:lpstr>
      <vt:lpstr>pt_sansbold</vt:lpstr>
      <vt:lpstr>ptsans</vt:lpstr>
      <vt:lpstr>Raleway</vt:lpstr>
      <vt:lpstr>Rockwell</vt:lpstr>
      <vt:lpstr>Wingdings</vt:lpstr>
      <vt:lpstr>Damask</vt:lpstr>
      <vt:lpstr>PowerPoint Sunusu</vt:lpstr>
      <vt:lpstr> Devamsızlık Kavramı     ve Tanımı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Aileden kaynaklı nedenler ve çözüm önerileri </vt:lpstr>
      <vt:lpstr>PowerPoint Sunusu</vt:lpstr>
      <vt:lpstr>PowerPoint Sunusu</vt:lpstr>
      <vt:lpstr>PowerPoint Sunusu</vt:lpstr>
      <vt:lpstr>PowerPoint Sunusu</vt:lpstr>
      <vt:lpstr>PowerPoint Sunusu</vt:lpstr>
      <vt:lpstr>Öğrenci Devamsızlığının Azaltılmasına Yönelik Uluslararası  Stratejiler ve Uygulama ÖrnekLERİ</vt:lpstr>
      <vt:lpstr>PowerPoint Sunusu</vt:lpstr>
      <vt:lpstr>PowerPoint Sunusu</vt:lpstr>
      <vt:lpstr>Birleşik Krallık’ta Devamsızlığa Karşı Geliştirilen ve Uygulanan Stratejiler</vt:lpstr>
      <vt:lpstr>PowerPoint Sunusu</vt:lpstr>
      <vt:lpstr>PowerPoint Sunusu</vt:lpstr>
      <vt:lpstr>KIRIK CAM TEORİSİ</vt:lpstr>
      <vt:lpstr>PowerPoint Sunusu</vt:lpstr>
      <vt:lpstr>PowerPoint Sunusu</vt:lpstr>
      <vt:lpstr>  ARTUKLU CEMİL TUTAŞI  REHBERLİK VE ARAŞTIRMA MERKEZİ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ÖZELEGİTİMBLBSK1</dc:creator>
  <cp:lastModifiedBy>asd3</cp:lastModifiedBy>
  <cp:revision>60</cp:revision>
  <dcterms:created xsi:type="dcterms:W3CDTF">2017-04-05T07:48:03Z</dcterms:created>
  <dcterms:modified xsi:type="dcterms:W3CDTF">2023-08-18T07:59:39Z</dcterms:modified>
</cp:coreProperties>
</file>