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3" r:id="rId6"/>
    <p:sldId id="260"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66F2156-06C3-4171-B379-1CB4F47ADB7D}" type="datetimeFigureOut">
              <a:rPr lang="tr-TR" smtClean="0"/>
              <a:t>22.08.2023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379950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66F2156-06C3-4171-B379-1CB4F47ADB7D}" type="datetimeFigureOut">
              <a:rPr lang="tr-TR" smtClean="0"/>
              <a:t>22.08.2023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151858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66F2156-06C3-4171-B379-1CB4F47ADB7D}" type="datetimeFigureOut">
              <a:rPr lang="tr-TR" smtClean="0"/>
              <a:t>22.08.2023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268609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66F2156-06C3-4171-B379-1CB4F47ADB7D}" type="datetimeFigureOut">
              <a:rPr lang="tr-TR" smtClean="0"/>
              <a:t>22.08.2023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FE2EEF-FEE4-4FE3-8530-9CAFD214F9D3}" type="slidenum">
              <a:rPr lang="tr-TR" smtClean="0"/>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7663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66F2156-06C3-4171-B379-1CB4F47ADB7D}" type="datetimeFigureOut">
              <a:rPr lang="tr-TR" smtClean="0"/>
              <a:t>22.08.2023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20720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966F2156-06C3-4171-B379-1CB4F47ADB7D}" type="datetimeFigureOut">
              <a:rPr lang="tr-TR" smtClean="0"/>
              <a:t>22.08.2023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3428702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966F2156-06C3-4171-B379-1CB4F47ADB7D}" type="datetimeFigureOut">
              <a:rPr lang="tr-TR" smtClean="0"/>
              <a:t>22.08.2023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426485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6F2156-06C3-4171-B379-1CB4F47ADB7D}" type="datetimeFigureOut">
              <a:rPr lang="tr-TR" smtClean="0"/>
              <a:t>22.08.2023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63950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6F2156-06C3-4171-B379-1CB4F47ADB7D}" type="datetimeFigureOut">
              <a:rPr lang="tr-TR" smtClean="0"/>
              <a:t>22.08.2023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77881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6F2156-06C3-4171-B379-1CB4F47ADB7D}" type="datetimeFigureOut">
              <a:rPr lang="tr-TR" smtClean="0"/>
              <a:t>22.08.2023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43575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66F2156-06C3-4171-B379-1CB4F47ADB7D}" type="datetimeFigureOut">
              <a:rPr lang="tr-TR" smtClean="0"/>
              <a:t>22.08.2023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165234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66F2156-06C3-4171-B379-1CB4F47ADB7D}" type="datetimeFigureOut">
              <a:rPr lang="tr-TR" smtClean="0"/>
              <a:t>22.08.2023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17229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66F2156-06C3-4171-B379-1CB4F47ADB7D}" type="datetimeFigureOut">
              <a:rPr lang="tr-TR" smtClean="0"/>
              <a:t>22.08.2023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329253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66F2156-06C3-4171-B379-1CB4F47ADB7D}" type="datetimeFigureOut">
              <a:rPr lang="tr-TR" smtClean="0"/>
              <a:t>22.08.2023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117934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F2156-06C3-4171-B379-1CB4F47ADB7D}" type="datetimeFigureOut">
              <a:rPr lang="tr-TR" smtClean="0"/>
              <a:t>22.08.2023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387610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66F2156-06C3-4171-B379-1CB4F47ADB7D}" type="datetimeFigureOut">
              <a:rPr lang="tr-TR" smtClean="0"/>
              <a:t>22.08.2023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197465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66F2156-06C3-4171-B379-1CB4F47ADB7D}" type="datetimeFigureOut">
              <a:rPr lang="tr-TR" smtClean="0"/>
              <a:t>22.08.2023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FE2EEF-FEE4-4FE3-8530-9CAFD214F9D3}" type="slidenum">
              <a:rPr lang="tr-TR" smtClean="0"/>
              <a:t>‹#›</a:t>
            </a:fld>
            <a:endParaRPr lang="tr-TR"/>
          </a:p>
        </p:txBody>
      </p:sp>
    </p:spTree>
    <p:extLst>
      <p:ext uri="{BB962C8B-B14F-4D97-AF65-F5344CB8AC3E}">
        <p14:creationId xmlns:p14="http://schemas.microsoft.com/office/powerpoint/2010/main" val="140512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6F2156-06C3-4171-B379-1CB4F47ADB7D}" type="datetimeFigureOut">
              <a:rPr lang="tr-TR" smtClean="0"/>
              <a:t>22.08.2023</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FE2EEF-FEE4-4FE3-8530-9CAFD214F9D3}" type="slidenum">
              <a:rPr lang="tr-TR" smtClean="0"/>
              <a:t>‹#›</a:t>
            </a:fld>
            <a:endParaRPr lang="tr-TR"/>
          </a:p>
        </p:txBody>
      </p:sp>
    </p:spTree>
    <p:extLst>
      <p:ext uri="{BB962C8B-B14F-4D97-AF65-F5344CB8AC3E}">
        <p14:creationId xmlns:p14="http://schemas.microsoft.com/office/powerpoint/2010/main" val="30901110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19439" y="702526"/>
            <a:ext cx="9440034" cy="2434683"/>
          </a:xfrm>
        </p:spPr>
        <p:txBody>
          <a:bodyPr>
            <a:noAutofit/>
          </a:bodyPr>
          <a:lstStyle/>
          <a:p>
            <a:r>
              <a:rPr lang="tr-TR" sz="6600" b="1" dirty="0" smtClean="0">
                <a:solidFill>
                  <a:srgbClr val="0070C0"/>
                </a:solidFill>
                <a:latin typeface="Algerian" panose="04020705040A02060702" pitchFamily="82" charset="0"/>
              </a:rPr>
              <a:t>AİLE İÇİ İLETİŞİM </a:t>
            </a:r>
            <a:br>
              <a:rPr lang="tr-TR" sz="6600" b="1" dirty="0" smtClean="0">
                <a:solidFill>
                  <a:srgbClr val="0070C0"/>
                </a:solidFill>
                <a:latin typeface="Algerian" panose="04020705040A02060702" pitchFamily="82" charset="0"/>
              </a:rPr>
            </a:br>
            <a:r>
              <a:rPr lang="tr-TR" sz="6600" b="1" dirty="0" smtClean="0">
                <a:solidFill>
                  <a:srgbClr val="0070C0"/>
                </a:solidFill>
                <a:latin typeface="Algerian" panose="04020705040A02060702" pitchFamily="82" charset="0"/>
              </a:rPr>
              <a:t>VELİ SUNUMU</a:t>
            </a:r>
            <a:endParaRPr lang="tr-TR" sz="6600" b="1" dirty="0">
              <a:solidFill>
                <a:srgbClr val="0070C0"/>
              </a:solidFill>
              <a:latin typeface="Algerian" panose="04020705040A02060702" pitchFamily="82" charset="0"/>
            </a:endParaRPr>
          </a:p>
        </p:txBody>
      </p:sp>
      <p:pic>
        <p:nvPicPr>
          <p:cNvPr id="4" name="Picture 2" descr="Baykuş, Hayvan, Kuş, Eğlenceli, Aile, Baba, Anne, Çocuk">
            <a:extLst>
              <a:ext uri="{FF2B5EF4-FFF2-40B4-BE49-F238E27FC236}">
                <a16:creationId xmlns:a16="http://schemas.microsoft.com/office/drawing/2014/main" id="{2A71A3F9-15B6-495D-8FFD-0B7A0FC5E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045" y="3237976"/>
            <a:ext cx="5724128" cy="286206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555236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50"/>
                </a:solidFill>
              </a:rPr>
              <a:t>Tek taraflı iletişim yapmayın</a:t>
            </a:r>
            <a:endParaRPr lang="tr-TR" dirty="0">
              <a:solidFill>
                <a:srgbClr val="00B050"/>
              </a:solidFill>
            </a:endParaRPr>
          </a:p>
        </p:txBody>
      </p:sp>
      <p:sp>
        <p:nvSpPr>
          <p:cNvPr id="3" name="İçerik Yer Tutucusu 2"/>
          <p:cNvSpPr>
            <a:spLocks noGrp="1"/>
          </p:cNvSpPr>
          <p:nvPr>
            <p:ph idx="1"/>
          </p:nvPr>
        </p:nvSpPr>
        <p:spPr>
          <a:xfrm>
            <a:off x="913795" y="2096064"/>
            <a:ext cx="10353762" cy="4271282"/>
          </a:xfrm>
        </p:spPr>
        <p:txBody>
          <a:bodyPr>
            <a:normAutofit/>
          </a:bodyPr>
          <a:lstStyle/>
          <a:p>
            <a:r>
              <a:rPr lang="tr-TR" altLang="tr-TR" sz="2400" dirty="0"/>
              <a:t>Sadece kendi istek ve beklentilerinizi anlatmayın, karşı tarafın da ilettiği mesajları dikkatli bir şekilde dinleyin. Size aktarılan mesajı doğru bir şekilde anladığınızdan emin olun. Örnek; seni doğru anladıysam……….? Burada kastettiğin</a:t>
            </a:r>
            <a:r>
              <a:rPr lang="tr-TR" altLang="tr-TR" sz="2400" dirty="0" smtClean="0"/>
              <a:t>……………….?</a:t>
            </a:r>
          </a:p>
          <a:p>
            <a:r>
              <a:rPr lang="tr-TR" altLang="tr-TR" sz="2400" dirty="0"/>
              <a:t>İletişim kurduğunuz kişinin yaşı ve olgunluk düzeyini asla unutmayın. Küçük bir </a:t>
            </a:r>
            <a:r>
              <a:rPr lang="tr-TR" altLang="tr-TR" sz="2400" dirty="0" smtClean="0"/>
              <a:t>çocuğun, </a:t>
            </a:r>
            <a:r>
              <a:rPr lang="tr-TR" altLang="tr-TR" sz="2400" dirty="0"/>
              <a:t>sizi bir yetişkin gibi anlamasını beklemeyin. Eğer çocuğunuzla bir şeyler konuşuyorsanız, bunu mutlaka onun anlayabileceği dilden yapın.</a:t>
            </a:r>
          </a:p>
          <a:p>
            <a:endParaRPr lang="tr-TR" alt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874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50"/>
                </a:solidFill>
              </a:rPr>
              <a:t>Beden dilinizi kullanın</a:t>
            </a:r>
            <a:endParaRPr lang="tr-TR" dirty="0">
              <a:solidFill>
                <a:srgbClr val="00B050"/>
              </a:solidFill>
            </a:endParaRPr>
          </a:p>
        </p:txBody>
      </p:sp>
      <p:sp>
        <p:nvSpPr>
          <p:cNvPr id="3" name="İçerik Yer Tutucusu 2"/>
          <p:cNvSpPr>
            <a:spLocks noGrp="1"/>
          </p:cNvSpPr>
          <p:nvPr>
            <p:ph idx="1"/>
          </p:nvPr>
        </p:nvSpPr>
        <p:spPr/>
        <p:txBody>
          <a:bodyPr/>
          <a:lstStyle/>
          <a:p>
            <a:r>
              <a:rPr lang="tr-TR" altLang="tr-TR" sz="2400" dirty="0"/>
              <a:t>İletişim kurarken asla yüz ifadelerini ve beden hareketlerini göz ardı etmeyin. Bazen söylenenlerle bedenen iletilenler birbirini tutmayabilir. Örneğin; sözel olarak “problem yok” derken tavır ve davranışlarından, yüz ifadesinden bir şeylerin yolunda gitmediğini fark edebilirsiniz.</a:t>
            </a:r>
          </a:p>
          <a:p>
            <a:pPr marL="0" indent="0">
              <a:buNone/>
            </a:pPr>
            <a:endParaRPr lang="tr-TR" dirty="0"/>
          </a:p>
        </p:txBody>
      </p:sp>
      <p:pic>
        <p:nvPicPr>
          <p:cNvPr id="5" name="Resim 4"/>
          <p:cNvPicPr>
            <a:picLocks noChangeAspect="1"/>
          </p:cNvPicPr>
          <p:nvPr/>
        </p:nvPicPr>
        <p:blipFill>
          <a:blip r:embed="rId2"/>
          <a:stretch>
            <a:fillRect/>
          </a:stretch>
        </p:blipFill>
        <p:spPr>
          <a:xfrm>
            <a:off x="3887088" y="4233514"/>
            <a:ext cx="4549471" cy="25241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60511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50"/>
                </a:solidFill>
              </a:rPr>
              <a:t>Amacınız çözüm olsun</a:t>
            </a:r>
            <a:endParaRPr lang="tr-TR" dirty="0">
              <a:solidFill>
                <a:srgbClr val="00B050"/>
              </a:solidFill>
            </a:endParaRPr>
          </a:p>
        </p:txBody>
      </p:sp>
      <p:sp>
        <p:nvSpPr>
          <p:cNvPr id="3" name="İçerik Yer Tutucusu 2"/>
          <p:cNvSpPr>
            <a:spLocks noGrp="1"/>
          </p:cNvSpPr>
          <p:nvPr>
            <p:ph idx="1"/>
          </p:nvPr>
        </p:nvSpPr>
        <p:spPr/>
        <p:txBody>
          <a:bodyPr>
            <a:normAutofit/>
          </a:bodyPr>
          <a:lstStyle/>
          <a:p>
            <a:r>
              <a:rPr lang="tr-TR" altLang="tr-TR" sz="2400" dirty="0"/>
              <a:t>Tartışma sırasında amacınız haklıyı, haksızı ayırt etmek değil, sorunu çözmek </a:t>
            </a:r>
            <a:r>
              <a:rPr lang="tr-TR" altLang="tr-TR" sz="2400" dirty="0" smtClean="0"/>
              <a:t>olsun</a:t>
            </a:r>
            <a:endParaRPr lang="tr-TR" altLang="tr-TR" sz="2400" dirty="0"/>
          </a:p>
        </p:txBody>
      </p:sp>
      <p:pic>
        <p:nvPicPr>
          <p:cNvPr id="4" name="Resim 3"/>
          <p:cNvPicPr>
            <a:picLocks noChangeAspect="1"/>
          </p:cNvPicPr>
          <p:nvPr/>
        </p:nvPicPr>
        <p:blipFill>
          <a:blip r:embed="rId2"/>
          <a:stretch>
            <a:fillRect/>
          </a:stretch>
        </p:blipFill>
        <p:spPr>
          <a:xfrm>
            <a:off x="3238233" y="3158318"/>
            <a:ext cx="5291787" cy="352989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1248546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B050"/>
                </a:solidFill>
              </a:rPr>
              <a:t>Bütün çocukların ilgi çekmek istediğini unutmayın</a:t>
            </a:r>
          </a:p>
        </p:txBody>
      </p:sp>
      <p:sp>
        <p:nvSpPr>
          <p:cNvPr id="3" name="İçerik Yer Tutucusu 2"/>
          <p:cNvSpPr>
            <a:spLocks noGrp="1"/>
          </p:cNvSpPr>
          <p:nvPr>
            <p:ph idx="1"/>
          </p:nvPr>
        </p:nvSpPr>
        <p:spPr/>
        <p:txBody>
          <a:bodyPr numCol="2">
            <a:normAutofit/>
          </a:bodyPr>
          <a:lstStyle/>
          <a:p>
            <a:r>
              <a:rPr lang="tr-TR" altLang="tr-TR" sz="2400" dirty="0"/>
              <a:t>Çocuklar eğer olumlu davranışları ile ilgiyi üzerlerine çekemezlerse, olumsuz davranışlarla bu ilgiyi çekmeye çalışacaklardır. Bu nedenle bir çocuğu olumlu davranışlara sevk etmenin en kolay yolu doğru şeyler yaptığı zaman onunla ilgilenmektir</a:t>
            </a:r>
            <a:r>
              <a:rPr lang="tr-TR" altLang="tr-TR" sz="2400" dirty="0" smtClean="0"/>
              <a:t>.</a:t>
            </a:r>
            <a:endParaRPr lang="tr-TR" altLang="tr-TR" sz="2400" dirty="0"/>
          </a:p>
        </p:txBody>
      </p:sp>
      <p:pic>
        <p:nvPicPr>
          <p:cNvPr id="4" name="Resim 3"/>
          <p:cNvPicPr>
            <a:picLocks noChangeAspect="1"/>
          </p:cNvPicPr>
          <p:nvPr/>
        </p:nvPicPr>
        <p:blipFill>
          <a:blip r:embed="rId2"/>
          <a:stretch>
            <a:fillRect/>
          </a:stretch>
        </p:blipFill>
        <p:spPr>
          <a:xfrm>
            <a:off x="6970834" y="2219093"/>
            <a:ext cx="4202558" cy="417014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45424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00B050"/>
                </a:solidFill>
              </a:rPr>
              <a:t>Çocuklar arasındaki tartışmaları kendi başarısızlığınız olarak görmeyin</a:t>
            </a:r>
          </a:p>
        </p:txBody>
      </p:sp>
      <p:sp>
        <p:nvSpPr>
          <p:cNvPr id="3" name="İçerik Yer Tutucusu 2"/>
          <p:cNvSpPr>
            <a:spLocks noGrp="1"/>
          </p:cNvSpPr>
          <p:nvPr>
            <p:ph idx="1"/>
          </p:nvPr>
        </p:nvSpPr>
        <p:spPr/>
        <p:txBody>
          <a:bodyPr>
            <a:normAutofit/>
          </a:bodyPr>
          <a:lstStyle/>
          <a:p>
            <a:r>
              <a:rPr lang="tr-TR" altLang="tr-TR" sz="2400" dirty="0"/>
              <a:t>Bu onların büyüme süreçlerinin bir parçasıdır, bu nedenle biri fiziksel zarar görmedikçe tartışmaların dışında kalın. Ancak “şiddet yok” kuralını da iyice öğrenmelerini sağlayın</a:t>
            </a:r>
            <a:r>
              <a:rPr lang="tr-TR" altLang="tr-TR" sz="2400" dirty="0" smtClean="0"/>
              <a:t>.</a:t>
            </a:r>
            <a:endParaRPr lang="tr-TR" alt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850846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50"/>
                </a:solidFill>
              </a:rPr>
              <a:t>Etiketleme yapmayın</a:t>
            </a:r>
            <a:endParaRPr lang="tr-TR" dirty="0">
              <a:solidFill>
                <a:srgbClr val="00B050"/>
              </a:solidFill>
            </a:endParaRPr>
          </a:p>
        </p:txBody>
      </p:sp>
      <p:sp>
        <p:nvSpPr>
          <p:cNvPr id="3" name="İçerik Yer Tutucusu 2"/>
          <p:cNvSpPr>
            <a:spLocks noGrp="1"/>
          </p:cNvSpPr>
          <p:nvPr>
            <p:ph idx="1"/>
          </p:nvPr>
        </p:nvSpPr>
        <p:spPr/>
        <p:txBody>
          <a:bodyPr>
            <a:normAutofit/>
          </a:bodyPr>
          <a:lstStyle/>
          <a:p>
            <a:r>
              <a:rPr lang="tr-TR" altLang="tr-TR" sz="2400" dirty="0"/>
              <a:t>Bu etiket olumlu da olsa olumsuz da olsa çocuk üzerinde belli belirsiz bir baskıya sahip olduğunu </a:t>
            </a:r>
            <a:r>
              <a:rPr lang="tr-TR" altLang="tr-TR" sz="2400" dirty="0" smtClean="0"/>
              <a:t>unutmayın</a:t>
            </a:r>
            <a:endParaRPr lang="tr-TR" altLang="tr-TR" sz="2400" dirty="0"/>
          </a:p>
        </p:txBody>
      </p:sp>
      <p:pic>
        <p:nvPicPr>
          <p:cNvPr id="4" name="Resim 3"/>
          <p:cNvPicPr>
            <a:picLocks noChangeAspect="1"/>
          </p:cNvPicPr>
          <p:nvPr/>
        </p:nvPicPr>
        <p:blipFill>
          <a:blip r:embed="rId2"/>
          <a:stretch>
            <a:fillRect/>
          </a:stretch>
        </p:blipFill>
        <p:spPr>
          <a:xfrm>
            <a:off x="3786727" y="3800760"/>
            <a:ext cx="4387115" cy="246631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716454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50"/>
                </a:solidFill>
              </a:rPr>
              <a:t>Çocukları kıyaslamayın</a:t>
            </a:r>
            <a:endParaRPr lang="tr-TR" dirty="0">
              <a:solidFill>
                <a:srgbClr val="00B050"/>
              </a:solidFill>
            </a:endParaRPr>
          </a:p>
        </p:txBody>
      </p:sp>
      <p:sp>
        <p:nvSpPr>
          <p:cNvPr id="3" name="İçerik Yer Tutucusu 2"/>
          <p:cNvSpPr>
            <a:spLocks noGrp="1"/>
          </p:cNvSpPr>
          <p:nvPr>
            <p:ph idx="1"/>
          </p:nvPr>
        </p:nvSpPr>
        <p:spPr/>
        <p:txBody>
          <a:bodyPr>
            <a:normAutofit/>
          </a:bodyPr>
          <a:lstStyle/>
          <a:p>
            <a:r>
              <a:rPr lang="tr-TR" altLang="tr-TR" sz="2400" dirty="0"/>
              <a:t>“Sen niye Ali gibi düzenli olamıyorsun?” gibi cümlelerin çocukta kin gibi olumsuz duygular uyandırabileceğini hatırlayın</a:t>
            </a:r>
            <a:r>
              <a:rPr lang="tr-TR" altLang="tr-TR" sz="2400" dirty="0" smtClean="0"/>
              <a:t>.</a:t>
            </a:r>
            <a:endParaRPr lang="tr-TR" altLang="tr-TR" sz="2400" dirty="0"/>
          </a:p>
        </p:txBody>
      </p:sp>
      <p:pic>
        <p:nvPicPr>
          <p:cNvPr id="4" name="Resim 3"/>
          <p:cNvPicPr>
            <a:picLocks noChangeAspect="1"/>
          </p:cNvPicPr>
          <p:nvPr/>
        </p:nvPicPr>
        <p:blipFill>
          <a:blip r:embed="rId2"/>
          <a:stretch>
            <a:fillRect/>
          </a:stretch>
        </p:blipFill>
        <p:spPr>
          <a:xfrm>
            <a:off x="4050305" y="3225920"/>
            <a:ext cx="4359018" cy="292633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35124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B050"/>
                </a:solidFill>
              </a:rPr>
              <a:t>Çocuğunuzu koşulsuz olarak sevin</a:t>
            </a:r>
          </a:p>
        </p:txBody>
      </p:sp>
      <p:sp>
        <p:nvSpPr>
          <p:cNvPr id="3" name="İçerik Yer Tutucusu 2"/>
          <p:cNvSpPr>
            <a:spLocks noGrp="1"/>
          </p:cNvSpPr>
          <p:nvPr>
            <p:ph idx="1"/>
          </p:nvPr>
        </p:nvSpPr>
        <p:spPr>
          <a:xfrm>
            <a:off x="913795" y="1784195"/>
            <a:ext cx="10353762" cy="4505093"/>
          </a:xfrm>
        </p:spPr>
        <p:txBody>
          <a:bodyPr>
            <a:normAutofit/>
          </a:bodyPr>
          <a:lstStyle/>
          <a:p>
            <a:r>
              <a:rPr lang="tr-TR" altLang="tr-TR" sz="2400" dirty="0"/>
              <a:t>“Böyle yaparsan senin annen/baban olmayacağım” gibi cümlelerden kaçının. Kuralları koyarken kesin, tutarlı ancak yumuşak bir tavır içerisinde olmaya özen gösterin</a:t>
            </a:r>
            <a:r>
              <a:rPr lang="tr-TR" altLang="tr-TR" sz="2400" dirty="0" smtClean="0"/>
              <a:t>.</a:t>
            </a:r>
          </a:p>
          <a:p>
            <a:r>
              <a:rPr lang="tr-TR" altLang="tr-TR" sz="2400" dirty="0"/>
              <a:t>Aile içerisinde kural koyduğunuz zaman bunun nedenlerini aile bireyleriyle paylaşın ve kuralınızı değiştirmeyin.</a:t>
            </a:r>
          </a:p>
          <a:p>
            <a:r>
              <a:rPr lang="tr-TR" altLang="tr-TR" sz="2400" dirty="0"/>
              <a:t>Kendi kızgınlığınızı kontrol edin, çocuğunuzu öfke ile terbiye etmeye çalışmayın</a:t>
            </a:r>
          </a:p>
          <a:p>
            <a:r>
              <a:rPr lang="tr-TR" altLang="tr-TR" sz="2400" dirty="0"/>
              <a:t>Doğru davranışları öğrenmesini kolaylaştıracak kişilerle kurduğu ilişkileri destekleyin.(Öğretmeni</a:t>
            </a:r>
            <a:r>
              <a:rPr lang="tr-TR" altLang="tr-TR" sz="2400" dirty="0" smtClean="0"/>
              <a:t>, </a:t>
            </a:r>
            <a:r>
              <a:rPr lang="tr-TR" altLang="tr-TR" sz="2400" dirty="0"/>
              <a:t>vb.)</a:t>
            </a:r>
          </a:p>
          <a:p>
            <a:endParaRPr lang="tr-TR" alt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807264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50"/>
                </a:solidFill>
              </a:rPr>
              <a:t>Tutarlı olun</a:t>
            </a:r>
            <a:endParaRPr lang="tr-TR" dirty="0">
              <a:solidFill>
                <a:srgbClr val="00B050"/>
              </a:solidFill>
            </a:endParaRPr>
          </a:p>
        </p:txBody>
      </p:sp>
      <p:sp>
        <p:nvSpPr>
          <p:cNvPr id="3" name="İçerik Yer Tutucusu 2"/>
          <p:cNvSpPr>
            <a:spLocks noGrp="1"/>
          </p:cNvSpPr>
          <p:nvPr>
            <p:ph idx="1"/>
          </p:nvPr>
        </p:nvSpPr>
        <p:spPr/>
        <p:txBody>
          <a:bodyPr>
            <a:normAutofit/>
          </a:bodyPr>
          <a:lstStyle/>
          <a:p>
            <a:r>
              <a:rPr lang="tr-TR" altLang="tr-TR" sz="2400" dirty="0"/>
              <a:t>Çocuk anne ve babasını model alır. Bu nedenle çocuğun çelişkiye düşmesine neden olabilecek davranışlardan kaçının</a:t>
            </a:r>
            <a:r>
              <a:rPr lang="tr-TR" altLang="tr-TR" sz="2400" dirty="0" smtClean="0"/>
              <a:t>.</a:t>
            </a:r>
            <a:endParaRPr lang="tr-TR" alt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74438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B050"/>
                </a:solidFill>
              </a:rPr>
              <a:t>Eleştirirken kişiliği değil </a:t>
            </a:r>
            <a:r>
              <a:rPr lang="tr-TR" dirty="0" smtClean="0">
                <a:solidFill>
                  <a:srgbClr val="00B050"/>
                </a:solidFill>
              </a:rPr>
              <a:t/>
            </a:r>
            <a:br>
              <a:rPr lang="tr-TR" dirty="0" smtClean="0">
                <a:solidFill>
                  <a:srgbClr val="00B050"/>
                </a:solidFill>
              </a:rPr>
            </a:br>
            <a:r>
              <a:rPr lang="tr-TR" dirty="0" smtClean="0">
                <a:solidFill>
                  <a:srgbClr val="00B050"/>
                </a:solidFill>
              </a:rPr>
              <a:t>davranışı </a:t>
            </a:r>
            <a:r>
              <a:rPr lang="tr-TR" dirty="0">
                <a:solidFill>
                  <a:srgbClr val="00B050"/>
                </a:solidFill>
              </a:rPr>
              <a:t>hedef alın</a:t>
            </a:r>
          </a:p>
        </p:txBody>
      </p:sp>
      <p:sp>
        <p:nvSpPr>
          <p:cNvPr id="3" name="İçerik Yer Tutucusu 2"/>
          <p:cNvSpPr>
            <a:spLocks noGrp="1"/>
          </p:cNvSpPr>
          <p:nvPr>
            <p:ph idx="1"/>
          </p:nvPr>
        </p:nvSpPr>
        <p:spPr/>
        <p:txBody>
          <a:bodyPr>
            <a:normAutofit/>
          </a:bodyPr>
          <a:lstStyle/>
          <a:p>
            <a:r>
              <a:rPr lang="tr-TR" sz="2400" dirty="0" smtClean="0">
                <a:ea typeface="Arial Unicode MS" pitchFamily="34" charset="-128"/>
                <a:cs typeface="Arial Unicode MS" pitchFamily="34" charset="-128"/>
              </a:rPr>
              <a:t>Davranışı </a:t>
            </a:r>
            <a:r>
              <a:rPr lang="tr-TR" sz="2400" dirty="0">
                <a:ea typeface="Arial Unicode MS" pitchFamily="34" charset="-128"/>
                <a:cs typeface="Arial Unicode MS" pitchFamily="34" charset="-128"/>
              </a:rPr>
              <a:t>çocuğunuzun kişiliğinden ayırın. Örneğin beni hayal kırıklığına uğrattın demek yerine hangi davranışı veya seçimini beğenmediğinizi ve neden beğenmediğinizi belirtin</a:t>
            </a:r>
            <a:r>
              <a:rPr lang="tr-TR" sz="2400" dirty="0" smtClean="0">
                <a:ea typeface="Arial Unicode MS" pitchFamily="34" charset="-128"/>
                <a:cs typeface="Arial Unicode MS" pitchFamily="34" charset="-128"/>
              </a:rPr>
              <a:t>.</a:t>
            </a:r>
          </a:p>
          <a:p>
            <a:r>
              <a:rPr lang="tr-TR" altLang="tr-TR" sz="2400" dirty="0"/>
              <a:t>“Seni sevmiyorum” demek ile “yaptığın davranışı sevmiyorum” demek arasındaki farkı çocuk kolaylıkla ayırt edebilecektir</a:t>
            </a:r>
            <a:r>
              <a:rPr lang="tr-TR" altLang="tr-TR" sz="2400" dirty="0" smtClean="0"/>
              <a:t>.</a:t>
            </a:r>
            <a:endParaRPr lang="tr-TR" sz="2400" dirty="0">
              <a:ea typeface="Arial Unicode MS" pitchFamily="34" charset="-128"/>
              <a:cs typeface="Arial Unicode MS" pitchFamily="34" charset="-128"/>
            </a:endParaRPr>
          </a:p>
          <a:p>
            <a:endParaRPr lang="tr-TR" alt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064349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Aile İçi İletişim Nedir?</a:t>
            </a:r>
            <a:endParaRPr lang="tr-TR" dirty="0">
              <a:solidFill>
                <a:srgbClr val="C00000"/>
              </a:solidFill>
            </a:endParaRPr>
          </a:p>
        </p:txBody>
      </p:sp>
      <p:sp>
        <p:nvSpPr>
          <p:cNvPr id="3" name="İçerik Yer Tutucusu 2"/>
          <p:cNvSpPr>
            <a:spLocks noGrp="1"/>
          </p:cNvSpPr>
          <p:nvPr>
            <p:ph idx="1"/>
          </p:nvPr>
        </p:nvSpPr>
        <p:spPr>
          <a:xfrm>
            <a:off x="913795" y="1732450"/>
            <a:ext cx="10353762" cy="1534858"/>
          </a:xfrm>
        </p:spPr>
        <p:txBody>
          <a:bodyPr/>
          <a:lstStyle/>
          <a:p>
            <a:r>
              <a:rPr lang="tr-TR" altLang="tr-TR" dirty="0"/>
              <a:t>Aile içi iletişim en basit tanımı ile aile üyelerinin birbirlerine sözel ve sözel olmayan davranışları ile verdikleri tepki ve mesajlardır.</a:t>
            </a:r>
          </a:p>
          <a:p>
            <a:endParaRPr lang="tr-TR" dirty="0"/>
          </a:p>
        </p:txBody>
      </p:sp>
      <p:pic>
        <p:nvPicPr>
          <p:cNvPr id="4" name="Picture 2" descr="Erkek Çocuk, Çocuk, Çizgi Karakter, Baba, Kız Evlat">
            <a:extLst>
              <a:ext uri="{FF2B5EF4-FFF2-40B4-BE49-F238E27FC236}">
                <a16:creationId xmlns:a16="http://schemas.microsoft.com/office/drawing/2014/main" id="{004D5ACE-35AE-4AA6-9226-E3AA98ED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775" y="2868240"/>
            <a:ext cx="6506565" cy="295099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6564" y="5076979"/>
            <a:ext cx="1665761" cy="1484502"/>
          </a:xfrm>
          <a:prstGeom prst="rect">
            <a:avLst/>
          </a:prstGeom>
        </p:spPr>
      </p:pic>
    </p:spTree>
    <p:extLst>
      <p:ext uri="{BB962C8B-B14F-4D97-AF65-F5344CB8AC3E}">
        <p14:creationId xmlns:p14="http://schemas.microsoft.com/office/powerpoint/2010/main" val="868046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609600"/>
            <a:ext cx="10353761" cy="5088673"/>
          </a:xfrm>
        </p:spPr>
        <p:txBody>
          <a:bodyPr>
            <a:normAutofit/>
          </a:bodyPr>
          <a:lstStyle/>
          <a:p>
            <a:r>
              <a:rPr lang="tr-TR" altLang="tr-TR" sz="5400" dirty="0">
                <a:solidFill>
                  <a:srgbClr val="C00000"/>
                </a:solidFill>
              </a:rPr>
              <a:t>AİLE İÇİ İLİŞKİLERDE DİKKAT EDİLMESİ GEREKEN NOKTALAR</a:t>
            </a:r>
            <a:r>
              <a:rPr lang="tr-TR" altLang="tr-TR" sz="3600" dirty="0">
                <a:solidFill>
                  <a:schemeClr val="accent1"/>
                </a:solidFill>
              </a:rPr>
              <a:t/>
            </a:r>
            <a:br>
              <a:rPr lang="tr-TR" altLang="tr-TR" sz="3600" dirty="0">
                <a:solidFill>
                  <a:schemeClr val="accent1"/>
                </a:solidFill>
              </a:rPr>
            </a:b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011123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F0"/>
                </a:solidFill>
              </a:rPr>
              <a:t>Empati kurmak</a:t>
            </a:r>
            <a:endParaRPr lang="tr-TR" dirty="0">
              <a:solidFill>
                <a:srgbClr val="00B0F0"/>
              </a:solidFill>
            </a:endParaRPr>
          </a:p>
        </p:txBody>
      </p:sp>
      <p:sp>
        <p:nvSpPr>
          <p:cNvPr id="3" name="İçerik Yer Tutucusu 2"/>
          <p:cNvSpPr>
            <a:spLocks noGrp="1"/>
          </p:cNvSpPr>
          <p:nvPr>
            <p:ph idx="1"/>
          </p:nvPr>
        </p:nvSpPr>
        <p:spPr/>
        <p:txBody>
          <a:bodyPr>
            <a:normAutofit/>
          </a:bodyPr>
          <a:lstStyle/>
          <a:p>
            <a:r>
              <a:rPr lang="tr-TR" altLang="tr-TR" sz="2400" dirty="0"/>
              <a:t>Empati kendimizi karşımızdaki kişinin yerine koyarak olaylara ve durumlara bir de onun çerçevesinden bakmaktır. Örnek; çocuk oynarken oyuncağı kırıldığında “üzülecek ne var?” diyeceğimize oyuncağın çocuğumuz için ne kadar kıymetli olduğunu anladığımızı ifade eden cümleler kurabiliriz. “oyuncağını çok sevdiğini ve buna çok üzüldüğünü anlıyorum” gibi</a:t>
            </a:r>
            <a:r>
              <a:rPr lang="tr-TR" altLang="tr-TR" sz="2400" dirty="0" smtClean="0"/>
              <a:t>.</a:t>
            </a:r>
            <a:endParaRPr lang="tr-TR" alt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277731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F0"/>
                </a:solidFill>
              </a:rPr>
              <a:t>İletişimde bulunduğumuz kişinin karşısına oturmak</a:t>
            </a:r>
            <a:endParaRPr lang="tr-TR" dirty="0">
              <a:solidFill>
                <a:srgbClr val="00B0F0"/>
              </a:solidFill>
            </a:endParaRPr>
          </a:p>
        </p:txBody>
      </p:sp>
      <p:sp>
        <p:nvSpPr>
          <p:cNvPr id="3" name="İçerik Yer Tutucusu 2"/>
          <p:cNvSpPr>
            <a:spLocks noGrp="1"/>
          </p:cNvSpPr>
          <p:nvPr>
            <p:ph idx="1"/>
          </p:nvPr>
        </p:nvSpPr>
        <p:spPr/>
        <p:txBody>
          <a:bodyPr>
            <a:normAutofit/>
          </a:bodyPr>
          <a:lstStyle/>
          <a:p>
            <a:r>
              <a:rPr lang="tr-TR" altLang="tr-TR" sz="2400" dirty="0"/>
              <a:t>Göz teması kurulmadan yapılan iletişim, iletişimin işlevselliğini zayıflatır</a:t>
            </a:r>
            <a:r>
              <a:rPr lang="tr-TR" altLang="tr-TR" sz="2400" dirty="0" smtClean="0"/>
              <a:t>.</a:t>
            </a:r>
          </a:p>
          <a:p>
            <a:r>
              <a:rPr lang="tr-TR" sz="2400" dirty="0">
                <a:ea typeface="Arial Unicode MS" pitchFamily="34" charset="-128"/>
                <a:cs typeface="Arial Unicode MS" pitchFamily="34" charset="-128"/>
              </a:rPr>
              <a:t>Çocuğunuzun tepesinden konuşmayın. Konuşurken fiziksel olarak çocuğunuzun düzeyine inin</a:t>
            </a:r>
            <a:r>
              <a:rPr lang="tr-TR" sz="2400" dirty="0" smtClean="0">
                <a:ea typeface="Arial Unicode MS" pitchFamily="34" charset="-128"/>
                <a:cs typeface="Arial Unicode MS" pitchFamily="34" charset="-128"/>
              </a:rPr>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810304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rgbClr val="00B0F0"/>
                </a:solidFill>
              </a:rPr>
              <a:t>Dikkatli dinlemek</a:t>
            </a:r>
            <a:endParaRPr lang="tr-TR" dirty="0">
              <a:solidFill>
                <a:srgbClr val="00B0F0"/>
              </a:solidFill>
            </a:endParaRPr>
          </a:p>
        </p:txBody>
      </p:sp>
      <p:sp>
        <p:nvSpPr>
          <p:cNvPr id="3" name="İçerik Yer Tutucusu 2"/>
          <p:cNvSpPr>
            <a:spLocks noGrp="1"/>
          </p:cNvSpPr>
          <p:nvPr>
            <p:ph idx="1"/>
          </p:nvPr>
        </p:nvSpPr>
        <p:spPr/>
        <p:txBody>
          <a:bodyPr>
            <a:normAutofit/>
          </a:bodyPr>
          <a:lstStyle/>
          <a:p>
            <a:r>
              <a:rPr lang="tr-TR" altLang="tr-TR" sz="2400" dirty="0"/>
              <a:t>Aile bireylerinden biri bir problemle ilgili konuşurken diğer bireyin onu dikkatle dinlemesi, gazete, televizyon, telefon, tablet, vs. gibi başka bir şeyle ilgilenmemesi </a:t>
            </a:r>
            <a:r>
              <a:rPr lang="tr-TR" altLang="tr-TR" sz="2400" dirty="0" smtClean="0"/>
              <a:t>gerekir.</a:t>
            </a:r>
          </a:p>
          <a:p>
            <a:r>
              <a:rPr lang="tr-TR" sz="2400" dirty="0">
                <a:ea typeface="Arial Unicode MS" pitchFamily="34" charset="-128"/>
                <a:cs typeface="Arial Unicode MS" pitchFamily="34" charset="-128"/>
              </a:rPr>
              <a:t>Çocuğunuzun bir davranışı ya da bir olay nedeniyle çok sinirliyseniz, objektif davranamayacağınız için, yeniden sakinleşene kadar iletişim kurmaya çalışmayın. Beklemek, yatışmak ve çocukla daha sonra konuşmak en iyisidir.</a:t>
            </a:r>
          </a:p>
          <a:p>
            <a:endParaRPr lang="tr-TR" altLang="tr-TR" sz="2400"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1590253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B0F0"/>
                </a:solidFill>
              </a:rPr>
              <a:t>Kendisini dinlediğimizi ifade eden mimikler kullanmak</a:t>
            </a:r>
          </a:p>
        </p:txBody>
      </p:sp>
      <p:sp>
        <p:nvSpPr>
          <p:cNvPr id="3" name="İçerik Yer Tutucusu 2"/>
          <p:cNvSpPr>
            <a:spLocks noGrp="1"/>
          </p:cNvSpPr>
          <p:nvPr>
            <p:ph idx="1"/>
          </p:nvPr>
        </p:nvSpPr>
        <p:spPr/>
        <p:txBody>
          <a:bodyPr/>
          <a:lstStyle/>
          <a:p>
            <a:r>
              <a:rPr lang="tr-TR" altLang="tr-TR" sz="2400" dirty="0"/>
              <a:t>Dinlerken jest ve mimiklerimizle onu dinlediğimizi karşımızdakine hissettirmeliyiz</a:t>
            </a:r>
            <a:r>
              <a:rPr lang="tr-TR" altLang="tr-TR" sz="2400" dirty="0" smtClean="0"/>
              <a:t>.</a:t>
            </a:r>
          </a:p>
          <a:p>
            <a:pPr marL="0" indent="0">
              <a:buNone/>
            </a:pPr>
            <a:endParaRPr lang="tr-TR" altLang="tr-TR" dirty="0"/>
          </a:p>
        </p:txBody>
      </p:sp>
      <p:pic>
        <p:nvPicPr>
          <p:cNvPr id="4" name="Resim 3"/>
          <p:cNvPicPr>
            <a:picLocks noChangeAspect="1"/>
          </p:cNvPicPr>
          <p:nvPr/>
        </p:nvPicPr>
        <p:blipFill>
          <a:blip r:embed="rId2"/>
          <a:stretch>
            <a:fillRect/>
          </a:stretch>
        </p:blipFill>
        <p:spPr>
          <a:xfrm>
            <a:off x="4139632" y="3434013"/>
            <a:ext cx="3377477" cy="268856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733510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B0F0"/>
                </a:solidFill>
              </a:rPr>
              <a:t>Konuşurken müdahale etmemek</a:t>
            </a:r>
          </a:p>
        </p:txBody>
      </p:sp>
      <p:sp>
        <p:nvSpPr>
          <p:cNvPr id="3" name="İçerik Yer Tutucusu 2"/>
          <p:cNvSpPr>
            <a:spLocks noGrp="1"/>
          </p:cNvSpPr>
          <p:nvPr>
            <p:ph idx="1"/>
          </p:nvPr>
        </p:nvSpPr>
        <p:spPr/>
        <p:txBody>
          <a:bodyPr>
            <a:normAutofit/>
          </a:bodyPr>
          <a:lstStyle/>
          <a:p>
            <a:r>
              <a:rPr lang="tr-TR" altLang="tr-TR" sz="2400" dirty="0"/>
              <a:t>Karşımızdaki konuşurken müdahale edip sözünü kestiğimizde önemsenmediğini düşünüp konuşmaktan vazgeçebilir</a:t>
            </a:r>
            <a:r>
              <a:rPr lang="tr-TR" altLang="tr-TR" sz="2400" dirty="0" smtClean="0"/>
              <a:t>.</a:t>
            </a:r>
          </a:p>
          <a:p>
            <a:r>
              <a:rPr lang="tr-TR" sz="2400" dirty="0">
                <a:ea typeface="Arial Unicode MS" pitchFamily="34" charset="-128"/>
                <a:cs typeface="Arial Unicode MS" pitchFamily="34" charset="-128"/>
              </a:rPr>
              <a:t>Dikkatle ve nazik bir şekilde dinleyin. Çocuğunuz bir şey anlatmaya çalışırken sözünü kesmeyin. Çocuğunuza arkadaşlarınıza gösterdiğiniz nezaketi gösterin</a:t>
            </a:r>
            <a:r>
              <a:rPr lang="tr-TR" sz="2400" dirty="0" smtClean="0">
                <a:ea typeface="Arial Unicode MS" pitchFamily="34" charset="-128"/>
                <a:cs typeface="Arial Unicode MS" pitchFamily="34" charset="-128"/>
              </a:rPr>
              <a:t>.</a:t>
            </a:r>
            <a:endParaRPr lang="tr-TR" sz="2400" dirty="0">
              <a:ea typeface="Arial Unicode MS" pitchFamily="34" charset="-128"/>
              <a:cs typeface="Arial Unicode MS" pitchFamily="34" charset="-128"/>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542378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609600"/>
            <a:ext cx="10353761" cy="4475356"/>
          </a:xfrm>
        </p:spPr>
        <p:txBody>
          <a:bodyPr>
            <a:normAutofit/>
          </a:bodyPr>
          <a:lstStyle/>
          <a:p>
            <a:r>
              <a:rPr lang="tr-TR" altLang="tr-TR" sz="5400" dirty="0">
                <a:solidFill>
                  <a:srgbClr val="C00000"/>
                </a:solidFill>
              </a:rPr>
              <a:t>AİLEDEKİ NORMAL İLETİŞİM VE ETKİLEŞİMİ ENGELLEYEN FAKTÖRLER</a:t>
            </a:r>
            <a:r>
              <a:rPr lang="tr-TR" altLang="tr-TR" sz="3600" dirty="0">
                <a:solidFill>
                  <a:schemeClr val="accent1"/>
                </a:solidFill>
              </a:rPr>
              <a:t/>
            </a:r>
            <a:br>
              <a:rPr lang="tr-TR" altLang="tr-TR" sz="3600" dirty="0">
                <a:solidFill>
                  <a:schemeClr val="accent1"/>
                </a:solidFill>
              </a:rPr>
            </a:br>
            <a:endParaRPr lang="tr-TR" dirty="0"/>
          </a:p>
        </p:txBody>
      </p:sp>
      <p:pic>
        <p:nvPicPr>
          <p:cNvPr id="3" name="Resim 2"/>
          <p:cNvPicPr>
            <a:picLocks noChangeAspect="1"/>
          </p:cNvPicPr>
          <p:nvPr/>
        </p:nvPicPr>
        <p:blipFill>
          <a:blip r:embed="rId2"/>
          <a:stretch>
            <a:fillRect/>
          </a:stretch>
        </p:blipFill>
        <p:spPr>
          <a:xfrm>
            <a:off x="3690922" y="4348976"/>
            <a:ext cx="4583281" cy="231953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1853605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349298"/>
            <a:ext cx="10353762" cy="4761570"/>
          </a:xfrm>
        </p:spPr>
        <p:txBody>
          <a:bodyPr>
            <a:normAutofit/>
          </a:bodyPr>
          <a:lstStyle/>
          <a:p>
            <a:pPr>
              <a:buFont typeface="Wingdings" panose="05000000000000000000" pitchFamily="2" charset="2"/>
              <a:buChar char="v"/>
            </a:pPr>
            <a:r>
              <a:rPr lang="tr-TR" altLang="tr-TR" sz="2400" dirty="0"/>
              <a:t>Aile ve bireyleri ilgilendiren konular üzerinde yüzeysel konuşma</a:t>
            </a:r>
          </a:p>
          <a:p>
            <a:pPr>
              <a:buFont typeface="Wingdings" panose="05000000000000000000" pitchFamily="2" charset="2"/>
              <a:buChar char="v"/>
            </a:pPr>
            <a:r>
              <a:rPr lang="tr-TR" altLang="tr-TR" sz="2400" dirty="0"/>
              <a:t>Konuşma ve izah olmadan, karşıdakinin hareketlerini, düşüncelerini yorumlamaya ve tahmin etmeye çalışma</a:t>
            </a:r>
          </a:p>
          <a:p>
            <a:pPr>
              <a:buFont typeface="Wingdings" panose="05000000000000000000" pitchFamily="2" charset="2"/>
              <a:buChar char="v"/>
            </a:pPr>
            <a:r>
              <a:rPr lang="tr-TR" altLang="tr-TR" sz="2400" dirty="0"/>
              <a:t>Geçmişteki üzücü ve tatsız olayların sık sık gündeme getirilmesi</a:t>
            </a:r>
          </a:p>
          <a:p>
            <a:pPr>
              <a:buFont typeface="Wingdings" panose="05000000000000000000" pitchFamily="2" charset="2"/>
              <a:buChar char="v"/>
            </a:pPr>
            <a:r>
              <a:rPr lang="tr-TR" altLang="tr-TR" sz="2400" dirty="0"/>
              <a:t>Sorulan soruları cevapsız </a:t>
            </a:r>
            <a:r>
              <a:rPr lang="tr-TR" altLang="tr-TR" sz="2400" dirty="0" smtClean="0"/>
              <a:t>bırakma</a:t>
            </a:r>
          </a:p>
          <a:p>
            <a:pPr>
              <a:buFont typeface="Wingdings" panose="05000000000000000000" pitchFamily="2" charset="2"/>
              <a:buChar char="v"/>
            </a:pPr>
            <a:r>
              <a:rPr lang="tr-TR" altLang="tr-TR" sz="2400" dirty="0"/>
              <a:t>Bireylere söz ile baskı kurmaya çalışma</a:t>
            </a:r>
          </a:p>
          <a:p>
            <a:pPr>
              <a:buFont typeface="Wingdings" panose="05000000000000000000" pitchFamily="2" charset="2"/>
              <a:buChar char="v"/>
            </a:pPr>
            <a:r>
              <a:rPr lang="tr-TR" altLang="tr-TR" sz="2400" dirty="0"/>
              <a:t>Abartılı bir şekilde onaylama ve reddetme</a:t>
            </a:r>
          </a:p>
          <a:p>
            <a:pPr>
              <a:buFont typeface="Wingdings" panose="05000000000000000000" pitchFamily="2" charset="2"/>
              <a:buChar char="v"/>
            </a:pPr>
            <a:r>
              <a:rPr lang="tr-TR" altLang="tr-TR" sz="2400" dirty="0"/>
              <a:t>Sık sık öneride bulunma ve kişisel düşünceleri kabule </a:t>
            </a:r>
            <a:r>
              <a:rPr lang="tr-TR" altLang="tr-TR" sz="2400" dirty="0" smtClean="0"/>
              <a:t>zorlama</a:t>
            </a:r>
            <a:endParaRPr lang="tr-TR" altLang="tr-TR" sz="2400" dirty="0"/>
          </a:p>
          <a:p>
            <a:endParaRPr 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165704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226634"/>
            <a:ext cx="10353762" cy="4806176"/>
          </a:xfrm>
        </p:spPr>
        <p:txBody>
          <a:bodyPr>
            <a:normAutofit/>
          </a:bodyPr>
          <a:lstStyle/>
          <a:p>
            <a:pPr>
              <a:buFont typeface="Wingdings" panose="05000000000000000000" pitchFamily="2" charset="2"/>
              <a:buChar char="v"/>
            </a:pPr>
            <a:r>
              <a:rPr lang="tr-TR" altLang="tr-TR" sz="2400" dirty="0"/>
              <a:t>Suçlama, emir verme, tehdit etme</a:t>
            </a:r>
          </a:p>
          <a:p>
            <a:pPr>
              <a:buFont typeface="Wingdings" panose="05000000000000000000" pitchFamily="2" charset="2"/>
              <a:buChar char="v"/>
            </a:pPr>
            <a:r>
              <a:rPr lang="tr-TR" altLang="tr-TR" sz="2400" dirty="0"/>
              <a:t>Samimiyetten uzak kalma, yalan söyleme</a:t>
            </a:r>
          </a:p>
          <a:p>
            <a:pPr>
              <a:buFont typeface="Wingdings" panose="05000000000000000000" pitchFamily="2" charset="2"/>
              <a:buChar char="v"/>
            </a:pPr>
            <a:r>
              <a:rPr lang="tr-TR" altLang="tr-TR" sz="2400" dirty="0"/>
              <a:t>Alay etme, küçük düşürmeye çalışma, fikirlere değer vermeme </a:t>
            </a:r>
            <a:endParaRPr lang="tr-TR" altLang="tr-TR" sz="2400" dirty="0" smtClean="0"/>
          </a:p>
          <a:p>
            <a:pPr>
              <a:buFont typeface="Wingdings" panose="05000000000000000000" pitchFamily="2" charset="2"/>
              <a:buChar char="v"/>
            </a:pPr>
            <a:r>
              <a:rPr lang="tr-TR" altLang="tr-TR" sz="2400" dirty="0" smtClean="0"/>
              <a:t>Olayların </a:t>
            </a:r>
            <a:r>
              <a:rPr lang="tr-TR" altLang="tr-TR" sz="2400" dirty="0"/>
              <a:t>olumsuz yönlerini çıkarmaya çalışma</a:t>
            </a:r>
          </a:p>
          <a:p>
            <a:pPr>
              <a:buFont typeface="Wingdings" panose="05000000000000000000" pitchFamily="2" charset="2"/>
              <a:buChar char="v"/>
            </a:pPr>
            <a:r>
              <a:rPr lang="tr-TR" altLang="tr-TR" sz="2400" dirty="0"/>
              <a:t>Küçük hataları çok abartma</a:t>
            </a:r>
          </a:p>
          <a:p>
            <a:pPr>
              <a:buFont typeface="Wingdings" panose="05000000000000000000" pitchFamily="2" charset="2"/>
              <a:buChar char="v"/>
            </a:pPr>
            <a:r>
              <a:rPr lang="tr-TR" altLang="tr-TR" sz="2400" dirty="0"/>
              <a:t>Fedakarlığı devamlı karşı taraftan bekleme</a:t>
            </a:r>
          </a:p>
          <a:p>
            <a:pPr>
              <a:buFont typeface="Wingdings" panose="05000000000000000000" pitchFamily="2" charset="2"/>
              <a:buChar char="v"/>
            </a:pPr>
            <a:r>
              <a:rPr lang="tr-TR" altLang="tr-TR" sz="2400" dirty="0"/>
              <a:t>Ortak faaliyetlere gereken önemi vermeme</a:t>
            </a:r>
          </a:p>
          <a:p>
            <a:pPr>
              <a:buFont typeface="Wingdings" panose="05000000000000000000" pitchFamily="2" charset="2"/>
              <a:buChar char="v"/>
            </a:pPr>
            <a:r>
              <a:rPr lang="tr-TR" altLang="tr-TR" sz="2400" dirty="0"/>
              <a:t>Karşıdakinin kendisini ifade etmesine imkan </a:t>
            </a:r>
            <a:r>
              <a:rPr lang="tr-TR" altLang="tr-TR" sz="2400" dirty="0" smtClean="0"/>
              <a:t>tanımama</a:t>
            </a:r>
            <a:endParaRPr lang="tr-TR" alt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336971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dirty="0" smtClean="0">
                <a:solidFill>
                  <a:srgbClr val="C00000"/>
                </a:solidFill>
              </a:rPr>
              <a:t>ÖNERİLER</a:t>
            </a:r>
            <a:endParaRPr lang="tr-TR" sz="5400" dirty="0">
              <a:solidFill>
                <a:srgbClr val="C00000"/>
              </a:solidFill>
            </a:endParaRPr>
          </a:p>
        </p:txBody>
      </p:sp>
      <p:sp>
        <p:nvSpPr>
          <p:cNvPr id="3" name="İçerik Yer Tutucusu 2"/>
          <p:cNvSpPr>
            <a:spLocks noGrp="1"/>
          </p:cNvSpPr>
          <p:nvPr>
            <p:ph idx="1"/>
          </p:nvPr>
        </p:nvSpPr>
        <p:spPr>
          <a:xfrm>
            <a:off x="913795" y="1761893"/>
            <a:ext cx="10353762" cy="4839629"/>
          </a:xfrm>
        </p:spPr>
        <p:txBody>
          <a:bodyPr>
            <a:noAutofit/>
          </a:bodyPr>
          <a:lstStyle/>
          <a:p>
            <a:pPr fontAlgn="auto">
              <a:spcBef>
                <a:spcPts val="0"/>
              </a:spcBef>
              <a:spcAft>
                <a:spcPts val="0"/>
              </a:spcAft>
              <a:defRPr/>
            </a:pPr>
            <a:r>
              <a:rPr lang="tr-TR" sz="2400" dirty="0">
                <a:ea typeface="Arial Unicode MS" pitchFamily="34" charset="-128"/>
                <a:cs typeface="Arial Unicode MS" pitchFamily="34" charset="-128"/>
              </a:rPr>
              <a:t>Çocuğunuzun kendisiyle ilgilendiğinizi, ihtiyacı olduğunda yardım edeceğinizi bilmesini sağlayın.</a:t>
            </a:r>
          </a:p>
          <a:p>
            <a:pPr fontAlgn="auto">
              <a:spcBef>
                <a:spcPts val="0"/>
              </a:spcBef>
              <a:spcAft>
                <a:spcPts val="0"/>
              </a:spcAft>
              <a:defRPr/>
            </a:pPr>
            <a:r>
              <a:rPr lang="tr-TR" sz="2400" dirty="0">
                <a:ea typeface="Arial Unicode MS" pitchFamily="34" charset="-128"/>
                <a:cs typeface="Arial Unicode MS" pitchFamily="34" charset="-128"/>
              </a:rPr>
              <a:t>Çocuğunuz sizinle konuşmak istediğinde televizyonu kapatın veya </a:t>
            </a:r>
            <a:r>
              <a:rPr lang="tr-TR" sz="2400" dirty="0" smtClean="0">
                <a:ea typeface="Arial Unicode MS" pitchFamily="34" charset="-128"/>
                <a:cs typeface="Arial Unicode MS" pitchFamily="34" charset="-128"/>
              </a:rPr>
              <a:t>gazeteyi, cep telefonunu, tableti </a:t>
            </a:r>
            <a:r>
              <a:rPr lang="tr-TR" sz="2400" dirty="0">
                <a:ea typeface="Arial Unicode MS" pitchFamily="34" charset="-128"/>
                <a:cs typeface="Arial Unicode MS" pitchFamily="34" charset="-128"/>
              </a:rPr>
              <a:t>elinizden bırakın.</a:t>
            </a:r>
          </a:p>
          <a:p>
            <a:r>
              <a:rPr lang="tr-TR" sz="2400" dirty="0">
                <a:ea typeface="Arial Unicode MS" pitchFamily="34" charset="-128"/>
                <a:cs typeface="Arial Unicode MS" pitchFamily="34" charset="-128"/>
              </a:rPr>
              <a:t>Başka insanların özellikle dahil olması gerekmediği sürece, konuşmalarınızı özel tutun. Çocuğunuzla aranızdaki en iyi iletişim etrafta başka insanlar yokken gerçekleşir.</a:t>
            </a:r>
          </a:p>
          <a:p>
            <a:r>
              <a:rPr lang="tr-TR" sz="2400" dirty="0">
                <a:ea typeface="Arial Unicode MS" pitchFamily="34" charset="-128"/>
                <a:cs typeface="Arial Unicode MS" pitchFamily="34" charset="-128"/>
              </a:rPr>
              <a:t>Çocuğunuzu başka insanların önünde utandırmak veya güç duruma düşürmek sadece içerleme ve düşmanlık duyguları hissetmesine neden </a:t>
            </a:r>
            <a:r>
              <a:rPr lang="tr-TR" sz="2400" dirty="0" smtClean="0">
                <a:ea typeface="Arial Unicode MS" pitchFamily="34" charset="-128"/>
                <a:cs typeface="Arial Unicode MS" pitchFamily="34" charset="-128"/>
              </a:rPr>
              <a:t>olur</a:t>
            </a:r>
            <a:r>
              <a:rPr lang="tr-TR" sz="2400" dirty="0">
                <a:ea typeface="Arial Unicode MS" pitchFamily="34" charset="-128"/>
                <a:cs typeface="Arial Unicode MS" pitchFamily="34" charset="-128"/>
              </a:rPr>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239" y="5117020"/>
            <a:ext cx="1665761" cy="1484502"/>
          </a:xfrm>
          <a:prstGeom prst="rect">
            <a:avLst/>
          </a:prstGeom>
        </p:spPr>
      </p:pic>
    </p:spTree>
    <p:extLst>
      <p:ext uri="{BB962C8B-B14F-4D97-AF65-F5344CB8AC3E}">
        <p14:creationId xmlns:p14="http://schemas.microsoft.com/office/powerpoint/2010/main" val="124581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AİLE İÇİ İLETİŞİM NEDEN </a:t>
            </a:r>
            <a:r>
              <a:rPr lang="tr-TR" dirty="0" smtClean="0">
                <a:solidFill>
                  <a:srgbClr val="C00000"/>
                </a:solidFill>
              </a:rPr>
              <a:t>ÖNEMLİDİR?</a:t>
            </a:r>
            <a:endParaRPr lang="tr-TR" dirty="0">
              <a:solidFill>
                <a:srgbClr val="C00000"/>
              </a:solidFill>
            </a:endParaRPr>
          </a:p>
        </p:txBody>
      </p:sp>
      <p:sp>
        <p:nvSpPr>
          <p:cNvPr id="3" name="İçerik Yer Tutucusu 2"/>
          <p:cNvSpPr>
            <a:spLocks noGrp="1"/>
          </p:cNvSpPr>
          <p:nvPr>
            <p:ph idx="1"/>
          </p:nvPr>
        </p:nvSpPr>
        <p:spPr/>
        <p:txBody>
          <a:bodyPr/>
          <a:lstStyle/>
          <a:p>
            <a:r>
              <a:rPr lang="tr-TR" altLang="tr-TR" dirty="0"/>
              <a:t>Çünkü bireyin ilk deneyimlerini kazandığı, ilk tutum ve davranışların belirlendiği ortam ailesidir. Çocuğa yöneltilen ve ona karşı takınılan davranış ilk yaşantıların örülmesinde büyük öneme sahiptir. Bu dönemde çocuk toplumun bir bireyi olacağını öğrenirken aynı zamanda kopya edeceği bir modele gereksinim duyar.</a:t>
            </a:r>
          </a:p>
          <a:p>
            <a:endParaRPr lang="tr-TR" dirty="0"/>
          </a:p>
        </p:txBody>
      </p:sp>
      <p:pic>
        <p:nvPicPr>
          <p:cNvPr id="4" name="Resim 3"/>
          <p:cNvPicPr>
            <a:picLocks noChangeAspect="1"/>
          </p:cNvPicPr>
          <p:nvPr/>
        </p:nvPicPr>
        <p:blipFill>
          <a:blip r:embed="rId2"/>
          <a:stretch>
            <a:fillRect/>
          </a:stretch>
        </p:blipFill>
        <p:spPr>
          <a:xfrm>
            <a:off x="2906203" y="3776364"/>
            <a:ext cx="5755123" cy="244470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742991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371600"/>
            <a:ext cx="10353762" cy="4419600"/>
          </a:xfrm>
        </p:spPr>
        <p:txBody>
          <a:bodyPr/>
          <a:lstStyle/>
          <a:p>
            <a:pPr fontAlgn="auto">
              <a:spcBef>
                <a:spcPts val="0"/>
              </a:spcBef>
              <a:spcAft>
                <a:spcPts val="0"/>
              </a:spcAft>
              <a:defRPr/>
            </a:pPr>
            <a:r>
              <a:rPr lang="tr-TR" sz="2400" dirty="0">
                <a:ea typeface="Arial Unicode MS" pitchFamily="34" charset="-128"/>
                <a:cs typeface="Arial Unicode MS" pitchFamily="34" charset="-128"/>
              </a:rPr>
              <a:t>Olayların nedenini sormayın, ne olduğunu </a:t>
            </a:r>
            <a:r>
              <a:rPr lang="tr-TR" sz="2400" dirty="0" smtClean="0">
                <a:ea typeface="Arial Unicode MS" pitchFamily="34" charset="-128"/>
                <a:cs typeface="Arial Unicode MS" pitchFamily="34" charset="-128"/>
              </a:rPr>
              <a:t>sorun. Çocuğun </a:t>
            </a:r>
            <a:r>
              <a:rPr lang="tr-TR" sz="2400" dirty="0">
                <a:ea typeface="Arial Unicode MS" pitchFamily="34" charset="-128"/>
                <a:cs typeface="Arial Unicode MS" pitchFamily="34" charset="-128"/>
              </a:rPr>
              <a:t>anlatmaya çalıştığı durum hakkında önceden bilgi sahibiyseniz, bunları çocuğunuzla paylaşın.</a:t>
            </a:r>
          </a:p>
          <a:p>
            <a:r>
              <a:rPr lang="tr-TR" sz="2400" dirty="0">
                <a:ea typeface="Arial Unicode MS" pitchFamily="34" charset="-128"/>
                <a:cs typeface="Arial Unicode MS" pitchFamily="34" charset="-128"/>
              </a:rPr>
              <a:t>"Senin için neyin iyi olduğunu ben biliyorum", "sadece dediğimi yap, sorun çözümlenecektir" ya da "ben sözümü bitireyim sen  de konuşacaksın" gibi cümleleri, telkinlerde bulunmayı ve ahlaki açılardan kınamayı en az düzeyde tutun. Bunlar açık  iletişim kurma ve bu açıklığı devam ettirmeye yardımcı olmayacaktır.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3480801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583472"/>
            <a:ext cx="10353762" cy="4207727"/>
          </a:xfrm>
        </p:spPr>
        <p:txBody>
          <a:bodyPr/>
          <a:lstStyle/>
          <a:p>
            <a:r>
              <a:rPr lang="tr-TR" sz="2400" dirty="0">
                <a:ea typeface="Arial Unicode MS" pitchFamily="34" charset="-128"/>
                <a:cs typeface="Arial Unicode MS" pitchFamily="34" charset="-128"/>
              </a:rPr>
              <a:t>Aptal, budala, tembel gibi aşağılayıcı sözler kullanmayın. Çözüme yönelik somut adımlar geliştirmesi için çocuğa yardımcı olun</a:t>
            </a:r>
            <a:r>
              <a:rPr lang="tr-TR" sz="2400" dirty="0" smtClean="0">
                <a:ea typeface="Arial Unicode MS" pitchFamily="34" charset="-128"/>
                <a:cs typeface="Arial Unicode MS" pitchFamily="34" charset="-128"/>
              </a:rPr>
              <a:t>.</a:t>
            </a:r>
          </a:p>
          <a:p>
            <a:pPr fontAlgn="auto">
              <a:spcBef>
                <a:spcPts val="0"/>
              </a:spcBef>
              <a:spcAft>
                <a:spcPts val="0"/>
              </a:spcAft>
              <a:defRPr/>
            </a:pPr>
            <a:r>
              <a:rPr lang="tr-TR" sz="2400" dirty="0">
                <a:ea typeface="Arial Unicode MS" pitchFamily="34" charset="-128"/>
                <a:cs typeface="Arial Unicode MS" pitchFamily="34" charset="-128"/>
              </a:rPr>
              <a:t>Çocuğu yaptığı veya yapmadığı şeylerden dolayı değil, kendisi olduğu için kabul ettiğinizi gösterin. </a:t>
            </a:r>
          </a:p>
          <a:p>
            <a:pPr fontAlgn="auto">
              <a:spcBef>
                <a:spcPts val="0"/>
              </a:spcBef>
              <a:spcAft>
                <a:spcPts val="0"/>
              </a:spcAft>
              <a:defRPr/>
            </a:pPr>
            <a:r>
              <a:rPr lang="tr-TR" sz="2400" dirty="0">
                <a:ea typeface="Arial Unicode MS" pitchFamily="34" charset="-128"/>
                <a:cs typeface="Arial Unicode MS" pitchFamily="34" charset="-128"/>
              </a:rPr>
              <a:t>Çocuğun açık iletişimi sürdürmesini destekleyin. Bunu, çocuğu olduğu gibi kabul ederek ve gösterdiği iletişim çabalarını </a:t>
            </a:r>
            <a:r>
              <a:rPr lang="tr-TR" sz="2400" dirty="0" smtClean="0">
                <a:ea typeface="Arial Unicode MS" pitchFamily="34" charset="-128"/>
                <a:cs typeface="Arial Unicode MS" pitchFamily="34" charset="-128"/>
              </a:rPr>
              <a:t>takdir </a:t>
            </a:r>
            <a:r>
              <a:rPr lang="tr-TR" sz="2400" dirty="0">
                <a:ea typeface="Arial Unicode MS" pitchFamily="34" charset="-128"/>
                <a:cs typeface="Arial Unicode MS" pitchFamily="34" charset="-128"/>
              </a:rPr>
              <a:t>ederek sağlayabilirsiniz</a:t>
            </a:r>
            <a:r>
              <a:rPr lang="tr-TR" sz="2400" dirty="0" smtClean="0">
                <a:ea typeface="Arial Unicode MS" pitchFamily="34" charset="-128"/>
                <a:cs typeface="Arial Unicode MS" pitchFamily="34" charset="-128"/>
              </a:rPr>
              <a:t>.</a:t>
            </a:r>
            <a:endParaRPr lang="tr-TR" sz="2400" dirty="0">
              <a:ea typeface="Arial Unicode MS" pitchFamily="34" charset="-128"/>
              <a:cs typeface="Arial Unicode MS" pitchFamily="34" charset="-128"/>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1702913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471961"/>
            <a:ext cx="10353762" cy="4319239"/>
          </a:xfrm>
        </p:spPr>
        <p:txBody>
          <a:bodyPr/>
          <a:lstStyle/>
          <a:p>
            <a:r>
              <a:rPr lang="tr-TR" sz="2400" dirty="0">
                <a:ea typeface="Arial Unicode MS" pitchFamily="34" charset="-128"/>
                <a:cs typeface="Arial Unicode MS" pitchFamily="34" charset="-128"/>
              </a:rPr>
              <a:t>Eşler nasıl bir disiplin uygulayacakları konusunda aralarında konuşmalı ve kuralları belirlemelidirler. Disiplinin yanlış davranışları cezalandırmak değil, doğru davranışları öğretmek olarak görülmesi çok önemlidir.</a:t>
            </a:r>
          </a:p>
          <a:p>
            <a:pPr fontAlgn="auto">
              <a:spcBef>
                <a:spcPts val="0"/>
              </a:spcBef>
              <a:spcAft>
                <a:spcPts val="0"/>
              </a:spcAft>
              <a:defRPr/>
            </a:pPr>
            <a:r>
              <a:rPr lang="tr-TR" sz="2400" dirty="0">
                <a:ea typeface="Arial Unicode MS" pitchFamily="34" charset="-128"/>
                <a:cs typeface="Arial Unicode MS" pitchFamily="34" charset="-128"/>
              </a:rPr>
              <a:t>Başka biri sizi eleştirirken sizinle nasıl konuşmasını istiyorsanız, siz de çocuğunuzla o şekilde konuşun. </a:t>
            </a:r>
            <a:r>
              <a:rPr lang="tr-TR" sz="2400" dirty="0" smtClean="0">
                <a:ea typeface="Arial Unicode MS" pitchFamily="34" charset="-128"/>
                <a:cs typeface="Arial Unicode MS" pitchFamily="34" charset="-128"/>
              </a:rPr>
              <a:t>İsim </a:t>
            </a:r>
            <a:r>
              <a:rPr lang="tr-TR" sz="2400" dirty="0">
                <a:ea typeface="Arial Unicode MS" pitchFamily="34" charset="-128"/>
                <a:cs typeface="Arial Unicode MS" pitchFamily="34" charset="-128"/>
              </a:rPr>
              <a:t>takma, bağırma veya saygısız tutumlara başvurmayın</a:t>
            </a:r>
            <a:r>
              <a:rPr lang="tr-TR" sz="2400" dirty="0" smtClean="0">
                <a:ea typeface="Arial Unicode MS" pitchFamily="34" charset="-128"/>
                <a:cs typeface="Arial Unicode MS" pitchFamily="34" charset="-128"/>
              </a:rPr>
              <a:t>.</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571789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460810"/>
            <a:ext cx="10353762" cy="4330390"/>
          </a:xfrm>
        </p:spPr>
        <p:txBody>
          <a:bodyPr>
            <a:normAutofit/>
          </a:bodyPr>
          <a:lstStyle/>
          <a:p>
            <a:r>
              <a:rPr lang="tr-TR" sz="2400" dirty="0">
                <a:ea typeface="Arial Unicode MS" pitchFamily="34" charset="-128"/>
                <a:cs typeface="Arial Unicode MS" pitchFamily="34" charset="-128"/>
              </a:rPr>
              <a:t>Çocuğunuzun kendisini güvende hissedeceği bir ev ortamı oluşturun. Çocuğunuzu olduğu gibi kabul edin. Çocukların duydukları şeylerin kendileri hakkındaki duygularını etkileyeceğini unutmayın</a:t>
            </a:r>
            <a:r>
              <a:rPr lang="tr-TR" sz="2400" dirty="0" smtClean="0">
                <a:ea typeface="Arial Unicode MS" pitchFamily="34" charset="-128"/>
                <a:cs typeface="Arial Unicode MS" pitchFamily="34" charset="-128"/>
              </a:rPr>
              <a:t>.</a:t>
            </a:r>
          </a:p>
          <a:p>
            <a:r>
              <a:rPr lang="tr-TR" sz="2400" dirty="0" smtClean="0">
                <a:ea typeface="Arial Unicode MS" pitchFamily="34" charset="-128"/>
                <a:cs typeface="Arial Unicode MS" pitchFamily="34" charset="-128"/>
              </a:rPr>
              <a:t>Saygılı </a:t>
            </a:r>
            <a:r>
              <a:rPr lang="tr-TR" sz="2400" dirty="0">
                <a:ea typeface="Arial Unicode MS" pitchFamily="34" charset="-128"/>
                <a:cs typeface="Arial Unicode MS" pitchFamily="34" charset="-128"/>
              </a:rPr>
              <a:t>ve destekleyici bir dil kullanın. Bu bakımdan genel kural şudur: Çocuklarınızla konuşurken, çocuğunuzun kendisini anlatırken hangi kelimeleri kullandığını duymak istiyorsanız, siz de o kelimeleri kullanın</a:t>
            </a:r>
            <a:r>
              <a:rPr lang="tr-TR" sz="2400" dirty="0" smtClean="0">
                <a:ea typeface="Arial Unicode MS" pitchFamily="34" charset="-128"/>
                <a:cs typeface="Arial Unicode MS" pitchFamily="34" charset="-128"/>
              </a:rPr>
              <a:t>.</a:t>
            </a:r>
            <a:endParaRPr lang="tr-TR" sz="2400" dirty="0">
              <a:ea typeface="Arial Unicode MS" pitchFamily="34" charset="-128"/>
              <a:cs typeface="Arial Unicode MS" pitchFamily="34" charset="-128"/>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4107096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609600"/>
            <a:ext cx="10353761" cy="2479288"/>
          </a:xfrm>
        </p:spPr>
        <p:txBody>
          <a:bodyPr>
            <a:normAutofit fontScale="90000"/>
          </a:bodyPr>
          <a:lstStyle/>
          <a:p>
            <a:r>
              <a:rPr lang="tr-TR" sz="4000" dirty="0" smtClean="0"/>
              <a:t/>
            </a:r>
            <a:br>
              <a:rPr lang="tr-TR" sz="4000" dirty="0" smtClean="0"/>
            </a:br>
            <a:r>
              <a:rPr lang="tr-TR" sz="4000" dirty="0" smtClean="0"/>
              <a:t/>
            </a:r>
            <a:br>
              <a:rPr lang="tr-TR" sz="4000" dirty="0" smtClean="0"/>
            </a:br>
            <a:r>
              <a:rPr lang="tr-TR" sz="4000" dirty="0" smtClean="0">
                <a:solidFill>
                  <a:srgbClr val="00B0F0"/>
                </a:solidFill>
              </a:rPr>
              <a:t>ARTUKLU CEMİL TUTAŞI </a:t>
            </a:r>
            <a:br>
              <a:rPr lang="tr-TR" sz="4000" dirty="0" smtClean="0">
                <a:solidFill>
                  <a:srgbClr val="00B0F0"/>
                </a:solidFill>
              </a:rPr>
            </a:br>
            <a:r>
              <a:rPr lang="tr-TR" sz="4000" dirty="0" smtClean="0">
                <a:solidFill>
                  <a:srgbClr val="00B0F0"/>
                </a:solidFill>
              </a:rPr>
              <a:t>REHBERLİK VE ARAŞTIRMA MERKEZİ</a:t>
            </a:r>
            <a:endParaRPr lang="tr-TR" sz="4000" dirty="0">
              <a:solidFill>
                <a:srgbClr val="00B0F0"/>
              </a:solidFill>
            </a:endParaRPr>
          </a:p>
        </p:txBody>
      </p:sp>
      <p:pic>
        <p:nvPicPr>
          <p:cNvPr id="5" name="Resim 4"/>
          <p:cNvPicPr>
            <a:picLocks noChangeAspect="1"/>
          </p:cNvPicPr>
          <p:nvPr/>
        </p:nvPicPr>
        <p:blipFill>
          <a:blip r:embed="rId2"/>
          <a:stretch>
            <a:fillRect/>
          </a:stretch>
        </p:blipFill>
        <p:spPr>
          <a:xfrm>
            <a:off x="4250948" y="3424253"/>
            <a:ext cx="3679454" cy="3275118"/>
          </a:xfrm>
          <a:prstGeom prst="rect">
            <a:avLst/>
          </a:prstGeom>
        </p:spPr>
      </p:pic>
    </p:spTree>
    <p:extLst>
      <p:ext uri="{BB962C8B-B14F-4D97-AF65-F5344CB8AC3E}">
        <p14:creationId xmlns:p14="http://schemas.microsoft.com/office/powerpoint/2010/main" val="307590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159727"/>
            <a:ext cx="10353762" cy="4631473"/>
          </a:xfrm>
        </p:spPr>
        <p:txBody>
          <a:bodyPr>
            <a:normAutofit/>
          </a:bodyPr>
          <a:lstStyle/>
          <a:p>
            <a:r>
              <a:rPr lang="tr-TR" altLang="tr-TR" sz="2400" dirty="0"/>
              <a:t>Kişiliğin oluşumu için gerekli olan </a:t>
            </a:r>
            <a:r>
              <a:rPr lang="tr-TR" altLang="tr-TR" sz="2400" dirty="0" smtClean="0"/>
              <a:t>özdeşleştirme(Model Alma) </a:t>
            </a:r>
            <a:r>
              <a:rPr lang="tr-TR" altLang="tr-TR" sz="2400" dirty="0"/>
              <a:t>aile içindeki üyeler ile </a:t>
            </a:r>
            <a:r>
              <a:rPr lang="tr-TR" altLang="tr-TR" sz="2400" dirty="0" smtClean="0"/>
              <a:t>gerçekleşir</a:t>
            </a:r>
          </a:p>
          <a:p>
            <a:r>
              <a:rPr lang="tr-TR" altLang="tr-TR" sz="2400" dirty="0"/>
              <a:t>Etkili bir iletişim, aile üyelerinin karşılıklı olarak birbirlerinin düşünce ve duygularını anlamalarını sağlar, işbirliği, yardımlaşma ve paylaşma davranışlarına yol açar, çocukların gelişmesi için uygun bir ortam oluşmasını sağlar.</a:t>
            </a:r>
          </a:p>
          <a:p>
            <a:pPr marL="0" indent="0">
              <a:buNone/>
            </a:pPr>
            <a:endParaRPr lang="tr-TR" altLang="tr-TR" dirty="0"/>
          </a:p>
          <a:p>
            <a:endParaRPr lang="tr-TR" dirty="0"/>
          </a:p>
        </p:txBody>
      </p:sp>
      <p:pic>
        <p:nvPicPr>
          <p:cNvPr id="2" name="Resim 1"/>
          <p:cNvPicPr>
            <a:picLocks noChangeAspect="1"/>
          </p:cNvPicPr>
          <p:nvPr/>
        </p:nvPicPr>
        <p:blipFill>
          <a:blip r:embed="rId2"/>
          <a:stretch>
            <a:fillRect/>
          </a:stretch>
        </p:blipFill>
        <p:spPr>
          <a:xfrm>
            <a:off x="3175341" y="4076888"/>
            <a:ext cx="4747364" cy="2223552"/>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76125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304693"/>
            <a:ext cx="10353762" cy="4486507"/>
          </a:xfrm>
        </p:spPr>
        <p:txBody>
          <a:bodyPr/>
          <a:lstStyle/>
          <a:p>
            <a:r>
              <a:rPr lang="tr-TR" altLang="tr-TR" sz="2400" dirty="0"/>
              <a:t>İyi bir iletişimin gerçekleştiği aile ortamında çocuklar daha özerk ve bağımsız bir kişilik geliştirirler. Düşünme, düşünce ve duygularını açıklama özgürlüğü ve alışkanlığı kazanırlar. Kısaca bağımsız birey olma yolunda olumlu tecrübeler kazanırlar.</a:t>
            </a:r>
          </a:p>
          <a:p>
            <a:endParaRPr lang="tr-TR" altLang="tr-TR" sz="2400" dirty="0" smtClean="0"/>
          </a:p>
          <a:p>
            <a:r>
              <a:rPr lang="tr-TR" altLang="tr-TR" sz="2400" dirty="0" smtClean="0"/>
              <a:t>İletişim </a:t>
            </a:r>
            <a:r>
              <a:rPr lang="tr-TR" altLang="tr-TR" sz="2400" dirty="0"/>
              <a:t>doğru bir şekilde sağlandığında insanlar karşıdakinin duygu ve düşüncelerini anlayabilir hale gelir. Bu nedenle etkili iletişim sadece kendini ifade etmekten değil, aynı zamanda söylenenleri de dinleyebilmekten geçer.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1859699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081669"/>
            <a:ext cx="10353762" cy="4709532"/>
          </a:xfrm>
        </p:spPr>
        <p:txBody>
          <a:bodyPr/>
          <a:lstStyle/>
          <a:p>
            <a:pPr marL="0" indent="0">
              <a:buNone/>
            </a:pPr>
            <a:endParaRPr lang="tr-TR" sz="2200" dirty="0" smtClean="0"/>
          </a:p>
          <a:p>
            <a:r>
              <a:rPr lang="tr-TR" sz="2400" dirty="0" smtClean="0"/>
              <a:t>Duygu </a:t>
            </a:r>
            <a:r>
              <a:rPr lang="tr-TR" sz="2400" dirty="0"/>
              <a:t>ve düşüncelerini açık ve dürüst bir şekilde dile getirebilen aile üyeleri kimi zaman “ÇÖZÜLEMEZ” gibi görünen problemleri de çözebilme şansına sahip olur. Açık ve dürüst bir iletişimi sağlayamayan aileler ise problem çözümlerinde başarısız olmakta, aile içinde zayıf duygusal bağ</a:t>
            </a:r>
            <a:r>
              <a:rPr lang="tr-TR" sz="2400" dirty="0" smtClean="0"/>
              <a:t>, samimiyet </a:t>
            </a:r>
            <a:r>
              <a:rPr lang="tr-TR" sz="2400" dirty="0"/>
              <a:t>eksikliği oluşmaktadır. Uzun vadede ise zayıf iletişim</a:t>
            </a:r>
            <a:r>
              <a:rPr lang="tr-TR" sz="2400" dirty="0" smtClean="0"/>
              <a:t>; aile </a:t>
            </a:r>
            <a:r>
              <a:rPr lang="tr-TR" sz="2400" dirty="0"/>
              <a:t>üyelerinin ayrı yaşaması</a:t>
            </a:r>
            <a:r>
              <a:rPr lang="tr-TR" sz="2400" dirty="0" smtClean="0"/>
              <a:t>, ebeveynlerin </a:t>
            </a:r>
            <a:r>
              <a:rPr lang="tr-TR" sz="2400" dirty="0"/>
              <a:t>boşanması ve çocuklarda artan uyum ve davranış problemleri ile sonuçlanmaktadır.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61764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609600"/>
            <a:ext cx="10353761" cy="4631473"/>
          </a:xfrm>
        </p:spPr>
        <p:txBody>
          <a:bodyPr>
            <a:normAutofit/>
          </a:bodyPr>
          <a:lstStyle/>
          <a:p>
            <a:r>
              <a:rPr lang="tr-TR" altLang="tr-TR" sz="4800" dirty="0">
                <a:solidFill>
                  <a:srgbClr val="C00000"/>
                </a:solidFill>
              </a:rPr>
              <a:t>AİLELERİN ETKİLİ BİR İLETİŞİM </a:t>
            </a:r>
            <a:r>
              <a:rPr lang="tr-TR" altLang="tr-TR" sz="4800" dirty="0" err="1" smtClean="0">
                <a:solidFill>
                  <a:srgbClr val="C00000"/>
                </a:solidFill>
              </a:rPr>
              <a:t>KURMAsı</a:t>
            </a:r>
            <a:r>
              <a:rPr lang="tr-TR" altLang="tr-TR" sz="4800" dirty="0" smtClean="0">
                <a:solidFill>
                  <a:srgbClr val="C00000"/>
                </a:solidFill>
              </a:rPr>
              <a:t> </a:t>
            </a:r>
            <a:r>
              <a:rPr lang="tr-TR" altLang="tr-TR" sz="4800" dirty="0">
                <a:solidFill>
                  <a:srgbClr val="C00000"/>
                </a:solidFill>
              </a:rPr>
              <a:t>İÇİN NE </a:t>
            </a:r>
            <a:r>
              <a:rPr lang="tr-TR" altLang="tr-TR" sz="4800" dirty="0" smtClean="0">
                <a:solidFill>
                  <a:srgbClr val="C00000"/>
                </a:solidFill>
              </a:rPr>
              <a:t>YAPMASI </a:t>
            </a:r>
            <a:r>
              <a:rPr lang="tr-TR" altLang="tr-TR" sz="4800" dirty="0">
                <a:solidFill>
                  <a:srgbClr val="C00000"/>
                </a:solidFill>
              </a:rPr>
              <a:t>GEREKİR?</a:t>
            </a:r>
            <a:r>
              <a:rPr lang="tr-TR" altLang="tr-TR" sz="3600" dirty="0">
                <a:solidFill>
                  <a:schemeClr val="accent1"/>
                </a:solidFill>
              </a:rPr>
              <a:t/>
            </a:r>
            <a:br>
              <a:rPr lang="tr-TR" altLang="tr-TR" sz="3600" dirty="0">
                <a:solidFill>
                  <a:schemeClr val="accent1"/>
                </a:solidFill>
              </a:rPr>
            </a:br>
            <a:endParaRPr lang="tr-TR" dirty="0"/>
          </a:p>
        </p:txBody>
      </p:sp>
      <p:pic>
        <p:nvPicPr>
          <p:cNvPr id="4" name="Resim 3"/>
          <p:cNvPicPr>
            <a:picLocks noChangeAspect="1"/>
          </p:cNvPicPr>
          <p:nvPr/>
        </p:nvPicPr>
        <p:blipFill>
          <a:blip r:embed="rId2"/>
          <a:stretch>
            <a:fillRect/>
          </a:stretch>
        </p:blipFill>
        <p:spPr>
          <a:xfrm>
            <a:off x="3832553" y="4127329"/>
            <a:ext cx="4516244" cy="2540387"/>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930705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B050"/>
                </a:solidFill>
              </a:rPr>
              <a:t>Aile bireyleri birbirlerine zaman ayırmalıdır</a:t>
            </a:r>
          </a:p>
        </p:txBody>
      </p:sp>
      <p:sp>
        <p:nvSpPr>
          <p:cNvPr id="3" name="İçerik Yer Tutucusu 2"/>
          <p:cNvSpPr>
            <a:spLocks noGrp="1"/>
          </p:cNvSpPr>
          <p:nvPr>
            <p:ph idx="1"/>
          </p:nvPr>
        </p:nvSpPr>
        <p:spPr/>
        <p:txBody>
          <a:bodyPr>
            <a:normAutofit/>
          </a:bodyPr>
          <a:lstStyle/>
          <a:p>
            <a:r>
              <a:rPr lang="tr-TR" altLang="tr-TR" sz="2400" dirty="0"/>
              <a:t>Yapılan araştırmalar aile içi iletişimde yaşanan sorunlardan bir tanesinin de, aile üyelerinin birbirlerine yeterince zaman ayıramaması olduğunu gösteriyor. Bu nedenle; etkili bir iletişim kurmanın temel prensiplerinden biri de iletişimi sıklaştırmaktır.  </a:t>
            </a:r>
          </a:p>
        </p:txBody>
      </p:sp>
      <p:pic>
        <p:nvPicPr>
          <p:cNvPr id="4" name="Resim 3"/>
          <p:cNvPicPr>
            <a:picLocks noChangeAspect="1"/>
          </p:cNvPicPr>
          <p:nvPr/>
        </p:nvPicPr>
        <p:blipFill>
          <a:blip r:embed="rId2"/>
          <a:stretch>
            <a:fillRect/>
          </a:stretch>
        </p:blipFill>
        <p:spPr>
          <a:xfrm>
            <a:off x="3200562" y="3887876"/>
            <a:ext cx="6054950" cy="291406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2213137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B050"/>
                </a:solidFill>
              </a:rPr>
              <a:t>Açık ve doğrudan iletişim kurun</a:t>
            </a:r>
          </a:p>
        </p:txBody>
      </p:sp>
      <p:sp>
        <p:nvSpPr>
          <p:cNvPr id="3" name="İçerik Yer Tutucusu 2"/>
          <p:cNvSpPr>
            <a:spLocks noGrp="1"/>
          </p:cNvSpPr>
          <p:nvPr>
            <p:ph idx="1"/>
          </p:nvPr>
        </p:nvSpPr>
        <p:spPr/>
        <p:txBody>
          <a:bodyPr>
            <a:normAutofit/>
          </a:bodyPr>
          <a:lstStyle/>
          <a:p>
            <a:r>
              <a:rPr lang="tr-TR" altLang="tr-TR" sz="2400" dirty="0"/>
              <a:t>Ne istediğinizi, ne beklediğinizi sizi üzen ya da sevindiren şeyi direkt olarak ilgili kişiye iletin. Örnek; ev işlerinde üzerine düşen sorumluluğu almadığını düşünüyorum ve bana daha çok yardımcı olmanı istiyorum</a:t>
            </a:r>
            <a:r>
              <a:rPr lang="tr-TR" altLang="tr-TR" sz="2400" dirty="0" smtClean="0"/>
              <a:t>.</a:t>
            </a:r>
            <a:endParaRPr lang="tr-TR" altLang="tr-TR" sz="2400" dirty="0"/>
          </a:p>
        </p:txBody>
      </p:sp>
      <p:pic>
        <p:nvPicPr>
          <p:cNvPr id="4" name="Resim 3"/>
          <p:cNvPicPr>
            <a:picLocks noChangeAspect="1"/>
          </p:cNvPicPr>
          <p:nvPr/>
        </p:nvPicPr>
        <p:blipFill>
          <a:blip r:embed="rId2"/>
          <a:stretch>
            <a:fillRect/>
          </a:stretch>
        </p:blipFill>
        <p:spPr>
          <a:xfrm>
            <a:off x="3524036" y="4141364"/>
            <a:ext cx="5133277" cy="243861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287" y="5083566"/>
            <a:ext cx="1665761" cy="1484502"/>
          </a:xfrm>
          <a:prstGeom prst="rect">
            <a:avLst/>
          </a:prstGeom>
        </p:spPr>
      </p:pic>
    </p:spTree>
    <p:extLst>
      <p:ext uri="{BB962C8B-B14F-4D97-AF65-F5344CB8AC3E}">
        <p14:creationId xmlns:p14="http://schemas.microsoft.com/office/powerpoint/2010/main" val="1627945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233</TotalTime>
  <Words>1348</Words>
  <Application>Microsoft Office PowerPoint</Application>
  <PresentationFormat>Geniş ekran</PresentationFormat>
  <Paragraphs>87</Paragraphs>
  <Slides>34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34</vt:i4>
      </vt:variant>
    </vt:vector>
  </HeadingPairs>
  <TitlesOfParts>
    <vt:vector size="41" baseType="lpstr">
      <vt:lpstr>Algerian</vt:lpstr>
      <vt:lpstr>Arial</vt:lpstr>
      <vt:lpstr>Arial Unicode MS</vt:lpstr>
      <vt:lpstr>Bookman Old Style</vt:lpstr>
      <vt:lpstr>Rockwell</vt:lpstr>
      <vt:lpstr>Wingdings</vt:lpstr>
      <vt:lpstr>Damask</vt:lpstr>
      <vt:lpstr>AİLE İÇİ İLETİŞİM  VELİ SUNUMU</vt:lpstr>
      <vt:lpstr>Aile İçi İletişim Nedir?</vt:lpstr>
      <vt:lpstr>AİLE İÇİ İLETİŞİM NEDEN ÖNEMLİDİR?</vt:lpstr>
      <vt:lpstr>PowerPoint Sunusu</vt:lpstr>
      <vt:lpstr>PowerPoint Sunusu</vt:lpstr>
      <vt:lpstr>PowerPoint Sunusu</vt:lpstr>
      <vt:lpstr>AİLELERİN ETKİLİ BİR İLETİŞİM KURMAsı İÇİN NE YAPMASI GEREKİR? </vt:lpstr>
      <vt:lpstr>Aile bireyleri birbirlerine zaman ayırmalıdır</vt:lpstr>
      <vt:lpstr>Açık ve doğrudan iletişim kurun</vt:lpstr>
      <vt:lpstr>Tek taraflı iletişim yapmayın</vt:lpstr>
      <vt:lpstr>Beden dilinizi kullanın</vt:lpstr>
      <vt:lpstr>Amacınız çözüm olsun</vt:lpstr>
      <vt:lpstr>Bütün çocukların ilgi çekmek istediğini unutmayın</vt:lpstr>
      <vt:lpstr>Çocuklar arasındaki tartışmaları kendi başarısızlığınız olarak görmeyin</vt:lpstr>
      <vt:lpstr>Etiketleme yapmayın</vt:lpstr>
      <vt:lpstr>Çocukları kıyaslamayın</vt:lpstr>
      <vt:lpstr>Çocuğunuzu koşulsuz olarak sevin</vt:lpstr>
      <vt:lpstr>Tutarlı olun</vt:lpstr>
      <vt:lpstr>Eleştirirken kişiliği değil  davranışı hedef alın</vt:lpstr>
      <vt:lpstr>AİLE İÇİ İLİŞKİLERDE DİKKAT EDİLMESİ GEREKEN NOKTALAR </vt:lpstr>
      <vt:lpstr>Empati kurmak</vt:lpstr>
      <vt:lpstr>İletişimde bulunduğumuz kişinin karşısına oturmak</vt:lpstr>
      <vt:lpstr>Dikkatli dinlemek</vt:lpstr>
      <vt:lpstr>Kendisini dinlediğimizi ifade eden mimikler kullanmak</vt:lpstr>
      <vt:lpstr>Konuşurken müdahale etmemek</vt:lpstr>
      <vt:lpstr>AİLEDEKİ NORMAL İLETİŞİM VE ETKİLEŞİMİ ENGELLEYEN FAKTÖRLER </vt:lpstr>
      <vt:lpstr>PowerPoint Sunusu</vt:lpstr>
      <vt:lpstr>PowerPoint Sunusu</vt:lpstr>
      <vt:lpstr>ÖNERİLER</vt:lpstr>
      <vt:lpstr>PowerPoint Sunusu</vt:lpstr>
      <vt:lpstr>PowerPoint Sunusu</vt:lpstr>
      <vt:lpstr>PowerPoint Sunusu</vt:lpstr>
      <vt:lpstr>PowerPoint Sunusu</vt:lpstr>
      <vt:lpstr>  ARTUKLU CEMİL TUTAŞI  REHBERLİK VE ARAŞTIRMA MERKEZİ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 İLETİŞİM</dc:title>
  <dc:creator>asd3</dc:creator>
  <cp:lastModifiedBy>asd3</cp:lastModifiedBy>
  <cp:revision>31</cp:revision>
  <dcterms:created xsi:type="dcterms:W3CDTF">2023-08-09T12:13:56Z</dcterms:created>
  <dcterms:modified xsi:type="dcterms:W3CDTF">2023-08-22T10:37:51Z</dcterms:modified>
</cp:coreProperties>
</file>