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08532" y="4602479"/>
            <a:ext cx="3573779" cy="631190"/>
          </a:xfrm>
          <a:custGeom>
            <a:avLst/>
            <a:gdLst/>
            <a:ahLst/>
            <a:cxnLst/>
            <a:rect l="l" t="t" r="r" b="b"/>
            <a:pathLst>
              <a:path w="3573779" h="631189">
                <a:moveTo>
                  <a:pt x="3468624" y="0"/>
                </a:moveTo>
                <a:lnTo>
                  <a:pt x="105156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6" y="630936"/>
                </a:lnTo>
                <a:lnTo>
                  <a:pt x="3468624" y="630936"/>
                </a:lnTo>
                <a:lnTo>
                  <a:pt x="3509539" y="622667"/>
                </a:lnTo>
                <a:lnTo>
                  <a:pt x="3542966" y="600122"/>
                </a:lnTo>
                <a:lnTo>
                  <a:pt x="3565511" y="566695"/>
                </a:lnTo>
                <a:lnTo>
                  <a:pt x="3573779" y="525780"/>
                </a:lnTo>
                <a:lnTo>
                  <a:pt x="3573779" y="105156"/>
                </a:lnTo>
                <a:lnTo>
                  <a:pt x="3565511" y="64240"/>
                </a:lnTo>
                <a:lnTo>
                  <a:pt x="3542966" y="30813"/>
                </a:lnTo>
                <a:lnTo>
                  <a:pt x="3509539" y="8268"/>
                </a:lnTo>
                <a:lnTo>
                  <a:pt x="346862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0197" y="1147013"/>
            <a:ext cx="9531604" cy="2424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949" y="3280029"/>
            <a:ext cx="6912101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16098" y="1599524"/>
            <a:ext cx="6260465" cy="198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8811" y="6464985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197" y="1147013"/>
            <a:ext cx="3418204" cy="242443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 marL="12700" marR="5080" indent="1905">
              <a:lnSpc>
                <a:spcPts val="6759"/>
              </a:lnSpc>
              <a:spcBef>
                <a:spcPts val="695"/>
              </a:spcBef>
            </a:pPr>
            <a:r>
              <a:rPr dirty="0" sz="6000" b="1">
                <a:latin typeface="Calibri"/>
                <a:cs typeface="Calibri"/>
              </a:rPr>
              <a:t>AKRAN </a:t>
            </a:r>
            <a:r>
              <a:rPr dirty="0" sz="6000" spc="5" b="1">
                <a:latin typeface="Calibri"/>
                <a:cs typeface="Calibri"/>
              </a:rPr>
              <a:t> </a:t>
            </a:r>
            <a:r>
              <a:rPr dirty="0" sz="6000" spc="-85" b="1">
                <a:latin typeface="Calibri"/>
                <a:cs typeface="Calibri"/>
              </a:rPr>
              <a:t>Z</a:t>
            </a:r>
            <a:r>
              <a:rPr dirty="0" sz="6000" spc="-5" b="1">
                <a:latin typeface="Calibri"/>
                <a:cs typeface="Calibri"/>
              </a:rPr>
              <a:t>OR</a:t>
            </a:r>
            <a:r>
              <a:rPr dirty="0" sz="6000" spc="-65" b="1">
                <a:latin typeface="Calibri"/>
                <a:cs typeface="Calibri"/>
              </a:rPr>
              <a:t>B</a:t>
            </a:r>
            <a:r>
              <a:rPr dirty="0" sz="6000" b="1">
                <a:latin typeface="Calibri"/>
                <a:cs typeface="Calibri"/>
              </a:rPr>
              <a:t>ALIĞI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4775"/>
              </a:lnSpc>
            </a:pPr>
            <a:r>
              <a:rPr dirty="0" sz="4000" spc="-15">
                <a:latin typeface="Calibri"/>
                <a:cs typeface="Calibri"/>
              </a:rPr>
              <a:t>(</a:t>
            </a:r>
            <a:r>
              <a:rPr dirty="0" u="heavy" sz="4000" spc="-15">
                <a:uFill>
                  <a:solidFill>
                    <a:srgbClr val="92D050"/>
                  </a:solidFill>
                </a:uFill>
                <a:latin typeface="Calibri"/>
                <a:cs typeface="Calibri"/>
              </a:rPr>
              <a:t>Ortaokul)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0658" y="4613224"/>
            <a:ext cx="213614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45" b="1">
                <a:solidFill>
                  <a:srgbClr val="FFFFFF"/>
                </a:solidFill>
                <a:latin typeface="Calibri"/>
                <a:cs typeface="Calibri"/>
              </a:rPr>
              <a:t>Veli</a:t>
            </a:r>
            <a:r>
              <a:rPr dirty="0" sz="32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Sunumu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5947" y="5660135"/>
            <a:ext cx="3378835" cy="885825"/>
            <a:chOff x="345947" y="5660135"/>
            <a:chExt cx="3378835" cy="885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" y="5660135"/>
              <a:ext cx="1725168" cy="8534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3" y="5707379"/>
              <a:ext cx="1696211" cy="8382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9455" y="5661659"/>
            <a:ext cx="1735836" cy="85801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394703" y="1845564"/>
            <a:ext cx="5554980" cy="1789430"/>
            <a:chOff x="6394703" y="1845564"/>
            <a:chExt cx="5554980" cy="17894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4703" y="1845564"/>
              <a:ext cx="2372868" cy="17891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4335" y="1965960"/>
              <a:ext cx="3165348" cy="165963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643116" y="3768852"/>
            <a:ext cx="5381625" cy="1975485"/>
            <a:chOff x="6643116" y="3768852"/>
            <a:chExt cx="5381625" cy="197548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43116" y="3768852"/>
              <a:ext cx="3066287" cy="18989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22536" y="3787140"/>
              <a:ext cx="2401824" cy="1956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5779" y="446912"/>
            <a:ext cx="45504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İlişkisel/Sosyal</a:t>
            </a:r>
            <a:r>
              <a:rPr dirty="0" sz="40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645" y="1946910"/>
            <a:ext cx="9907905" cy="83566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İlişkisel/sosyal</a:t>
            </a:r>
            <a:r>
              <a:rPr dirty="0" sz="28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Çocuğun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arkadaşlık/sosyal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ilişkilerine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zarar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vermeyi</a:t>
            </a:r>
            <a:r>
              <a:rPr dirty="0" sz="2800" spc="-15">
                <a:latin typeface="Calibri"/>
                <a:cs typeface="Calibri"/>
              </a:rPr>
              <a:t> hedefleyen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davranışların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yapılmasıdır.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710" y="3236721"/>
            <a:ext cx="531050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Hakkında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dedikodu </a:t>
            </a:r>
            <a:r>
              <a:rPr dirty="0" sz="2400" spc="-5">
                <a:latin typeface="Calibri"/>
                <a:cs typeface="Calibri"/>
              </a:rPr>
              <a:t>yapmak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yaymak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Arkadaş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grubundan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dışlamak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latin typeface="Calibri"/>
                <a:cs typeface="Calibri"/>
              </a:rPr>
              <a:t>Rezil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etmeye/küçük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düşürmeye</a:t>
            </a:r>
            <a:r>
              <a:rPr dirty="0" sz="2400" spc="-5">
                <a:latin typeface="Calibri"/>
                <a:cs typeface="Calibri"/>
              </a:rPr>
              <a:t> çalışmak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latin typeface="Calibri"/>
                <a:cs typeface="Calibri"/>
              </a:rPr>
              <a:t>Okul </a:t>
            </a:r>
            <a:r>
              <a:rPr dirty="0" sz="2400" spc="-5">
                <a:latin typeface="Calibri"/>
                <a:cs typeface="Calibri"/>
              </a:rPr>
              <a:t>dışı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aktivitelere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dahil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Görmezden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gelmek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6873" y="3236721"/>
            <a:ext cx="214566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latin typeface="Calibri"/>
                <a:cs typeface="Calibri"/>
              </a:rPr>
              <a:t>Kıs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kıs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gülmek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latin typeface="Calibri"/>
                <a:cs typeface="Calibri"/>
              </a:rPr>
              <a:t>Yalnızlaştırmak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40">
                <a:latin typeface="Calibri"/>
                <a:cs typeface="Calibri"/>
              </a:rPr>
              <a:t>Tehdit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Utandırmak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35">
                <a:latin typeface="Calibri"/>
                <a:cs typeface="Calibri"/>
              </a:rPr>
              <a:t>Taklit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etmek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6007" y="6450584"/>
            <a:ext cx="10280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(Pişkin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Ayas,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5468" y="4192523"/>
            <a:ext cx="4093464" cy="22006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9514" y="282651"/>
            <a:ext cx="27451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Siber</a:t>
            </a:r>
            <a:r>
              <a:rPr dirty="0" sz="4000" spc="-14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869" y="1615821"/>
            <a:ext cx="9429750" cy="417830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241300" marR="5080" indent="-228600">
              <a:lnSpc>
                <a:spcPts val="269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dirty="0" sz="28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800" spc="-15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28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Teknolojik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aletlerle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(örn.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cep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telefonu,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bilgisayar)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davranışlardır.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har char="•"/>
            </a:pP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Rahatsız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edici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mesajlar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göndermek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Sosyal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medya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siteleri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aracılığıyla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rahatsız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Kişiden </a:t>
            </a:r>
            <a:r>
              <a:rPr dirty="0" sz="2400" spc="-10">
                <a:latin typeface="Calibri"/>
                <a:cs typeface="Calibri"/>
              </a:rPr>
              <a:t>habersiz </a:t>
            </a:r>
            <a:r>
              <a:rPr dirty="0" sz="2400" spc="-15">
                <a:latin typeface="Calibri"/>
                <a:cs typeface="Calibri"/>
              </a:rPr>
              <a:t>sosyal</a:t>
            </a:r>
            <a:r>
              <a:rPr dirty="0" sz="2400" spc="-5">
                <a:latin typeface="Calibri"/>
                <a:cs typeface="Calibri"/>
              </a:rPr>
              <a:t> medya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hesabı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açmak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Fotoğraflarını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izinsiz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kullanmak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Kişiyi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kötüleyen/küçük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düşüren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paylaşımlarda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bulunmak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Sosyal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medya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hesaplarından dışlamak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Özel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fotoğraf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görüşmelerini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diğer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kişiler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5">
                <a:latin typeface="Calibri"/>
                <a:cs typeface="Calibri"/>
              </a:rPr>
              <a:t> paylaşmak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6888" y="2414016"/>
            <a:ext cx="3986784" cy="34244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6591630"/>
            <a:ext cx="179641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(Hinduja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-5">
                <a:latin typeface="Calibri"/>
                <a:cs typeface="Calibri"/>
              </a:rPr>
              <a:t> Patchin,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2010;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Yeşil,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096" y="2155698"/>
            <a:ext cx="10526395" cy="185864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 b="1">
                <a:latin typeface="Calibri"/>
                <a:cs typeface="Calibri"/>
              </a:rPr>
              <a:t>Ortaokul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döneminde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Calibri"/>
                <a:cs typeface="Calibri"/>
              </a:rPr>
              <a:t>fiziksel,</a:t>
            </a:r>
            <a:r>
              <a:rPr dirty="0" sz="2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0000"/>
                </a:solidFill>
                <a:latin typeface="Calibri"/>
                <a:cs typeface="Calibri"/>
              </a:rPr>
              <a:t>ilişkisel/sosyal</a:t>
            </a:r>
            <a:r>
              <a:rPr dirty="0" sz="2800" spc="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zorbalık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davranışlarını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sıklıkla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yaptıkları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Bununla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birlikte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dirty="0" sz="2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davranışlarında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artış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gözlenmektedir.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3685" y="287781"/>
            <a:ext cx="65665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Zorbalığında</a:t>
            </a:r>
            <a:r>
              <a:rPr dirty="0" sz="40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Farklı</a:t>
            </a:r>
            <a:r>
              <a:rPr dirty="0" sz="4000" spc="-9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Gruplar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546215"/>
            <a:ext cx="18402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(Olweus,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Salmivalli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1996)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88413"/>
            <a:ext cx="10368280" cy="34340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okuldaki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tüm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okul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ortamını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etkilemektedir.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69595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durumlarında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alan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dirty="0" sz="28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z="2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grupta</a:t>
            </a:r>
            <a:r>
              <a:rPr dirty="0" sz="28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ele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alabiliriz:</a:t>
            </a:r>
            <a:endParaRPr sz="2800">
              <a:latin typeface="Calibri"/>
              <a:cs typeface="Calibri"/>
            </a:endParaRPr>
          </a:p>
          <a:p>
            <a:pPr lvl="1" marL="927100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dirty="0" sz="2400" spc="-10" i="1">
                <a:latin typeface="Calibri"/>
                <a:cs typeface="Calibri"/>
              </a:rPr>
              <a:t>Zorbalık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yapanlar</a:t>
            </a:r>
            <a:endParaRPr sz="2400">
              <a:latin typeface="Calibri"/>
              <a:cs typeface="Calibri"/>
            </a:endParaRPr>
          </a:p>
          <a:p>
            <a:pPr lvl="1" marL="927100" indent="-457834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dirty="0" sz="2400" spc="-10" i="1">
                <a:latin typeface="Calibri"/>
                <a:cs typeface="Calibri"/>
              </a:rPr>
              <a:t>Zorbalığa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maruz</a:t>
            </a:r>
            <a:r>
              <a:rPr dirty="0" sz="2400" spc="-15" i="1">
                <a:latin typeface="Calibri"/>
                <a:cs typeface="Calibri"/>
              </a:rPr>
              <a:t> kalanlar</a:t>
            </a:r>
            <a:endParaRPr sz="2400">
              <a:latin typeface="Calibri"/>
              <a:cs typeface="Calibri"/>
            </a:endParaRPr>
          </a:p>
          <a:p>
            <a:pPr lvl="1" marL="927100" indent="-457834">
              <a:lnSpc>
                <a:spcPct val="100000"/>
              </a:lnSpc>
              <a:spcBef>
                <a:spcPts val="219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dirty="0" sz="2400" i="1">
                <a:latin typeface="Calibri"/>
                <a:cs typeface="Calibri"/>
              </a:rPr>
              <a:t>Hem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zorbalık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yapan</a:t>
            </a:r>
            <a:r>
              <a:rPr dirty="0" sz="2400" spc="15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hem de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aynı </a:t>
            </a:r>
            <a:r>
              <a:rPr dirty="0" sz="2400" spc="-15" i="1">
                <a:latin typeface="Calibri"/>
                <a:cs typeface="Calibri"/>
              </a:rPr>
              <a:t>zamanda</a:t>
            </a:r>
            <a:r>
              <a:rPr dirty="0" sz="2400" spc="2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zorbalığa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maruz </a:t>
            </a:r>
            <a:r>
              <a:rPr dirty="0" sz="2400" spc="-15" i="1">
                <a:latin typeface="Calibri"/>
                <a:cs typeface="Calibri"/>
              </a:rPr>
              <a:t>kalanlar</a:t>
            </a:r>
            <a:endParaRPr sz="2400">
              <a:latin typeface="Calibri"/>
              <a:cs typeface="Calibri"/>
            </a:endParaRPr>
          </a:p>
          <a:p>
            <a:pPr lvl="1" marL="927100" indent="-457834">
              <a:lnSpc>
                <a:spcPct val="100000"/>
              </a:lnSpc>
              <a:spcBef>
                <a:spcPts val="21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dirty="0" sz="2400" spc="-5" i="1">
                <a:latin typeface="Calibri"/>
                <a:cs typeface="Calibri"/>
              </a:rPr>
              <a:t>İzleyiciler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(olaya</a:t>
            </a:r>
            <a:r>
              <a:rPr dirty="0" sz="2400" spc="-10" i="1">
                <a:latin typeface="Calibri"/>
                <a:cs typeface="Calibri"/>
              </a:rPr>
              <a:t> tanıklık</a:t>
            </a:r>
            <a:r>
              <a:rPr dirty="0" sz="2400" spc="-3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edenler)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816" y="282651"/>
            <a:ext cx="90239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Zorbalığına</a:t>
            </a:r>
            <a:r>
              <a:rPr dirty="0" sz="40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Neden</a:t>
            </a:r>
            <a:r>
              <a:rPr dirty="0" sz="40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Olabilecek</a:t>
            </a:r>
            <a:r>
              <a:rPr dirty="0" sz="4000" spc="-12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5">
                <a:solidFill>
                  <a:srgbClr val="000000"/>
                </a:solidFill>
                <a:latin typeface="Calibri Light"/>
                <a:cs typeface="Calibri Light"/>
              </a:rPr>
              <a:t>Faktörler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73072"/>
            <a:ext cx="10262870" cy="262699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41300" marR="5080" indent="-229235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 zorbalığına </a:t>
            </a:r>
            <a:r>
              <a:rPr dirty="0" sz="2800" spc="-10">
                <a:latin typeface="Calibri"/>
                <a:cs typeface="Calibri"/>
              </a:rPr>
              <a:t>neden olabilen bir </a:t>
            </a:r>
            <a:r>
              <a:rPr dirty="0" sz="2800" spc="-15">
                <a:latin typeface="Calibri"/>
                <a:cs typeface="Calibri"/>
              </a:rPr>
              <a:t>çok </a:t>
            </a:r>
            <a:r>
              <a:rPr dirty="0" sz="2800" spc="-20">
                <a:latin typeface="Calibri"/>
                <a:cs typeface="Calibri"/>
              </a:rPr>
              <a:t>faktör </a:t>
            </a:r>
            <a:r>
              <a:rPr dirty="0" sz="2800" spc="-30">
                <a:latin typeface="Calibri"/>
                <a:cs typeface="Calibri"/>
              </a:rPr>
              <a:t>bulunmaktadır. </a:t>
            </a:r>
            <a:r>
              <a:rPr dirty="0" sz="2800" spc="-10">
                <a:latin typeface="Calibri"/>
                <a:cs typeface="Calibri"/>
              </a:rPr>
              <a:t>Ancak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hiçbir </a:t>
            </a:r>
            <a:r>
              <a:rPr dirty="0" sz="2800" spc="-20">
                <a:latin typeface="Calibri"/>
                <a:cs typeface="Calibri"/>
              </a:rPr>
              <a:t>bireysel </a:t>
            </a:r>
            <a:r>
              <a:rPr dirty="0" sz="2800" spc="-30">
                <a:latin typeface="Calibri"/>
                <a:cs typeface="Calibri"/>
              </a:rPr>
              <a:t>veya </a:t>
            </a:r>
            <a:r>
              <a:rPr dirty="0" sz="2800" spc="-5">
                <a:latin typeface="Calibri"/>
                <a:cs typeface="Calibri"/>
              </a:rPr>
              <a:t>ailesel </a:t>
            </a:r>
            <a:r>
              <a:rPr dirty="0" sz="2800" spc="-20">
                <a:latin typeface="Calibri"/>
                <a:cs typeface="Calibri"/>
              </a:rPr>
              <a:t>özellik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u="heavy" sz="2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tek 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başına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 zorbalığının </a:t>
            </a:r>
            <a:r>
              <a:rPr dirty="0" sz="2800" spc="-5">
                <a:latin typeface="Calibri"/>
                <a:cs typeface="Calibri"/>
              </a:rPr>
              <a:t>nedeni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değildir.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algn="just" marL="241300" marR="180975" indent="-229235">
              <a:lnSpc>
                <a:spcPts val="303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Bu </a:t>
            </a:r>
            <a:r>
              <a:rPr dirty="0" sz="2800" spc="-15">
                <a:latin typeface="Calibri"/>
                <a:cs typeface="Calibri"/>
              </a:rPr>
              <a:t>faktörlerin </a:t>
            </a:r>
            <a:r>
              <a:rPr dirty="0" sz="2800" spc="-5">
                <a:latin typeface="Calibri"/>
                <a:cs typeface="Calibri"/>
              </a:rPr>
              <a:t>incelenmesi </a:t>
            </a:r>
            <a:r>
              <a:rPr dirty="0" sz="2800" spc="-15">
                <a:latin typeface="Calibri"/>
                <a:cs typeface="Calibri"/>
              </a:rPr>
              <a:t>akran zorbalığını </a:t>
            </a:r>
            <a:r>
              <a:rPr dirty="0" sz="2800" spc="-5">
                <a:latin typeface="Calibri"/>
                <a:cs typeface="Calibri"/>
              </a:rPr>
              <a:t>önleme </a:t>
            </a:r>
            <a:r>
              <a:rPr dirty="0" sz="2800" spc="-20">
                <a:latin typeface="Calibri"/>
                <a:cs typeface="Calibri"/>
              </a:rPr>
              <a:t>ve </a:t>
            </a:r>
            <a:r>
              <a:rPr dirty="0" sz="2800" spc="-15">
                <a:latin typeface="Calibri"/>
                <a:cs typeface="Calibri"/>
              </a:rPr>
              <a:t>zorbalıkla </a:t>
            </a:r>
            <a:r>
              <a:rPr dirty="0" sz="2800" spc="-10">
                <a:latin typeface="Calibri"/>
                <a:cs typeface="Calibri"/>
              </a:rPr>
              <a:t>baş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etme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konusunda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oldukça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önemlidir.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937005"/>
            <a:ext cx="5535930" cy="5098415"/>
            <a:chOff x="307593" y="937005"/>
            <a:chExt cx="5535930" cy="5098415"/>
          </a:xfrm>
        </p:grpSpPr>
        <p:sp>
          <p:nvSpPr>
            <p:cNvPr id="3" name="object 3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5407406" y="0"/>
                  </a:moveTo>
                  <a:lnTo>
                    <a:pt x="115570" y="0"/>
                  </a:lnTo>
                  <a:lnTo>
                    <a:pt x="70583" y="9074"/>
                  </a:lnTo>
                  <a:lnTo>
                    <a:pt x="33848" y="33829"/>
                  </a:lnTo>
                  <a:lnTo>
                    <a:pt x="9081" y="70562"/>
                  </a:lnTo>
                  <a:lnTo>
                    <a:pt x="0" y="115570"/>
                  </a:lnTo>
                  <a:lnTo>
                    <a:pt x="0" y="577850"/>
                  </a:lnTo>
                  <a:lnTo>
                    <a:pt x="9081" y="622857"/>
                  </a:lnTo>
                  <a:lnTo>
                    <a:pt x="33848" y="659590"/>
                  </a:lnTo>
                  <a:lnTo>
                    <a:pt x="70583" y="684345"/>
                  </a:lnTo>
                  <a:lnTo>
                    <a:pt x="115570" y="693420"/>
                  </a:lnTo>
                  <a:lnTo>
                    <a:pt x="5407406" y="693420"/>
                  </a:lnTo>
                  <a:lnTo>
                    <a:pt x="5452413" y="684345"/>
                  </a:lnTo>
                  <a:lnTo>
                    <a:pt x="5489146" y="659590"/>
                  </a:lnTo>
                  <a:lnTo>
                    <a:pt x="5513901" y="622857"/>
                  </a:lnTo>
                  <a:lnTo>
                    <a:pt x="5522976" y="577850"/>
                  </a:lnTo>
                  <a:lnTo>
                    <a:pt x="5522976" y="115570"/>
                  </a:lnTo>
                  <a:lnTo>
                    <a:pt x="5513901" y="70562"/>
                  </a:lnTo>
                  <a:lnTo>
                    <a:pt x="5489146" y="33829"/>
                  </a:lnTo>
                  <a:lnTo>
                    <a:pt x="5452413" y="9074"/>
                  </a:lnTo>
                  <a:lnTo>
                    <a:pt x="540740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3943" y="943355"/>
              <a:ext cx="5523230" cy="693420"/>
            </a:xfrm>
            <a:custGeom>
              <a:avLst/>
              <a:gdLst/>
              <a:ahLst/>
              <a:cxnLst/>
              <a:rect l="l" t="t" r="r" b="b"/>
              <a:pathLst>
                <a:path w="5523230" h="693419">
                  <a:moveTo>
                    <a:pt x="0" y="115570"/>
                  </a:moveTo>
                  <a:lnTo>
                    <a:pt x="9081" y="70562"/>
                  </a:lnTo>
                  <a:lnTo>
                    <a:pt x="33848" y="33829"/>
                  </a:lnTo>
                  <a:lnTo>
                    <a:pt x="70583" y="9074"/>
                  </a:lnTo>
                  <a:lnTo>
                    <a:pt x="115570" y="0"/>
                  </a:lnTo>
                  <a:lnTo>
                    <a:pt x="5407406" y="0"/>
                  </a:lnTo>
                  <a:lnTo>
                    <a:pt x="5452413" y="9074"/>
                  </a:lnTo>
                  <a:lnTo>
                    <a:pt x="5489146" y="33829"/>
                  </a:lnTo>
                  <a:lnTo>
                    <a:pt x="5513901" y="70562"/>
                  </a:lnTo>
                  <a:lnTo>
                    <a:pt x="5522976" y="115570"/>
                  </a:lnTo>
                  <a:lnTo>
                    <a:pt x="5522976" y="577850"/>
                  </a:lnTo>
                  <a:lnTo>
                    <a:pt x="5513901" y="622857"/>
                  </a:lnTo>
                  <a:lnTo>
                    <a:pt x="5489146" y="659590"/>
                  </a:lnTo>
                  <a:lnTo>
                    <a:pt x="5452413" y="684345"/>
                  </a:lnTo>
                  <a:lnTo>
                    <a:pt x="5407406" y="693420"/>
                  </a:lnTo>
                  <a:lnTo>
                    <a:pt x="115570" y="693420"/>
                  </a:lnTo>
                  <a:lnTo>
                    <a:pt x="70583" y="684345"/>
                  </a:lnTo>
                  <a:lnTo>
                    <a:pt x="33848" y="659590"/>
                  </a:lnTo>
                  <a:lnTo>
                    <a:pt x="9081" y="622857"/>
                  </a:lnTo>
                  <a:lnTo>
                    <a:pt x="0" y="577850"/>
                  </a:lnTo>
                  <a:lnTo>
                    <a:pt x="0" y="1155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3943" y="1603247"/>
              <a:ext cx="5523230" cy="4432300"/>
            </a:xfrm>
            <a:custGeom>
              <a:avLst/>
              <a:gdLst/>
              <a:ahLst/>
              <a:cxnLst/>
              <a:rect l="l" t="t" r="r" b="b"/>
              <a:pathLst>
                <a:path w="5523230" h="4432300">
                  <a:moveTo>
                    <a:pt x="5522976" y="0"/>
                  </a:moveTo>
                  <a:lnTo>
                    <a:pt x="0" y="0"/>
                  </a:lnTo>
                  <a:lnTo>
                    <a:pt x="0" y="4431792"/>
                  </a:lnTo>
                  <a:lnTo>
                    <a:pt x="5522976" y="4431792"/>
                  </a:lnTo>
                  <a:lnTo>
                    <a:pt x="55229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76199" y="856064"/>
            <a:ext cx="4989830" cy="3420745"/>
          </a:xfrm>
          <a:prstGeom prst="rect">
            <a:avLst/>
          </a:prstGeom>
        </p:spPr>
        <p:txBody>
          <a:bodyPr wrap="square" lIns="0" tIns="214629" rIns="0" bIns="0" rtlCol="0" vert="horz">
            <a:spAutoFit/>
          </a:bodyPr>
          <a:lstStyle/>
          <a:p>
            <a:pPr algn="ctr" marL="206375">
              <a:lnSpc>
                <a:spcPct val="100000"/>
              </a:lnSpc>
              <a:spcBef>
                <a:spcPts val="1689"/>
              </a:spcBef>
            </a:pPr>
            <a:r>
              <a:rPr dirty="0" sz="2400" spc="-10" b="1">
                <a:latin typeface="Calibri"/>
                <a:cs typeface="Calibri"/>
              </a:rPr>
              <a:t>Bireysel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95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Calibri"/>
                <a:cs typeface="Calibri"/>
              </a:rPr>
              <a:t>Başkaları</a:t>
            </a:r>
            <a:r>
              <a:rPr dirty="0" sz="1800" spc="-10">
                <a:latin typeface="Calibri"/>
                <a:cs typeface="Calibri"/>
              </a:rPr>
              <a:t> üzerinde</a:t>
            </a:r>
            <a:r>
              <a:rPr dirty="0" sz="1800" spc="-5">
                <a:latin typeface="Calibri"/>
                <a:cs typeface="Calibri"/>
              </a:rPr>
              <a:t> egemenlik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kurmayı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sevme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dirty="0" sz="1800" spc="-10">
                <a:latin typeface="Calibri"/>
                <a:cs typeface="Calibri"/>
              </a:rPr>
              <a:t>Saldırganca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davranmaktan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gurur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duyma</a:t>
            </a:r>
            <a:endParaRPr sz="1800">
              <a:latin typeface="Calibri"/>
              <a:cs typeface="Calibri"/>
            </a:endParaRPr>
          </a:p>
          <a:p>
            <a:pPr marL="184785" marR="5080" indent="-172720">
              <a:lnSpc>
                <a:spcPts val="1980"/>
              </a:lnSpc>
              <a:spcBef>
                <a:spcPts val="470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Calibri"/>
                <a:cs typeface="Calibri"/>
              </a:rPr>
              <a:t>Diğerlerinin duygularına</a:t>
            </a:r>
            <a:r>
              <a:rPr dirty="0" sz="1800" spc="-20">
                <a:latin typeface="Calibri"/>
                <a:cs typeface="Calibri"/>
              </a:rPr>
              <a:t> karşı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duyarsız </a:t>
            </a:r>
            <a:r>
              <a:rPr dirty="0" sz="1800" spc="-5">
                <a:latin typeface="Calibri"/>
                <a:cs typeface="Calibri"/>
              </a:rPr>
              <a:t>olma, empati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kurmakta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güçlük yaşama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25"/>
              </a:spcBef>
              <a:buChar char="•"/>
              <a:tabLst>
                <a:tab pos="185420" algn="l"/>
              </a:tabLst>
            </a:pPr>
            <a:r>
              <a:rPr dirty="0" sz="1800" spc="-15">
                <a:latin typeface="Calibri"/>
                <a:cs typeface="Calibri"/>
              </a:rPr>
              <a:t>Sosyal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</a:t>
            </a:r>
            <a:r>
              <a:rPr dirty="0" sz="1800" spc="-5">
                <a:latin typeface="Calibri"/>
                <a:cs typeface="Calibri"/>
              </a:rPr>
              <a:t> duygusal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becerilerde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zayıflık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Calibri"/>
                <a:cs typeface="Calibri"/>
              </a:rPr>
              <a:t>Düşünmeden,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tepkisel </a:t>
            </a:r>
            <a:r>
              <a:rPr dirty="0" sz="1800" spc="-10">
                <a:latin typeface="Calibri"/>
                <a:cs typeface="Calibri"/>
              </a:rPr>
              <a:t>ve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aceleci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davranma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5"/>
              </a:spcBef>
              <a:buChar char="•"/>
              <a:tabLst>
                <a:tab pos="185420" algn="l"/>
              </a:tabLst>
            </a:pPr>
            <a:r>
              <a:rPr dirty="0" sz="1800" spc="-20">
                <a:latin typeface="Calibri"/>
                <a:cs typeface="Calibri"/>
              </a:rPr>
              <a:t>Öfke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kontrolü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problemi </a:t>
            </a:r>
            <a:r>
              <a:rPr dirty="0" sz="1800" spc="-5">
                <a:latin typeface="Calibri"/>
                <a:cs typeface="Calibri"/>
              </a:rPr>
              <a:t>yaşama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dirty="0" sz="1800" spc="-20">
                <a:latin typeface="Calibri"/>
                <a:cs typeface="Calibri"/>
              </a:rPr>
              <a:t>Yetişkinlere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karşı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itaatsiz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davranışlarda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bulunma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0"/>
              </a:spcBef>
              <a:buChar char="•"/>
              <a:tabLst>
                <a:tab pos="185420" algn="l"/>
              </a:tabLst>
            </a:pPr>
            <a:r>
              <a:rPr dirty="0" sz="1800" spc="-15">
                <a:latin typeface="Calibri"/>
                <a:cs typeface="Calibri"/>
              </a:rPr>
              <a:t>Okul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dışındaki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ortamlarda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saldırganca davranma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909827"/>
            <a:ext cx="5523230" cy="5126990"/>
          </a:xfrm>
          <a:custGeom>
            <a:avLst/>
            <a:gdLst/>
            <a:ahLst/>
            <a:cxnLst/>
            <a:rect l="l" t="t" r="r" b="b"/>
            <a:pathLst>
              <a:path w="5523230" h="5126990">
                <a:moveTo>
                  <a:pt x="0" y="5126736"/>
                </a:moveTo>
                <a:lnTo>
                  <a:pt x="5522976" y="5126736"/>
                </a:lnTo>
                <a:lnTo>
                  <a:pt x="5522976" y="0"/>
                </a:lnTo>
                <a:lnTo>
                  <a:pt x="0" y="0"/>
                </a:lnTo>
                <a:lnTo>
                  <a:pt x="0" y="5126736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078982" y="918717"/>
            <a:ext cx="5860415" cy="5118100"/>
            <a:chOff x="6078982" y="918717"/>
            <a:chExt cx="5860415" cy="5118100"/>
          </a:xfrm>
        </p:grpSpPr>
        <p:sp>
          <p:nvSpPr>
            <p:cNvPr id="9" name="object 9"/>
            <p:cNvSpPr/>
            <p:nvPr/>
          </p:nvSpPr>
          <p:spPr>
            <a:xfrm>
              <a:off x="6085332" y="925067"/>
              <a:ext cx="5847715" cy="5111750"/>
            </a:xfrm>
            <a:custGeom>
              <a:avLst/>
              <a:gdLst/>
              <a:ahLst/>
              <a:cxnLst/>
              <a:rect l="l" t="t" r="r" b="b"/>
              <a:pathLst>
                <a:path w="5847715" h="5111750">
                  <a:moveTo>
                    <a:pt x="5847588" y="5109972"/>
                  </a:moveTo>
                  <a:lnTo>
                    <a:pt x="0" y="5109972"/>
                  </a:lnTo>
                  <a:lnTo>
                    <a:pt x="0" y="5111496"/>
                  </a:lnTo>
                  <a:lnTo>
                    <a:pt x="5847588" y="5111496"/>
                  </a:lnTo>
                  <a:lnTo>
                    <a:pt x="5847588" y="5109972"/>
                  </a:lnTo>
                  <a:close/>
                </a:path>
                <a:path w="5847715" h="5111750">
                  <a:moveTo>
                    <a:pt x="5847588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5847588" y="629412"/>
                  </a:lnTo>
                  <a:lnTo>
                    <a:pt x="58475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85332" y="925067"/>
              <a:ext cx="5847715" cy="629920"/>
            </a:xfrm>
            <a:custGeom>
              <a:avLst/>
              <a:gdLst/>
              <a:ahLst/>
              <a:cxnLst/>
              <a:rect l="l" t="t" r="r" b="b"/>
              <a:pathLst>
                <a:path w="5847715" h="629919">
                  <a:moveTo>
                    <a:pt x="5742686" y="0"/>
                  </a:moveTo>
                  <a:lnTo>
                    <a:pt x="104901" y="0"/>
                  </a:lnTo>
                  <a:lnTo>
                    <a:pt x="64079" y="8247"/>
                  </a:lnTo>
                  <a:lnTo>
                    <a:pt x="30734" y="30734"/>
                  </a:lnTo>
                  <a:lnTo>
                    <a:pt x="8247" y="64079"/>
                  </a:lnTo>
                  <a:lnTo>
                    <a:pt x="0" y="104902"/>
                  </a:lnTo>
                  <a:lnTo>
                    <a:pt x="0" y="524510"/>
                  </a:lnTo>
                  <a:lnTo>
                    <a:pt x="8247" y="565332"/>
                  </a:lnTo>
                  <a:lnTo>
                    <a:pt x="30733" y="598677"/>
                  </a:lnTo>
                  <a:lnTo>
                    <a:pt x="64079" y="621164"/>
                  </a:lnTo>
                  <a:lnTo>
                    <a:pt x="104901" y="629412"/>
                  </a:lnTo>
                  <a:lnTo>
                    <a:pt x="5742686" y="629412"/>
                  </a:lnTo>
                  <a:lnTo>
                    <a:pt x="5783508" y="621164"/>
                  </a:lnTo>
                  <a:lnTo>
                    <a:pt x="5816854" y="598678"/>
                  </a:lnTo>
                  <a:lnTo>
                    <a:pt x="5839340" y="565332"/>
                  </a:lnTo>
                  <a:lnTo>
                    <a:pt x="5847588" y="524510"/>
                  </a:lnTo>
                  <a:lnTo>
                    <a:pt x="5847588" y="104902"/>
                  </a:lnTo>
                  <a:lnTo>
                    <a:pt x="5839340" y="64079"/>
                  </a:lnTo>
                  <a:lnTo>
                    <a:pt x="5816854" y="30734"/>
                  </a:lnTo>
                  <a:lnTo>
                    <a:pt x="5783508" y="8247"/>
                  </a:lnTo>
                  <a:lnTo>
                    <a:pt x="574268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85332" y="925067"/>
              <a:ext cx="5847715" cy="629920"/>
            </a:xfrm>
            <a:custGeom>
              <a:avLst/>
              <a:gdLst/>
              <a:ahLst/>
              <a:cxnLst/>
              <a:rect l="l" t="t" r="r" b="b"/>
              <a:pathLst>
                <a:path w="5847715" h="629919">
                  <a:moveTo>
                    <a:pt x="0" y="104902"/>
                  </a:moveTo>
                  <a:lnTo>
                    <a:pt x="8247" y="64079"/>
                  </a:lnTo>
                  <a:lnTo>
                    <a:pt x="30734" y="30734"/>
                  </a:lnTo>
                  <a:lnTo>
                    <a:pt x="64079" y="8247"/>
                  </a:lnTo>
                  <a:lnTo>
                    <a:pt x="104901" y="0"/>
                  </a:lnTo>
                  <a:lnTo>
                    <a:pt x="5742686" y="0"/>
                  </a:lnTo>
                  <a:lnTo>
                    <a:pt x="5783508" y="8247"/>
                  </a:lnTo>
                  <a:lnTo>
                    <a:pt x="5816854" y="30734"/>
                  </a:lnTo>
                  <a:lnTo>
                    <a:pt x="5839340" y="64079"/>
                  </a:lnTo>
                  <a:lnTo>
                    <a:pt x="5847588" y="104902"/>
                  </a:lnTo>
                  <a:lnTo>
                    <a:pt x="5847588" y="524510"/>
                  </a:lnTo>
                  <a:lnTo>
                    <a:pt x="5839340" y="565332"/>
                  </a:lnTo>
                  <a:lnTo>
                    <a:pt x="5816854" y="598678"/>
                  </a:lnTo>
                  <a:lnTo>
                    <a:pt x="5783508" y="621164"/>
                  </a:lnTo>
                  <a:lnTo>
                    <a:pt x="5742686" y="629412"/>
                  </a:lnTo>
                  <a:lnTo>
                    <a:pt x="104901" y="629412"/>
                  </a:lnTo>
                  <a:lnTo>
                    <a:pt x="64079" y="621164"/>
                  </a:lnTo>
                  <a:lnTo>
                    <a:pt x="30733" y="598677"/>
                  </a:lnTo>
                  <a:lnTo>
                    <a:pt x="8247" y="565332"/>
                  </a:lnTo>
                  <a:lnTo>
                    <a:pt x="0" y="524510"/>
                  </a:lnTo>
                  <a:lnTo>
                    <a:pt x="0" y="1049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85332" y="1554479"/>
              <a:ext cx="5847715" cy="4480560"/>
            </a:xfrm>
            <a:custGeom>
              <a:avLst/>
              <a:gdLst/>
              <a:ahLst/>
              <a:cxnLst/>
              <a:rect l="l" t="t" r="r" b="b"/>
              <a:pathLst>
                <a:path w="5847715" h="4480560">
                  <a:moveTo>
                    <a:pt x="5847588" y="0"/>
                  </a:moveTo>
                  <a:lnTo>
                    <a:pt x="0" y="0"/>
                  </a:lnTo>
                  <a:lnTo>
                    <a:pt x="0" y="4480560"/>
                  </a:lnTo>
                  <a:lnTo>
                    <a:pt x="5847588" y="4480560"/>
                  </a:lnTo>
                  <a:lnTo>
                    <a:pt x="584758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259829" y="802084"/>
            <a:ext cx="5519420" cy="3118485"/>
          </a:xfrm>
          <a:prstGeom prst="rect">
            <a:avLst/>
          </a:prstGeom>
        </p:spPr>
        <p:txBody>
          <a:bodyPr wrap="square" lIns="0" tIns="218440" rIns="0" bIns="0" rtlCol="0" vert="horz">
            <a:spAutoFit/>
          </a:bodyPr>
          <a:lstStyle/>
          <a:p>
            <a:pPr algn="ctr" marR="12700">
              <a:lnSpc>
                <a:spcPct val="100000"/>
              </a:lnSpc>
              <a:spcBef>
                <a:spcPts val="1720"/>
              </a:spcBef>
            </a:pPr>
            <a:r>
              <a:rPr dirty="0" sz="2400" spc="-5" b="1">
                <a:latin typeface="Calibri"/>
                <a:cs typeface="Calibri"/>
              </a:rPr>
              <a:t>Ailesel</a:t>
            </a:r>
            <a:r>
              <a:rPr dirty="0" sz="2400" spc="-15" b="1">
                <a:latin typeface="Calibri"/>
                <a:cs typeface="Calibri"/>
              </a:rPr>
              <a:t> özellikleri</a:t>
            </a:r>
            <a:endParaRPr sz="24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210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Calibri"/>
                <a:cs typeface="Calibri"/>
              </a:rPr>
              <a:t>Anne-baba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arasında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çatışma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0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Calibri"/>
                <a:cs typeface="Calibri"/>
              </a:rPr>
              <a:t>Aile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içi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şiddet,</a:t>
            </a:r>
            <a:r>
              <a:rPr dirty="0" sz="1800" spc="-10">
                <a:latin typeface="Calibri"/>
                <a:cs typeface="Calibri"/>
              </a:rPr>
              <a:t> fiziksel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ve/veya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duygusal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istismar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Calibri"/>
                <a:cs typeface="Calibri"/>
              </a:rPr>
              <a:t>Anne-babanın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ilgi,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sevgi,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yakınlık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göstermemesi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5"/>
              </a:spcBef>
              <a:buChar char="•"/>
              <a:tabLst>
                <a:tab pos="185420" algn="l"/>
              </a:tabLst>
            </a:pPr>
            <a:r>
              <a:rPr dirty="0" sz="1800" spc="-10">
                <a:latin typeface="Calibri"/>
                <a:cs typeface="Calibri"/>
              </a:rPr>
              <a:t>Çocuğa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fiziksel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ceza </a:t>
            </a:r>
            <a:r>
              <a:rPr dirty="0" sz="1800" spc="-5">
                <a:latin typeface="Calibri"/>
                <a:cs typeface="Calibri"/>
              </a:rPr>
              <a:t>verilmesi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Calibri"/>
                <a:cs typeface="Calibri"/>
              </a:rPr>
              <a:t>Çocuğun</a:t>
            </a:r>
            <a:r>
              <a:rPr dirty="0" sz="1800" spc="-10">
                <a:latin typeface="Calibri"/>
                <a:cs typeface="Calibri"/>
              </a:rPr>
              <a:t> saldırgan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davranışlarla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istediğini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elde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edebilmesi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260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Calibri"/>
                <a:cs typeface="Calibri"/>
              </a:rPr>
              <a:t>Aile içi </a:t>
            </a:r>
            <a:r>
              <a:rPr dirty="0" sz="1800" spc="-10">
                <a:latin typeface="Calibri"/>
                <a:cs typeface="Calibri"/>
              </a:rPr>
              <a:t>iletişimin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zayıf/kopuk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olması</a:t>
            </a:r>
            <a:endParaRPr sz="1800">
              <a:latin typeface="Calibri"/>
              <a:cs typeface="Calibri"/>
            </a:endParaRPr>
          </a:p>
          <a:p>
            <a:pPr marL="184785" marR="142240" indent="-172720">
              <a:lnSpc>
                <a:spcPts val="1980"/>
              </a:lnSpc>
              <a:spcBef>
                <a:spcPts val="470"/>
              </a:spcBef>
              <a:buChar char="•"/>
              <a:tabLst>
                <a:tab pos="185420" algn="l"/>
              </a:tabLst>
            </a:pPr>
            <a:r>
              <a:rPr dirty="0" sz="1800" spc="-5">
                <a:latin typeface="Calibri"/>
                <a:cs typeface="Calibri"/>
              </a:rPr>
              <a:t>Aile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içinde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olumsuz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rol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modellerinin olması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(örn.</a:t>
            </a:r>
            <a:r>
              <a:rPr dirty="0" sz="1800" spc="15" i="1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küfürlü </a:t>
            </a:r>
            <a:r>
              <a:rPr dirty="0" sz="1800" spc="-390" i="1">
                <a:latin typeface="Calibri"/>
                <a:cs typeface="Calibri"/>
              </a:rPr>
              <a:t> </a:t>
            </a:r>
            <a:r>
              <a:rPr dirty="0" sz="1800" spc="-15" i="1">
                <a:latin typeface="Calibri"/>
                <a:cs typeface="Calibri"/>
              </a:rPr>
              <a:t>konuşan</a:t>
            </a:r>
            <a:r>
              <a:rPr dirty="0" sz="1800" spc="15" i="1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veya</a:t>
            </a:r>
            <a:r>
              <a:rPr dirty="0" sz="1800" spc="-10" i="1">
                <a:latin typeface="Calibri"/>
                <a:cs typeface="Calibri"/>
              </a:rPr>
              <a:t> şiddet</a:t>
            </a:r>
            <a:r>
              <a:rPr dirty="0" sz="1800" spc="3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uygulayan</a:t>
            </a:r>
            <a:r>
              <a:rPr dirty="0" sz="1800" spc="1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anne-babalar/kardeşler)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85332" y="925067"/>
            <a:ext cx="5847715" cy="5111750"/>
          </a:xfrm>
          <a:custGeom>
            <a:avLst/>
            <a:gdLst/>
            <a:ahLst/>
            <a:cxnLst/>
            <a:rect l="l" t="t" r="r" b="b"/>
            <a:pathLst>
              <a:path w="5847715" h="5111750">
                <a:moveTo>
                  <a:pt x="0" y="5111496"/>
                </a:moveTo>
                <a:lnTo>
                  <a:pt x="5847588" y="5111496"/>
                </a:lnTo>
                <a:lnTo>
                  <a:pt x="5847588" y="0"/>
                </a:lnTo>
                <a:lnTo>
                  <a:pt x="0" y="0"/>
                </a:lnTo>
                <a:lnTo>
                  <a:pt x="0" y="5111496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54602" y="140588"/>
            <a:ext cx="40874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2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2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çocukların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8952" y="4002023"/>
            <a:ext cx="3755136" cy="244602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094211" y="6464985"/>
            <a:ext cx="18097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5018" y="6569379"/>
            <a:ext cx="93186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5"/>
              </a:lnSpc>
            </a:pPr>
            <a:r>
              <a:rPr dirty="0" sz="900" spc="-5">
                <a:latin typeface="Calibri"/>
                <a:cs typeface="Calibri"/>
              </a:rPr>
              <a:t>(Baldry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Farrington,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1999;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Bronfenbrenner,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1986;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Duncan</a:t>
            </a:r>
            <a:r>
              <a:rPr dirty="0" sz="900">
                <a:latin typeface="Calibri"/>
                <a:cs typeface="Calibri"/>
              </a:rPr>
              <a:t> 2004;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McGrath,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2007;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1993,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2005;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Pellegrini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1998;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2002;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Rodkin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Hodges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Schwartz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1997,Ural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Özteke</a:t>
            </a:r>
            <a:r>
              <a:rPr dirty="0" sz="90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2007)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1177797"/>
            <a:ext cx="5514340" cy="621030"/>
            <a:chOff x="307593" y="1177797"/>
            <a:chExt cx="5514340" cy="621030"/>
          </a:xfrm>
        </p:grpSpPr>
        <p:sp>
          <p:nvSpPr>
            <p:cNvPr id="3" name="object 3"/>
            <p:cNvSpPr/>
            <p:nvPr/>
          </p:nvSpPr>
          <p:spPr>
            <a:xfrm>
              <a:off x="313943" y="1184147"/>
              <a:ext cx="5501640" cy="608330"/>
            </a:xfrm>
            <a:custGeom>
              <a:avLst/>
              <a:gdLst/>
              <a:ahLst/>
              <a:cxnLst/>
              <a:rect l="l" t="t" r="r" b="b"/>
              <a:pathLst>
                <a:path w="5501640" h="608330">
                  <a:moveTo>
                    <a:pt x="5400294" y="0"/>
                  </a:moveTo>
                  <a:lnTo>
                    <a:pt x="101346" y="0"/>
                  </a:lnTo>
                  <a:lnTo>
                    <a:pt x="61898" y="7959"/>
                  </a:lnTo>
                  <a:lnTo>
                    <a:pt x="29684" y="29670"/>
                  </a:lnTo>
                  <a:lnTo>
                    <a:pt x="7964" y="61882"/>
                  </a:lnTo>
                  <a:lnTo>
                    <a:pt x="0" y="101346"/>
                  </a:lnTo>
                  <a:lnTo>
                    <a:pt x="0" y="506729"/>
                  </a:lnTo>
                  <a:lnTo>
                    <a:pt x="7964" y="546193"/>
                  </a:lnTo>
                  <a:lnTo>
                    <a:pt x="29684" y="578405"/>
                  </a:lnTo>
                  <a:lnTo>
                    <a:pt x="61898" y="600116"/>
                  </a:lnTo>
                  <a:lnTo>
                    <a:pt x="101346" y="608076"/>
                  </a:lnTo>
                  <a:lnTo>
                    <a:pt x="5400294" y="608076"/>
                  </a:lnTo>
                  <a:lnTo>
                    <a:pt x="5439757" y="600116"/>
                  </a:lnTo>
                  <a:lnTo>
                    <a:pt x="5471969" y="578405"/>
                  </a:lnTo>
                  <a:lnTo>
                    <a:pt x="5493680" y="546193"/>
                  </a:lnTo>
                  <a:lnTo>
                    <a:pt x="5501640" y="506729"/>
                  </a:lnTo>
                  <a:lnTo>
                    <a:pt x="5501640" y="101346"/>
                  </a:lnTo>
                  <a:lnTo>
                    <a:pt x="5493680" y="61882"/>
                  </a:lnTo>
                  <a:lnTo>
                    <a:pt x="5471969" y="29670"/>
                  </a:lnTo>
                  <a:lnTo>
                    <a:pt x="5439757" y="7959"/>
                  </a:lnTo>
                  <a:lnTo>
                    <a:pt x="540029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3943" y="1184147"/>
              <a:ext cx="5501640" cy="608330"/>
            </a:xfrm>
            <a:custGeom>
              <a:avLst/>
              <a:gdLst/>
              <a:ahLst/>
              <a:cxnLst/>
              <a:rect l="l" t="t" r="r" b="b"/>
              <a:pathLst>
                <a:path w="5501640" h="608330">
                  <a:moveTo>
                    <a:pt x="0" y="101346"/>
                  </a:moveTo>
                  <a:lnTo>
                    <a:pt x="7964" y="61882"/>
                  </a:lnTo>
                  <a:lnTo>
                    <a:pt x="29684" y="29670"/>
                  </a:lnTo>
                  <a:lnTo>
                    <a:pt x="61898" y="7959"/>
                  </a:lnTo>
                  <a:lnTo>
                    <a:pt x="101346" y="0"/>
                  </a:lnTo>
                  <a:lnTo>
                    <a:pt x="5400294" y="0"/>
                  </a:lnTo>
                  <a:lnTo>
                    <a:pt x="5439757" y="7959"/>
                  </a:lnTo>
                  <a:lnTo>
                    <a:pt x="5471969" y="29670"/>
                  </a:lnTo>
                  <a:lnTo>
                    <a:pt x="5493680" y="61882"/>
                  </a:lnTo>
                  <a:lnTo>
                    <a:pt x="5501640" y="101346"/>
                  </a:lnTo>
                  <a:lnTo>
                    <a:pt x="5501640" y="506729"/>
                  </a:lnTo>
                  <a:lnTo>
                    <a:pt x="5493680" y="546193"/>
                  </a:lnTo>
                  <a:lnTo>
                    <a:pt x="5471969" y="578405"/>
                  </a:lnTo>
                  <a:lnTo>
                    <a:pt x="5439757" y="600116"/>
                  </a:lnTo>
                  <a:lnTo>
                    <a:pt x="5400294" y="608076"/>
                  </a:lnTo>
                  <a:lnTo>
                    <a:pt x="101346" y="608076"/>
                  </a:lnTo>
                  <a:lnTo>
                    <a:pt x="61898" y="600116"/>
                  </a:lnTo>
                  <a:lnTo>
                    <a:pt x="29684" y="578405"/>
                  </a:lnTo>
                  <a:lnTo>
                    <a:pt x="7964" y="546193"/>
                  </a:lnTo>
                  <a:lnTo>
                    <a:pt x="0" y="506729"/>
                  </a:lnTo>
                  <a:lnTo>
                    <a:pt x="0" y="10134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914270" y="1256791"/>
            <a:ext cx="23006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Bireysel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943" y="1793748"/>
            <a:ext cx="5501640" cy="4516120"/>
          </a:xfrm>
          <a:custGeom>
            <a:avLst/>
            <a:gdLst/>
            <a:ahLst/>
            <a:cxnLst/>
            <a:rect l="l" t="t" r="r" b="b"/>
            <a:pathLst>
              <a:path w="5501640" h="4516120">
                <a:moveTo>
                  <a:pt x="5501639" y="0"/>
                </a:moveTo>
                <a:lnTo>
                  <a:pt x="0" y="0"/>
                </a:lnTo>
                <a:lnTo>
                  <a:pt x="0" y="4515612"/>
                </a:lnTo>
                <a:lnTo>
                  <a:pt x="5501639" y="4515612"/>
                </a:lnTo>
                <a:lnTo>
                  <a:pt x="55016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5589" y="1716118"/>
            <a:ext cx="5008245" cy="449199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Çekingen,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kapanık,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itaatkar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Düşük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benlik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saygısı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özgüven</a:t>
            </a:r>
            <a:endParaRPr sz="2400">
              <a:latin typeface="Calibri"/>
              <a:cs typeface="Calibri"/>
            </a:endParaRPr>
          </a:p>
          <a:p>
            <a:pPr marL="241300" marR="541655" indent="-228600">
              <a:lnSpc>
                <a:spcPts val="2640"/>
              </a:lnSpc>
              <a:spcBef>
                <a:spcPts val="630"/>
              </a:spcBef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 spc="-10">
                <a:latin typeface="Calibri"/>
                <a:cs typeface="Calibri"/>
              </a:rPr>
              <a:t>ortamlarda </a:t>
            </a:r>
            <a:r>
              <a:rPr dirty="0" sz="2400">
                <a:latin typeface="Calibri"/>
                <a:cs typeface="Calibri"/>
              </a:rPr>
              <a:t>endişeli, </a:t>
            </a:r>
            <a:r>
              <a:rPr dirty="0" sz="2400" spc="-20">
                <a:latin typeface="Calibri"/>
                <a:cs typeface="Calibri"/>
              </a:rPr>
              <a:t>kaygılı,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güvensiz</a:t>
            </a:r>
            <a:r>
              <a:rPr dirty="0" sz="2400" spc="-10">
                <a:latin typeface="Calibri"/>
                <a:cs typeface="Calibri"/>
              </a:rPr>
              <a:t> davranışlar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sergileme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60"/>
              </a:lnSpc>
              <a:spcBef>
                <a:spcPts val="285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Farklı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fiziksel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özelliklere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sahip olma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640"/>
              </a:lnSpc>
            </a:pPr>
            <a:r>
              <a:rPr dirty="0" sz="2400" spc="-5">
                <a:latin typeface="Calibri"/>
                <a:cs typeface="Calibri"/>
              </a:rPr>
              <a:t>(örn.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aşırı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kısa/uzun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boy,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aşırı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ts val="2630"/>
              </a:lnSpc>
              <a:spcBef>
                <a:spcPts val="180"/>
              </a:spcBef>
            </a:pPr>
            <a:r>
              <a:rPr dirty="0" sz="2400" spc="-10">
                <a:latin typeface="Calibri"/>
                <a:cs typeface="Calibri"/>
              </a:rPr>
              <a:t>zayıf/kilolu, </a:t>
            </a:r>
            <a:r>
              <a:rPr dirty="0" sz="2400" spc="-15">
                <a:latin typeface="Calibri"/>
                <a:cs typeface="Calibri"/>
              </a:rPr>
              <a:t>kekemelik, </a:t>
            </a:r>
            <a:r>
              <a:rPr dirty="0" sz="2400" spc="-5">
                <a:latin typeface="Calibri"/>
                <a:cs typeface="Calibri"/>
              </a:rPr>
              <a:t>diş </a:t>
            </a:r>
            <a:r>
              <a:rPr dirty="0" sz="2400" spc="-10">
                <a:latin typeface="Calibri"/>
                <a:cs typeface="Calibri"/>
              </a:rPr>
              <a:t>teli </a:t>
            </a:r>
            <a:r>
              <a:rPr dirty="0" sz="2400">
                <a:latin typeface="Calibri"/>
                <a:cs typeface="Calibri"/>
              </a:rPr>
              <a:t>– </a:t>
            </a:r>
            <a:r>
              <a:rPr dirty="0" sz="2400" spc="-15">
                <a:latin typeface="Calibri"/>
                <a:cs typeface="Calibri"/>
              </a:rPr>
              <a:t>gözlük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kullanma)</a:t>
            </a:r>
            <a:endParaRPr sz="2400">
              <a:latin typeface="Calibri"/>
              <a:cs typeface="Calibri"/>
            </a:endParaRPr>
          </a:p>
          <a:p>
            <a:pPr marL="241300" marR="356870" indent="-228600">
              <a:lnSpc>
                <a:spcPts val="2640"/>
              </a:lnSpc>
              <a:spcBef>
                <a:spcPts val="590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Fiziksel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5">
                <a:latin typeface="Calibri"/>
                <a:cs typeface="Calibri"/>
              </a:rPr>
              <a:t>zihinsel </a:t>
            </a:r>
            <a:r>
              <a:rPr dirty="0" sz="2400" spc="-10">
                <a:latin typeface="Calibri"/>
                <a:cs typeface="Calibri"/>
              </a:rPr>
              <a:t>engel/farklılığa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sahip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  <a:p>
            <a:pPr marL="241300" marR="1412240" indent="-228600">
              <a:lnSpc>
                <a:spcPts val="2640"/>
              </a:lnSpc>
              <a:spcBef>
                <a:spcPts val="575"/>
              </a:spcBef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Dezavantajlı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gruba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ait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(göçmen/etnik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azınlık)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3943" y="1184147"/>
            <a:ext cx="5501640" cy="5126990"/>
          </a:xfrm>
          <a:custGeom>
            <a:avLst/>
            <a:gdLst/>
            <a:ahLst/>
            <a:cxnLst/>
            <a:rect l="l" t="t" r="r" b="b"/>
            <a:pathLst>
              <a:path w="5501640" h="5126990">
                <a:moveTo>
                  <a:pt x="0" y="5126736"/>
                </a:moveTo>
                <a:lnTo>
                  <a:pt x="5501639" y="5126736"/>
                </a:lnTo>
                <a:lnTo>
                  <a:pt x="5501639" y="0"/>
                </a:lnTo>
                <a:lnTo>
                  <a:pt x="0" y="0"/>
                </a:lnTo>
                <a:lnTo>
                  <a:pt x="0" y="5126736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6216141" y="1180846"/>
            <a:ext cx="5514340" cy="5130165"/>
            <a:chOff x="6216141" y="1180846"/>
            <a:chExt cx="5514340" cy="5130165"/>
          </a:xfrm>
        </p:grpSpPr>
        <p:sp>
          <p:nvSpPr>
            <p:cNvPr id="10" name="object 10"/>
            <p:cNvSpPr/>
            <p:nvPr/>
          </p:nvSpPr>
          <p:spPr>
            <a:xfrm>
              <a:off x="6222492" y="1187195"/>
              <a:ext cx="5501640" cy="5123815"/>
            </a:xfrm>
            <a:custGeom>
              <a:avLst/>
              <a:gdLst/>
              <a:ahLst/>
              <a:cxnLst/>
              <a:rect l="l" t="t" r="r" b="b"/>
              <a:pathLst>
                <a:path w="5501640" h="5123815">
                  <a:moveTo>
                    <a:pt x="5501640" y="5122164"/>
                  </a:moveTo>
                  <a:lnTo>
                    <a:pt x="0" y="5122164"/>
                  </a:lnTo>
                  <a:lnTo>
                    <a:pt x="0" y="5123688"/>
                  </a:lnTo>
                  <a:lnTo>
                    <a:pt x="5501640" y="5123688"/>
                  </a:lnTo>
                  <a:lnTo>
                    <a:pt x="5501640" y="5122164"/>
                  </a:lnTo>
                  <a:close/>
                </a:path>
                <a:path w="5501640" h="5123815">
                  <a:moveTo>
                    <a:pt x="5501640" y="0"/>
                  </a:moveTo>
                  <a:lnTo>
                    <a:pt x="0" y="0"/>
                  </a:lnTo>
                  <a:lnTo>
                    <a:pt x="0" y="746772"/>
                  </a:lnTo>
                  <a:lnTo>
                    <a:pt x="5501640" y="746772"/>
                  </a:lnTo>
                  <a:lnTo>
                    <a:pt x="5501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22491" y="1187196"/>
              <a:ext cx="5501640" cy="745490"/>
            </a:xfrm>
            <a:custGeom>
              <a:avLst/>
              <a:gdLst/>
              <a:ahLst/>
              <a:cxnLst/>
              <a:rect l="l" t="t" r="r" b="b"/>
              <a:pathLst>
                <a:path w="5501640" h="745489">
                  <a:moveTo>
                    <a:pt x="5377434" y="0"/>
                  </a:moveTo>
                  <a:lnTo>
                    <a:pt x="124206" y="0"/>
                  </a:lnTo>
                  <a:lnTo>
                    <a:pt x="75866" y="9763"/>
                  </a:lnTo>
                  <a:lnTo>
                    <a:pt x="36385" y="36385"/>
                  </a:lnTo>
                  <a:lnTo>
                    <a:pt x="9763" y="75866"/>
                  </a:lnTo>
                  <a:lnTo>
                    <a:pt x="0" y="124205"/>
                  </a:lnTo>
                  <a:lnTo>
                    <a:pt x="0" y="621029"/>
                  </a:lnTo>
                  <a:lnTo>
                    <a:pt x="9763" y="669369"/>
                  </a:lnTo>
                  <a:lnTo>
                    <a:pt x="36385" y="708850"/>
                  </a:lnTo>
                  <a:lnTo>
                    <a:pt x="75866" y="735472"/>
                  </a:lnTo>
                  <a:lnTo>
                    <a:pt x="124206" y="745236"/>
                  </a:lnTo>
                  <a:lnTo>
                    <a:pt x="5377434" y="745236"/>
                  </a:lnTo>
                  <a:lnTo>
                    <a:pt x="5425773" y="735472"/>
                  </a:lnTo>
                  <a:lnTo>
                    <a:pt x="5465254" y="708850"/>
                  </a:lnTo>
                  <a:lnTo>
                    <a:pt x="5491876" y="669369"/>
                  </a:lnTo>
                  <a:lnTo>
                    <a:pt x="5501640" y="621029"/>
                  </a:lnTo>
                  <a:lnTo>
                    <a:pt x="5501640" y="124205"/>
                  </a:lnTo>
                  <a:lnTo>
                    <a:pt x="5491876" y="75866"/>
                  </a:lnTo>
                  <a:lnTo>
                    <a:pt x="5465254" y="36385"/>
                  </a:lnTo>
                  <a:lnTo>
                    <a:pt x="5425773" y="9763"/>
                  </a:lnTo>
                  <a:lnTo>
                    <a:pt x="53774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22491" y="1187196"/>
              <a:ext cx="5501640" cy="745490"/>
            </a:xfrm>
            <a:custGeom>
              <a:avLst/>
              <a:gdLst/>
              <a:ahLst/>
              <a:cxnLst/>
              <a:rect l="l" t="t" r="r" b="b"/>
              <a:pathLst>
                <a:path w="5501640" h="745489">
                  <a:moveTo>
                    <a:pt x="0" y="124205"/>
                  </a:moveTo>
                  <a:lnTo>
                    <a:pt x="9763" y="75866"/>
                  </a:lnTo>
                  <a:lnTo>
                    <a:pt x="36385" y="36385"/>
                  </a:lnTo>
                  <a:lnTo>
                    <a:pt x="75866" y="9763"/>
                  </a:lnTo>
                  <a:lnTo>
                    <a:pt x="124206" y="0"/>
                  </a:lnTo>
                  <a:lnTo>
                    <a:pt x="5377434" y="0"/>
                  </a:lnTo>
                  <a:lnTo>
                    <a:pt x="5425773" y="9763"/>
                  </a:lnTo>
                  <a:lnTo>
                    <a:pt x="5465254" y="36385"/>
                  </a:lnTo>
                  <a:lnTo>
                    <a:pt x="5491876" y="75866"/>
                  </a:lnTo>
                  <a:lnTo>
                    <a:pt x="5501640" y="124205"/>
                  </a:lnTo>
                  <a:lnTo>
                    <a:pt x="5501640" y="621029"/>
                  </a:lnTo>
                  <a:lnTo>
                    <a:pt x="5491876" y="669369"/>
                  </a:lnTo>
                  <a:lnTo>
                    <a:pt x="5465254" y="708850"/>
                  </a:lnTo>
                  <a:lnTo>
                    <a:pt x="5425773" y="735472"/>
                  </a:lnTo>
                  <a:lnTo>
                    <a:pt x="5377434" y="745236"/>
                  </a:lnTo>
                  <a:lnTo>
                    <a:pt x="124206" y="745236"/>
                  </a:lnTo>
                  <a:lnTo>
                    <a:pt x="75866" y="735472"/>
                  </a:lnTo>
                  <a:lnTo>
                    <a:pt x="36385" y="708850"/>
                  </a:lnTo>
                  <a:lnTo>
                    <a:pt x="9763" y="669369"/>
                  </a:lnTo>
                  <a:lnTo>
                    <a:pt x="0" y="621029"/>
                  </a:lnTo>
                  <a:lnTo>
                    <a:pt x="0" y="12420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227064" y="1328165"/>
            <a:ext cx="5492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Ailesel</a:t>
            </a:r>
            <a:r>
              <a:rPr dirty="0" sz="2400" spc="-15" b="1">
                <a:latin typeface="Calibri"/>
                <a:cs typeface="Calibri"/>
              </a:rPr>
              <a:t> özellikleri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22491" y="1933955"/>
            <a:ext cx="5501640" cy="4375785"/>
          </a:xfrm>
          <a:custGeom>
            <a:avLst/>
            <a:gdLst/>
            <a:ahLst/>
            <a:cxnLst/>
            <a:rect l="l" t="t" r="r" b="b"/>
            <a:pathLst>
              <a:path w="5501640" h="4375785">
                <a:moveTo>
                  <a:pt x="5501640" y="0"/>
                </a:moveTo>
                <a:lnTo>
                  <a:pt x="0" y="0"/>
                </a:lnTo>
                <a:lnTo>
                  <a:pt x="0" y="4375404"/>
                </a:lnTo>
                <a:lnTo>
                  <a:pt x="5501640" y="4375404"/>
                </a:lnTo>
                <a:lnTo>
                  <a:pt x="550164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227064" y="1856326"/>
            <a:ext cx="5492750" cy="158940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398780" indent="-229235">
              <a:lnSpc>
                <a:spcPct val="100000"/>
              </a:lnSpc>
              <a:spcBef>
                <a:spcPts val="445"/>
              </a:spcBef>
              <a:buChar char="•"/>
              <a:tabLst>
                <a:tab pos="399415" algn="l"/>
              </a:tabLst>
            </a:pPr>
            <a:r>
              <a:rPr dirty="0" sz="2400">
                <a:latin typeface="Calibri"/>
                <a:cs typeface="Calibri"/>
              </a:rPr>
              <a:t>Aşırı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koruyucu ve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kollayıcı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anne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babalar</a:t>
            </a:r>
            <a:endParaRPr sz="24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45"/>
              </a:spcBef>
              <a:buChar char="•"/>
              <a:tabLst>
                <a:tab pos="399415" algn="l"/>
              </a:tabLst>
            </a:pPr>
            <a:r>
              <a:rPr dirty="0" sz="2400">
                <a:latin typeface="Calibri"/>
                <a:cs typeface="Calibri"/>
              </a:rPr>
              <a:t>Aile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 </a:t>
            </a:r>
            <a:r>
              <a:rPr dirty="0" sz="2400" spc="-5">
                <a:latin typeface="Calibri"/>
                <a:cs typeface="Calibri"/>
              </a:rPr>
              <a:t>iletişimin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zayıf/kopuk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</a:t>
            </a:r>
            <a:endParaRPr sz="2400">
              <a:latin typeface="Calibri"/>
              <a:cs typeface="Calibri"/>
            </a:endParaRPr>
          </a:p>
          <a:p>
            <a:pPr marL="398780" marR="964565" indent="-228600">
              <a:lnSpc>
                <a:spcPts val="2640"/>
              </a:lnSpc>
              <a:spcBef>
                <a:spcPts val="630"/>
              </a:spcBef>
              <a:buChar char="•"/>
              <a:tabLst>
                <a:tab pos="399415" algn="l"/>
              </a:tabLst>
            </a:pPr>
            <a:r>
              <a:rPr dirty="0" sz="2400" spc="-5">
                <a:latin typeface="Calibri"/>
                <a:cs typeface="Calibri"/>
              </a:rPr>
              <a:t>Çocuğun </a:t>
            </a:r>
            <a:r>
              <a:rPr dirty="0" sz="2400">
                <a:latin typeface="Calibri"/>
                <a:cs typeface="Calibri"/>
              </a:rPr>
              <a:t>aile </a:t>
            </a:r>
            <a:r>
              <a:rPr dirty="0" sz="2400" spc="-5">
                <a:latin typeface="Calibri"/>
                <a:cs typeface="Calibri"/>
              </a:rPr>
              <a:t>ortamında </a:t>
            </a:r>
            <a:r>
              <a:rPr dirty="0" sz="2400" spc="-15">
                <a:latin typeface="Calibri"/>
                <a:cs typeface="Calibri"/>
              </a:rPr>
              <a:t>saldırgan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davranışlara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kalması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22491" y="1187196"/>
            <a:ext cx="5501640" cy="5123815"/>
          </a:xfrm>
          <a:custGeom>
            <a:avLst/>
            <a:gdLst/>
            <a:ahLst/>
            <a:cxnLst/>
            <a:rect l="l" t="t" r="r" b="b"/>
            <a:pathLst>
              <a:path w="5501640" h="5123815">
                <a:moveTo>
                  <a:pt x="0" y="5123688"/>
                </a:moveTo>
                <a:lnTo>
                  <a:pt x="5501640" y="5123688"/>
                </a:lnTo>
                <a:lnTo>
                  <a:pt x="5501640" y="0"/>
                </a:lnTo>
                <a:lnTo>
                  <a:pt x="0" y="0"/>
                </a:lnTo>
                <a:lnTo>
                  <a:pt x="0" y="5123688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466338" y="210769"/>
            <a:ext cx="526351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200" spc="-10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2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200" spc="-10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çocukların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373" y="6496913"/>
            <a:ext cx="84131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(Barboza,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2008;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Bernstein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Watson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1997;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Carvalho, </a:t>
            </a:r>
            <a:r>
              <a:rPr dirty="0" sz="900">
                <a:latin typeface="Calibri"/>
                <a:cs typeface="Calibri"/>
              </a:rPr>
              <a:t>2020;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Hazler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1996;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Nansel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2001;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1980;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Reid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ark. 2004;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Sharp,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1994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;Smith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Şirvanlı-Özen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7547" y="3819144"/>
            <a:ext cx="4454652" cy="26502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1161033"/>
            <a:ext cx="5514340" cy="3892550"/>
            <a:chOff x="307593" y="1161033"/>
            <a:chExt cx="5514340" cy="3892550"/>
          </a:xfrm>
        </p:grpSpPr>
        <p:sp>
          <p:nvSpPr>
            <p:cNvPr id="3" name="object 3"/>
            <p:cNvSpPr/>
            <p:nvPr/>
          </p:nvSpPr>
          <p:spPr>
            <a:xfrm>
              <a:off x="313943" y="1167383"/>
              <a:ext cx="5501640" cy="586740"/>
            </a:xfrm>
            <a:custGeom>
              <a:avLst/>
              <a:gdLst/>
              <a:ahLst/>
              <a:cxnLst/>
              <a:rect l="l" t="t" r="r" b="b"/>
              <a:pathLst>
                <a:path w="5501640" h="586739">
                  <a:moveTo>
                    <a:pt x="5403850" y="0"/>
                  </a:moveTo>
                  <a:lnTo>
                    <a:pt x="97790" y="0"/>
                  </a:lnTo>
                  <a:lnTo>
                    <a:pt x="59723" y="7689"/>
                  </a:lnTo>
                  <a:lnTo>
                    <a:pt x="28640" y="28654"/>
                  </a:lnTo>
                  <a:lnTo>
                    <a:pt x="7684" y="59739"/>
                  </a:lnTo>
                  <a:lnTo>
                    <a:pt x="0" y="97789"/>
                  </a:lnTo>
                  <a:lnTo>
                    <a:pt x="0" y="488950"/>
                  </a:lnTo>
                  <a:lnTo>
                    <a:pt x="7684" y="527000"/>
                  </a:lnTo>
                  <a:lnTo>
                    <a:pt x="28640" y="558085"/>
                  </a:lnTo>
                  <a:lnTo>
                    <a:pt x="59723" y="579050"/>
                  </a:lnTo>
                  <a:lnTo>
                    <a:pt x="97790" y="586739"/>
                  </a:lnTo>
                  <a:lnTo>
                    <a:pt x="5403850" y="586739"/>
                  </a:lnTo>
                  <a:lnTo>
                    <a:pt x="5441900" y="579050"/>
                  </a:lnTo>
                  <a:lnTo>
                    <a:pt x="5472985" y="558085"/>
                  </a:lnTo>
                  <a:lnTo>
                    <a:pt x="5493950" y="527000"/>
                  </a:lnTo>
                  <a:lnTo>
                    <a:pt x="5501640" y="488950"/>
                  </a:lnTo>
                  <a:lnTo>
                    <a:pt x="5501640" y="97789"/>
                  </a:lnTo>
                  <a:lnTo>
                    <a:pt x="5493950" y="59739"/>
                  </a:lnTo>
                  <a:lnTo>
                    <a:pt x="5472985" y="28654"/>
                  </a:lnTo>
                  <a:lnTo>
                    <a:pt x="5441900" y="7689"/>
                  </a:lnTo>
                  <a:lnTo>
                    <a:pt x="540385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3943" y="1167383"/>
              <a:ext cx="5501640" cy="586740"/>
            </a:xfrm>
            <a:custGeom>
              <a:avLst/>
              <a:gdLst/>
              <a:ahLst/>
              <a:cxnLst/>
              <a:rect l="l" t="t" r="r" b="b"/>
              <a:pathLst>
                <a:path w="5501640" h="586739">
                  <a:moveTo>
                    <a:pt x="0" y="97789"/>
                  </a:moveTo>
                  <a:lnTo>
                    <a:pt x="7684" y="59739"/>
                  </a:lnTo>
                  <a:lnTo>
                    <a:pt x="28640" y="28654"/>
                  </a:lnTo>
                  <a:lnTo>
                    <a:pt x="59723" y="7689"/>
                  </a:lnTo>
                  <a:lnTo>
                    <a:pt x="97790" y="0"/>
                  </a:lnTo>
                  <a:lnTo>
                    <a:pt x="5403850" y="0"/>
                  </a:lnTo>
                  <a:lnTo>
                    <a:pt x="5441900" y="7689"/>
                  </a:lnTo>
                  <a:lnTo>
                    <a:pt x="5472985" y="28654"/>
                  </a:lnTo>
                  <a:lnTo>
                    <a:pt x="5493950" y="59739"/>
                  </a:lnTo>
                  <a:lnTo>
                    <a:pt x="5501640" y="97789"/>
                  </a:lnTo>
                  <a:lnTo>
                    <a:pt x="5501640" y="488950"/>
                  </a:lnTo>
                  <a:lnTo>
                    <a:pt x="5493950" y="527000"/>
                  </a:lnTo>
                  <a:lnTo>
                    <a:pt x="5472985" y="558085"/>
                  </a:lnTo>
                  <a:lnTo>
                    <a:pt x="5441900" y="579050"/>
                  </a:lnTo>
                  <a:lnTo>
                    <a:pt x="5403850" y="586739"/>
                  </a:lnTo>
                  <a:lnTo>
                    <a:pt x="97790" y="586739"/>
                  </a:lnTo>
                  <a:lnTo>
                    <a:pt x="59723" y="579050"/>
                  </a:lnTo>
                  <a:lnTo>
                    <a:pt x="28640" y="558085"/>
                  </a:lnTo>
                  <a:lnTo>
                    <a:pt x="7684" y="527000"/>
                  </a:lnTo>
                  <a:lnTo>
                    <a:pt x="0" y="488950"/>
                  </a:lnTo>
                  <a:lnTo>
                    <a:pt x="0" y="9778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3943" y="1754123"/>
              <a:ext cx="5501640" cy="3299460"/>
            </a:xfrm>
            <a:custGeom>
              <a:avLst/>
              <a:gdLst/>
              <a:ahLst/>
              <a:cxnLst/>
              <a:rect l="l" t="t" r="r" b="b"/>
              <a:pathLst>
                <a:path w="5501640" h="3299460">
                  <a:moveTo>
                    <a:pt x="5501639" y="0"/>
                  </a:moveTo>
                  <a:lnTo>
                    <a:pt x="0" y="0"/>
                  </a:lnTo>
                  <a:lnTo>
                    <a:pt x="0" y="3299459"/>
                  </a:lnTo>
                  <a:lnTo>
                    <a:pt x="5501639" y="3299459"/>
                  </a:lnTo>
                  <a:lnTo>
                    <a:pt x="550163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18515" y="1102243"/>
            <a:ext cx="5492750" cy="216471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608455">
              <a:lnSpc>
                <a:spcPct val="100000"/>
              </a:lnSpc>
              <a:spcBef>
                <a:spcPts val="1095"/>
              </a:spcBef>
            </a:pPr>
            <a:r>
              <a:rPr dirty="0" sz="2400" spc="-10" b="1">
                <a:latin typeface="Calibri"/>
                <a:cs typeface="Calibri"/>
              </a:rPr>
              <a:t>Bireysel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  <a:p>
            <a:pPr marL="398145" marR="179705" indent="-228600">
              <a:lnSpc>
                <a:spcPts val="2640"/>
              </a:lnSpc>
              <a:spcBef>
                <a:spcPts val="1285"/>
              </a:spcBef>
              <a:buChar char="•"/>
              <a:tabLst>
                <a:tab pos="398780" algn="l"/>
              </a:tabLst>
            </a:pPr>
            <a:r>
              <a:rPr dirty="0" sz="2400" spc="-10">
                <a:latin typeface="Calibri"/>
                <a:cs typeface="Calibri"/>
              </a:rPr>
              <a:t>Zorbalık yapan </a:t>
            </a:r>
            <a:r>
              <a:rPr dirty="0" sz="2400" spc="-15">
                <a:latin typeface="Calibri"/>
                <a:cs typeface="Calibri"/>
              </a:rPr>
              <a:t>ve zorbalığa </a:t>
            </a:r>
            <a:r>
              <a:rPr dirty="0" sz="2400">
                <a:latin typeface="Calibri"/>
                <a:cs typeface="Calibri"/>
              </a:rPr>
              <a:t>maruz </a:t>
            </a:r>
            <a:r>
              <a:rPr dirty="0" sz="2400" spc="-10">
                <a:latin typeface="Calibri"/>
                <a:cs typeface="Calibri"/>
              </a:rPr>
              <a:t>kalan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grubun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özelliklerini </a:t>
            </a:r>
            <a:r>
              <a:rPr dirty="0" sz="2400" spc="-15">
                <a:latin typeface="Calibri"/>
                <a:cs typeface="Calibri"/>
              </a:rPr>
              <a:t>aynı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anda </a:t>
            </a:r>
            <a:r>
              <a:rPr dirty="0" sz="2400" spc="-5">
                <a:latin typeface="Calibri"/>
                <a:cs typeface="Calibri"/>
              </a:rPr>
              <a:t>taşıma</a:t>
            </a:r>
            <a:endParaRPr sz="240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290"/>
              </a:spcBef>
              <a:buChar char="•"/>
              <a:tabLst>
                <a:tab pos="398780" algn="l"/>
              </a:tabLst>
            </a:pPr>
            <a:r>
              <a:rPr dirty="0" sz="2400">
                <a:latin typeface="Calibri"/>
                <a:cs typeface="Calibri"/>
              </a:rPr>
              <a:t>Hem</a:t>
            </a:r>
            <a:r>
              <a:rPr dirty="0" sz="2400" spc="-20">
                <a:latin typeface="Calibri"/>
                <a:cs typeface="Calibri"/>
              </a:rPr>
              <a:t> kaygılı</a:t>
            </a:r>
            <a:r>
              <a:rPr dirty="0" sz="2400" spc="-5">
                <a:latin typeface="Calibri"/>
                <a:cs typeface="Calibri"/>
              </a:rPr>
              <a:t> hem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yapıda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  <a:p>
            <a:pPr marL="398145" indent="-229235">
              <a:lnSpc>
                <a:spcPct val="100000"/>
              </a:lnSpc>
              <a:spcBef>
                <a:spcPts val="350"/>
              </a:spcBef>
              <a:buChar char="•"/>
              <a:tabLst>
                <a:tab pos="398780" algn="l"/>
              </a:tabLst>
            </a:pPr>
            <a:r>
              <a:rPr dirty="0" sz="2400" spc="-5">
                <a:latin typeface="Calibri"/>
                <a:cs typeface="Calibri"/>
              </a:rPr>
              <a:t>Arkadaşları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tarafından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dışlanan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943" y="1167383"/>
            <a:ext cx="5501640" cy="3888104"/>
          </a:xfrm>
          <a:custGeom>
            <a:avLst/>
            <a:gdLst/>
            <a:ahLst/>
            <a:cxnLst/>
            <a:rect l="l" t="t" r="r" b="b"/>
            <a:pathLst>
              <a:path w="5501640" h="3888104">
                <a:moveTo>
                  <a:pt x="0" y="3887724"/>
                </a:moveTo>
                <a:lnTo>
                  <a:pt x="5501639" y="3887724"/>
                </a:lnTo>
                <a:lnTo>
                  <a:pt x="5501639" y="0"/>
                </a:lnTo>
                <a:lnTo>
                  <a:pt x="0" y="0"/>
                </a:lnTo>
                <a:lnTo>
                  <a:pt x="0" y="3887724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6216141" y="1164082"/>
            <a:ext cx="5514340" cy="3891279"/>
            <a:chOff x="6216141" y="1164082"/>
            <a:chExt cx="5514340" cy="3891279"/>
          </a:xfrm>
        </p:grpSpPr>
        <p:sp>
          <p:nvSpPr>
            <p:cNvPr id="9" name="object 9"/>
            <p:cNvSpPr/>
            <p:nvPr/>
          </p:nvSpPr>
          <p:spPr>
            <a:xfrm>
              <a:off x="6222492" y="1170431"/>
              <a:ext cx="5501640" cy="3884929"/>
            </a:xfrm>
            <a:custGeom>
              <a:avLst/>
              <a:gdLst/>
              <a:ahLst/>
              <a:cxnLst/>
              <a:rect l="l" t="t" r="r" b="b"/>
              <a:pathLst>
                <a:path w="5501640" h="3884929">
                  <a:moveTo>
                    <a:pt x="5501640" y="3881628"/>
                  </a:moveTo>
                  <a:lnTo>
                    <a:pt x="0" y="3881628"/>
                  </a:lnTo>
                  <a:lnTo>
                    <a:pt x="0" y="3884676"/>
                  </a:lnTo>
                  <a:lnTo>
                    <a:pt x="5501640" y="3884676"/>
                  </a:lnTo>
                  <a:lnTo>
                    <a:pt x="5501640" y="3881628"/>
                  </a:lnTo>
                  <a:close/>
                </a:path>
                <a:path w="5501640" h="3884929">
                  <a:moveTo>
                    <a:pt x="5501640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5501640" y="627888"/>
                  </a:lnTo>
                  <a:lnTo>
                    <a:pt x="5501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22491" y="1170432"/>
              <a:ext cx="5501640" cy="624840"/>
            </a:xfrm>
            <a:custGeom>
              <a:avLst/>
              <a:gdLst/>
              <a:ahLst/>
              <a:cxnLst/>
              <a:rect l="l" t="t" r="r" b="b"/>
              <a:pathLst>
                <a:path w="5501640" h="624839">
                  <a:moveTo>
                    <a:pt x="5397500" y="0"/>
                  </a:moveTo>
                  <a:lnTo>
                    <a:pt x="104140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520700"/>
                  </a:lnTo>
                  <a:lnTo>
                    <a:pt x="8181" y="561242"/>
                  </a:lnTo>
                  <a:lnTo>
                    <a:pt x="30495" y="594344"/>
                  </a:lnTo>
                  <a:lnTo>
                    <a:pt x="63597" y="616658"/>
                  </a:lnTo>
                  <a:lnTo>
                    <a:pt x="104140" y="624839"/>
                  </a:lnTo>
                  <a:lnTo>
                    <a:pt x="5397500" y="624839"/>
                  </a:lnTo>
                  <a:lnTo>
                    <a:pt x="5438042" y="616658"/>
                  </a:lnTo>
                  <a:lnTo>
                    <a:pt x="5471144" y="594344"/>
                  </a:lnTo>
                  <a:lnTo>
                    <a:pt x="5493458" y="561242"/>
                  </a:lnTo>
                  <a:lnTo>
                    <a:pt x="5501640" y="520700"/>
                  </a:lnTo>
                  <a:lnTo>
                    <a:pt x="5501640" y="104139"/>
                  </a:lnTo>
                  <a:lnTo>
                    <a:pt x="5493458" y="63597"/>
                  </a:lnTo>
                  <a:lnTo>
                    <a:pt x="5471144" y="30495"/>
                  </a:lnTo>
                  <a:lnTo>
                    <a:pt x="5438042" y="8181"/>
                  </a:lnTo>
                  <a:lnTo>
                    <a:pt x="5397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22491" y="1170432"/>
              <a:ext cx="5501640" cy="624840"/>
            </a:xfrm>
            <a:custGeom>
              <a:avLst/>
              <a:gdLst/>
              <a:ahLst/>
              <a:cxnLst/>
              <a:rect l="l" t="t" r="r" b="b"/>
              <a:pathLst>
                <a:path w="5501640" h="624839">
                  <a:moveTo>
                    <a:pt x="0" y="104139"/>
                  </a:moveTo>
                  <a:lnTo>
                    <a:pt x="8181" y="63597"/>
                  </a:lnTo>
                  <a:lnTo>
                    <a:pt x="30495" y="30495"/>
                  </a:lnTo>
                  <a:lnTo>
                    <a:pt x="63597" y="8181"/>
                  </a:lnTo>
                  <a:lnTo>
                    <a:pt x="104140" y="0"/>
                  </a:lnTo>
                  <a:lnTo>
                    <a:pt x="5397500" y="0"/>
                  </a:lnTo>
                  <a:lnTo>
                    <a:pt x="5438042" y="8181"/>
                  </a:lnTo>
                  <a:lnTo>
                    <a:pt x="5471144" y="30495"/>
                  </a:lnTo>
                  <a:lnTo>
                    <a:pt x="5493458" y="63597"/>
                  </a:lnTo>
                  <a:lnTo>
                    <a:pt x="5501640" y="104139"/>
                  </a:lnTo>
                  <a:lnTo>
                    <a:pt x="5501640" y="520700"/>
                  </a:lnTo>
                  <a:lnTo>
                    <a:pt x="5493458" y="561242"/>
                  </a:lnTo>
                  <a:lnTo>
                    <a:pt x="5471144" y="594344"/>
                  </a:lnTo>
                  <a:lnTo>
                    <a:pt x="5438042" y="616658"/>
                  </a:lnTo>
                  <a:lnTo>
                    <a:pt x="5397500" y="624839"/>
                  </a:lnTo>
                  <a:lnTo>
                    <a:pt x="104140" y="624839"/>
                  </a:lnTo>
                  <a:lnTo>
                    <a:pt x="63597" y="616658"/>
                  </a:lnTo>
                  <a:lnTo>
                    <a:pt x="30495" y="594344"/>
                  </a:lnTo>
                  <a:lnTo>
                    <a:pt x="8181" y="561242"/>
                  </a:lnTo>
                  <a:lnTo>
                    <a:pt x="0" y="520700"/>
                  </a:lnTo>
                  <a:lnTo>
                    <a:pt x="0" y="10413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22491" y="1798320"/>
              <a:ext cx="5501640" cy="3253740"/>
            </a:xfrm>
            <a:custGeom>
              <a:avLst/>
              <a:gdLst/>
              <a:ahLst/>
              <a:cxnLst/>
              <a:rect l="l" t="t" r="r" b="b"/>
              <a:pathLst>
                <a:path w="5501640" h="3253740">
                  <a:moveTo>
                    <a:pt x="5501640" y="0"/>
                  </a:moveTo>
                  <a:lnTo>
                    <a:pt x="0" y="0"/>
                  </a:lnTo>
                  <a:lnTo>
                    <a:pt x="0" y="3253740"/>
                  </a:lnTo>
                  <a:lnTo>
                    <a:pt x="5501640" y="3253740"/>
                  </a:lnTo>
                  <a:lnTo>
                    <a:pt x="5501640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227064" y="1104391"/>
            <a:ext cx="5492750" cy="3284854"/>
          </a:xfrm>
          <a:prstGeom prst="rect">
            <a:avLst/>
          </a:prstGeom>
        </p:spPr>
        <p:txBody>
          <a:bodyPr wrap="square" lIns="0" tIns="16002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260"/>
              </a:spcBef>
            </a:pPr>
            <a:r>
              <a:rPr dirty="0" sz="2400" spc="-5" b="1">
                <a:latin typeface="Calibri"/>
                <a:cs typeface="Calibri"/>
              </a:rPr>
              <a:t>Ailesel</a:t>
            </a:r>
            <a:r>
              <a:rPr dirty="0" sz="2400" spc="-15" b="1">
                <a:latin typeface="Calibri"/>
                <a:cs typeface="Calibri"/>
              </a:rPr>
              <a:t> özellikleri</a:t>
            </a:r>
            <a:endParaRPr sz="2400">
              <a:latin typeface="Calibri"/>
              <a:cs typeface="Calibri"/>
            </a:endParaRPr>
          </a:p>
          <a:p>
            <a:pPr marL="398780" marR="1565910" indent="-228600">
              <a:lnSpc>
                <a:spcPts val="2640"/>
              </a:lnSpc>
              <a:spcBef>
                <a:spcPts val="1445"/>
              </a:spcBef>
              <a:buChar char="•"/>
              <a:tabLst>
                <a:tab pos="399415" algn="l"/>
              </a:tabLst>
            </a:pPr>
            <a:r>
              <a:rPr dirty="0" sz="2400">
                <a:latin typeface="Calibri"/>
                <a:cs typeface="Calibri"/>
              </a:rPr>
              <a:t>Aile içinde </a:t>
            </a:r>
            <a:r>
              <a:rPr dirty="0" sz="2400" spc="-10">
                <a:latin typeface="Calibri"/>
                <a:cs typeface="Calibri"/>
              </a:rPr>
              <a:t>şiddet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baskıyla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yetiştirilme</a:t>
            </a:r>
            <a:endParaRPr sz="2400">
              <a:latin typeface="Calibri"/>
              <a:cs typeface="Calibri"/>
            </a:endParaRPr>
          </a:p>
          <a:p>
            <a:pPr marL="398780" marR="808990" indent="-228600">
              <a:lnSpc>
                <a:spcPts val="2640"/>
              </a:lnSpc>
              <a:spcBef>
                <a:spcPts val="575"/>
              </a:spcBef>
              <a:buChar char="•"/>
              <a:tabLst>
                <a:tab pos="399415" algn="l"/>
              </a:tabLst>
            </a:pPr>
            <a:r>
              <a:rPr dirty="0" sz="2400">
                <a:latin typeface="Calibri"/>
                <a:cs typeface="Calibri"/>
              </a:rPr>
              <a:t>Aile </a:t>
            </a:r>
            <a:r>
              <a:rPr dirty="0" sz="2400" spc="-5">
                <a:latin typeface="Calibri"/>
                <a:cs typeface="Calibri"/>
              </a:rPr>
              <a:t>ortamında </a:t>
            </a:r>
            <a:r>
              <a:rPr dirty="0" sz="2400" spc="-15">
                <a:latin typeface="Calibri"/>
                <a:cs typeface="Calibri"/>
              </a:rPr>
              <a:t>saldırganlığa </a:t>
            </a:r>
            <a:r>
              <a:rPr dirty="0" sz="2400" spc="-5">
                <a:latin typeface="Calibri"/>
                <a:cs typeface="Calibri"/>
              </a:rPr>
              <a:t>maruz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kalma</a:t>
            </a:r>
            <a:endParaRPr sz="2400">
              <a:latin typeface="Calibri"/>
              <a:cs typeface="Calibri"/>
            </a:endParaRPr>
          </a:p>
          <a:p>
            <a:pPr marL="398780" indent="-229235">
              <a:lnSpc>
                <a:spcPct val="100000"/>
              </a:lnSpc>
              <a:spcBef>
                <a:spcPts val="305"/>
              </a:spcBef>
              <a:buChar char="•"/>
              <a:tabLst>
                <a:tab pos="399415" algn="l"/>
              </a:tabLst>
            </a:pPr>
            <a:r>
              <a:rPr dirty="0" sz="2400" spc="-5">
                <a:latin typeface="Calibri"/>
                <a:cs typeface="Calibri"/>
              </a:rPr>
              <a:t>Anne-babanın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ilgisiz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davranması</a:t>
            </a:r>
            <a:endParaRPr sz="2400">
              <a:latin typeface="Calibri"/>
              <a:cs typeface="Calibri"/>
            </a:endParaRPr>
          </a:p>
          <a:p>
            <a:pPr marL="398780" marR="1409700" indent="-228600">
              <a:lnSpc>
                <a:spcPts val="2640"/>
              </a:lnSpc>
              <a:spcBef>
                <a:spcPts val="625"/>
              </a:spcBef>
              <a:buChar char="•"/>
              <a:tabLst>
                <a:tab pos="399415" algn="l"/>
              </a:tabLst>
            </a:pPr>
            <a:r>
              <a:rPr dirty="0" sz="2400" spc="-5">
                <a:latin typeface="Calibri"/>
                <a:cs typeface="Calibri"/>
              </a:rPr>
              <a:t>Anne-babanın </a:t>
            </a:r>
            <a:r>
              <a:rPr dirty="0" sz="2400" spc="-10">
                <a:latin typeface="Calibri"/>
                <a:cs typeface="Calibri"/>
              </a:rPr>
              <a:t>tutarsız </a:t>
            </a:r>
            <a:r>
              <a:rPr dirty="0" sz="2400" spc="-5">
                <a:latin typeface="Calibri"/>
                <a:cs typeface="Calibri"/>
              </a:rPr>
              <a:t>disiplin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yöntemleri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uygulaması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22491" y="1170432"/>
            <a:ext cx="5501640" cy="3884929"/>
          </a:xfrm>
          <a:custGeom>
            <a:avLst/>
            <a:gdLst/>
            <a:ahLst/>
            <a:cxnLst/>
            <a:rect l="l" t="t" r="r" b="b"/>
            <a:pathLst>
              <a:path w="5501640" h="3884929">
                <a:moveTo>
                  <a:pt x="0" y="3884676"/>
                </a:moveTo>
                <a:lnTo>
                  <a:pt x="5501640" y="3884676"/>
                </a:lnTo>
                <a:lnTo>
                  <a:pt x="5501640" y="0"/>
                </a:lnTo>
                <a:lnTo>
                  <a:pt x="0" y="0"/>
                </a:lnTo>
                <a:lnTo>
                  <a:pt x="0" y="3884676"/>
                </a:lnTo>
                <a:close/>
              </a:path>
            </a:pathLst>
          </a:custGeom>
          <a:ln w="9144">
            <a:solidFill>
              <a:srgbClr val="AE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58849" y="245109"/>
            <a:ext cx="92767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2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15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200" spc="-7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2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0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200" spc="-6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30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200" spc="-8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200" spc="-25">
                <a:solidFill>
                  <a:srgbClr val="FF0000"/>
                </a:solidFill>
                <a:latin typeface="Calibri Light"/>
                <a:cs typeface="Calibri Light"/>
              </a:rPr>
              <a:t>çocukların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922" y="6517640"/>
            <a:ext cx="27660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(Karataş,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Smokowski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Kopasz,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Türktan,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2013)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923" y="3281171"/>
            <a:ext cx="4817364" cy="32095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1746" y="282651"/>
            <a:ext cx="55899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0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Sonuçları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25827"/>
            <a:ext cx="9837420" cy="3265804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olaya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dahil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olan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bütün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olumsuz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yönde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etkilemektedir.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1177290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Çocukların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fiziksel,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psikolojik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sosyal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açıdan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etkilendikleri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olumsuz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etkiler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hem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kısa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hem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uzun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süreli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olabilmektedir.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317386"/>
            <a:ext cx="45218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(Boulton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Smith,1994;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Craig,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1998;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Pekel-Uludağlı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Uçanok,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62858" y="1564894"/>
            <a:ext cx="5889625" cy="1711960"/>
            <a:chOff x="3562858" y="1564894"/>
            <a:chExt cx="5889625" cy="1711960"/>
          </a:xfrm>
        </p:grpSpPr>
        <p:sp>
          <p:nvSpPr>
            <p:cNvPr id="3" name="object 3"/>
            <p:cNvSpPr/>
            <p:nvPr/>
          </p:nvSpPr>
          <p:spPr>
            <a:xfrm>
              <a:off x="3569208" y="1571244"/>
              <a:ext cx="5876925" cy="1699260"/>
            </a:xfrm>
            <a:custGeom>
              <a:avLst/>
              <a:gdLst/>
              <a:ahLst/>
              <a:cxnLst/>
              <a:rect l="l" t="t" r="r" b="b"/>
              <a:pathLst>
                <a:path w="5876925" h="1699260">
                  <a:moveTo>
                    <a:pt x="5593334" y="0"/>
                  </a:moveTo>
                  <a:lnTo>
                    <a:pt x="0" y="0"/>
                  </a:lnTo>
                  <a:lnTo>
                    <a:pt x="0" y="1699259"/>
                  </a:lnTo>
                  <a:lnTo>
                    <a:pt x="5593334" y="1699259"/>
                  </a:lnTo>
                  <a:lnTo>
                    <a:pt x="5639284" y="1695554"/>
                  </a:lnTo>
                  <a:lnTo>
                    <a:pt x="5682870" y="1684826"/>
                  </a:lnTo>
                  <a:lnTo>
                    <a:pt x="5723507" y="1667658"/>
                  </a:lnTo>
                  <a:lnTo>
                    <a:pt x="5760616" y="1644631"/>
                  </a:lnTo>
                  <a:lnTo>
                    <a:pt x="5793612" y="1616328"/>
                  </a:lnTo>
                  <a:lnTo>
                    <a:pt x="5821915" y="1583332"/>
                  </a:lnTo>
                  <a:lnTo>
                    <a:pt x="5844942" y="1546223"/>
                  </a:lnTo>
                  <a:lnTo>
                    <a:pt x="5862110" y="1505586"/>
                  </a:lnTo>
                  <a:lnTo>
                    <a:pt x="5872838" y="1462000"/>
                  </a:lnTo>
                  <a:lnTo>
                    <a:pt x="5876544" y="1416050"/>
                  </a:lnTo>
                  <a:lnTo>
                    <a:pt x="5876544" y="283209"/>
                  </a:lnTo>
                  <a:lnTo>
                    <a:pt x="5872838" y="237259"/>
                  </a:lnTo>
                  <a:lnTo>
                    <a:pt x="5862110" y="193673"/>
                  </a:lnTo>
                  <a:lnTo>
                    <a:pt x="5844942" y="153036"/>
                  </a:lnTo>
                  <a:lnTo>
                    <a:pt x="5821915" y="115927"/>
                  </a:lnTo>
                  <a:lnTo>
                    <a:pt x="5793613" y="82930"/>
                  </a:lnTo>
                  <a:lnTo>
                    <a:pt x="5760616" y="54628"/>
                  </a:lnTo>
                  <a:lnTo>
                    <a:pt x="5723507" y="31601"/>
                  </a:lnTo>
                  <a:lnTo>
                    <a:pt x="5682870" y="14433"/>
                  </a:lnTo>
                  <a:lnTo>
                    <a:pt x="5639284" y="3705"/>
                  </a:lnTo>
                  <a:lnTo>
                    <a:pt x="5593334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569208" y="1571244"/>
              <a:ext cx="5876925" cy="1699260"/>
            </a:xfrm>
            <a:custGeom>
              <a:avLst/>
              <a:gdLst/>
              <a:ahLst/>
              <a:cxnLst/>
              <a:rect l="l" t="t" r="r" b="b"/>
              <a:pathLst>
                <a:path w="5876925" h="1699260">
                  <a:moveTo>
                    <a:pt x="5876544" y="283209"/>
                  </a:moveTo>
                  <a:lnTo>
                    <a:pt x="5876544" y="1416050"/>
                  </a:lnTo>
                  <a:lnTo>
                    <a:pt x="5872838" y="1462000"/>
                  </a:lnTo>
                  <a:lnTo>
                    <a:pt x="5862110" y="1505586"/>
                  </a:lnTo>
                  <a:lnTo>
                    <a:pt x="5844942" y="1546223"/>
                  </a:lnTo>
                  <a:lnTo>
                    <a:pt x="5821915" y="1583332"/>
                  </a:lnTo>
                  <a:lnTo>
                    <a:pt x="5793612" y="1616328"/>
                  </a:lnTo>
                  <a:lnTo>
                    <a:pt x="5760616" y="1644631"/>
                  </a:lnTo>
                  <a:lnTo>
                    <a:pt x="5723507" y="1667658"/>
                  </a:lnTo>
                  <a:lnTo>
                    <a:pt x="5682870" y="1684826"/>
                  </a:lnTo>
                  <a:lnTo>
                    <a:pt x="5639284" y="1695554"/>
                  </a:lnTo>
                  <a:lnTo>
                    <a:pt x="5593334" y="1699259"/>
                  </a:lnTo>
                  <a:lnTo>
                    <a:pt x="0" y="1699259"/>
                  </a:lnTo>
                  <a:lnTo>
                    <a:pt x="0" y="0"/>
                  </a:lnTo>
                  <a:lnTo>
                    <a:pt x="5593334" y="0"/>
                  </a:lnTo>
                  <a:lnTo>
                    <a:pt x="5639284" y="3705"/>
                  </a:lnTo>
                  <a:lnTo>
                    <a:pt x="5682870" y="14433"/>
                  </a:lnTo>
                  <a:lnTo>
                    <a:pt x="5723507" y="31601"/>
                  </a:lnTo>
                  <a:lnTo>
                    <a:pt x="5760616" y="54628"/>
                  </a:lnTo>
                  <a:lnTo>
                    <a:pt x="5793613" y="82930"/>
                  </a:lnTo>
                  <a:lnTo>
                    <a:pt x="5821915" y="115927"/>
                  </a:lnTo>
                  <a:lnTo>
                    <a:pt x="5844942" y="153036"/>
                  </a:lnTo>
                  <a:lnTo>
                    <a:pt x="5862110" y="193673"/>
                  </a:lnTo>
                  <a:lnTo>
                    <a:pt x="5872838" y="237259"/>
                  </a:lnTo>
                  <a:lnTo>
                    <a:pt x="5876544" y="283209"/>
                  </a:lnTo>
                  <a:close/>
                </a:path>
              </a:pathLst>
            </a:custGeom>
            <a:ln w="12191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805173" y="1913710"/>
            <a:ext cx="4531360" cy="11963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Okula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uyumda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güçlük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Dışlanma,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yalnız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kalma,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sevilmeme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Arkadaşlık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ilişkilerinde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zorluklar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1475" y="1775460"/>
            <a:ext cx="2433955" cy="1239520"/>
            <a:chOff x="1141475" y="1775460"/>
            <a:chExt cx="2433955" cy="1239520"/>
          </a:xfrm>
        </p:grpSpPr>
        <p:sp>
          <p:nvSpPr>
            <p:cNvPr id="7" name="object 7"/>
            <p:cNvSpPr/>
            <p:nvPr/>
          </p:nvSpPr>
          <p:spPr>
            <a:xfrm>
              <a:off x="1147571" y="1781556"/>
              <a:ext cx="2421890" cy="1226820"/>
            </a:xfrm>
            <a:custGeom>
              <a:avLst/>
              <a:gdLst/>
              <a:ahLst/>
              <a:cxnLst/>
              <a:rect l="l" t="t" r="r" b="b"/>
              <a:pathLst>
                <a:path w="2421890" h="1226820">
                  <a:moveTo>
                    <a:pt x="2217166" y="0"/>
                  </a:moveTo>
                  <a:lnTo>
                    <a:pt x="204469" y="0"/>
                  </a:lnTo>
                  <a:lnTo>
                    <a:pt x="157586" y="5401"/>
                  </a:lnTo>
                  <a:lnTo>
                    <a:pt x="114548" y="20786"/>
                  </a:lnTo>
                  <a:lnTo>
                    <a:pt x="76583" y="44926"/>
                  </a:lnTo>
                  <a:lnTo>
                    <a:pt x="44918" y="76593"/>
                  </a:lnTo>
                  <a:lnTo>
                    <a:pt x="20782" y="114559"/>
                  </a:lnTo>
                  <a:lnTo>
                    <a:pt x="5400" y="157594"/>
                  </a:lnTo>
                  <a:lnTo>
                    <a:pt x="0" y="204470"/>
                  </a:lnTo>
                  <a:lnTo>
                    <a:pt x="0" y="1022350"/>
                  </a:lnTo>
                  <a:lnTo>
                    <a:pt x="5400" y="1069225"/>
                  </a:lnTo>
                  <a:lnTo>
                    <a:pt x="20782" y="1112260"/>
                  </a:lnTo>
                  <a:lnTo>
                    <a:pt x="44918" y="1150226"/>
                  </a:lnTo>
                  <a:lnTo>
                    <a:pt x="76583" y="1181893"/>
                  </a:lnTo>
                  <a:lnTo>
                    <a:pt x="114548" y="1206033"/>
                  </a:lnTo>
                  <a:lnTo>
                    <a:pt x="157586" y="1221418"/>
                  </a:lnTo>
                  <a:lnTo>
                    <a:pt x="204469" y="1226820"/>
                  </a:lnTo>
                  <a:lnTo>
                    <a:pt x="2217166" y="1226820"/>
                  </a:lnTo>
                  <a:lnTo>
                    <a:pt x="2264041" y="1221418"/>
                  </a:lnTo>
                  <a:lnTo>
                    <a:pt x="2307076" y="1206033"/>
                  </a:lnTo>
                  <a:lnTo>
                    <a:pt x="2345042" y="1181893"/>
                  </a:lnTo>
                  <a:lnTo>
                    <a:pt x="2376709" y="1150226"/>
                  </a:lnTo>
                  <a:lnTo>
                    <a:pt x="2400849" y="1112260"/>
                  </a:lnTo>
                  <a:lnTo>
                    <a:pt x="2416234" y="1069225"/>
                  </a:lnTo>
                  <a:lnTo>
                    <a:pt x="2421636" y="1022350"/>
                  </a:lnTo>
                  <a:lnTo>
                    <a:pt x="2421636" y="204470"/>
                  </a:lnTo>
                  <a:lnTo>
                    <a:pt x="2416234" y="157594"/>
                  </a:lnTo>
                  <a:lnTo>
                    <a:pt x="2400849" y="114559"/>
                  </a:lnTo>
                  <a:lnTo>
                    <a:pt x="2376709" y="76593"/>
                  </a:lnTo>
                  <a:lnTo>
                    <a:pt x="2345042" y="44926"/>
                  </a:lnTo>
                  <a:lnTo>
                    <a:pt x="2307076" y="20786"/>
                  </a:lnTo>
                  <a:lnTo>
                    <a:pt x="2264041" y="5401"/>
                  </a:lnTo>
                  <a:lnTo>
                    <a:pt x="221716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47571" y="1781556"/>
              <a:ext cx="2421890" cy="1226820"/>
            </a:xfrm>
            <a:custGeom>
              <a:avLst/>
              <a:gdLst/>
              <a:ahLst/>
              <a:cxnLst/>
              <a:rect l="l" t="t" r="r" b="b"/>
              <a:pathLst>
                <a:path w="2421890" h="1226820">
                  <a:moveTo>
                    <a:pt x="0" y="204470"/>
                  </a:moveTo>
                  <a:lnTo>
                    <a:pt x="5400" y="157594"/>
                  </a:lnTo>
                  <a:lnTo>
                    <a:pt x="20782" y="114559"/>
                  </a:lnTo>
                  <a:lnTo>
                    <a:pt x="44918" y="76593"/>
                  </a:lnTo>
                  <a:lnTo>
                    <a:pt x="76583" y="44926"/>
                  </a:lnTo>
                  <a:lnTo>
                    <a:pt x="114548" y="20786"/>
                  </a:lnTo>
                  <a:lnTo>
                    <a:pt x="157586" y="5401"/>
                  </a:lnTo>
                  <a:lnTo>
                    <a:pt x="204469" y="0"/>
                  </a:lnTo>
                  <a:lnTo>
                    <a:pt x="2217166" y="0"/>
                  </a:lnTo>
                  <a:lnTo>
                    <a:pt x="2264041" y="5401"/>
                  </a:lnTo>
                  <a:lnTo>
                    <a:pt x="2307076" y="20786"/>
                  </a:lnTo>
                  <a:lnTo>
                    <a:pt x="2345042" y="44926"/>
                  </a:lnTo>
                  <a:lnTo>
                    <a:pt x="2376709" y="76593"/>
                  </a:lnTo>
                  <a:lnTo>
                    <a:pt x="2400849" y="114559"/>
                  </a:lnTo>
                  <a:lnTo>
                    <a:pt x="2416234" y="157594"/>
                  </a:lnTo>
                  <a:lnTo>
                    <a:pt x="2421636" y="204470"/>
                  </a:lnTo>
                  <a:lnTo>
                    <a:pt x="2421636" y="1022350"/>
                  </a:lnTo>
                  <a:lnTo>
                    <a:pt x="2416234" y="1069225"/>
                  </a:lnTo>
                  <a:lnTo>
                    <a:pt x="2400849" y="1112260"/>
                  </a:lnTo>
                  <a:lnTo>
                    <a:pt x="2376709" y="1150226"/>
                  </a:lnTo>
                  <a:lnTo>
                    <a:pt x="2345042" y="1181893"/>
                  </a:lnTo>
                  <a:lnTo>
                    <a:pt x="2307076" y="1206033"/>
                  </a:lnTo>
                  <a:lnTo>
                    <a:pt x="2264041" y="1221418"/>
                  </a:lnTo>
                  <a:lnTo>
                    <a:pt x="2217166" y="1226820"/>
                  </a:lnTo>
                  <a:lnTo>
                    <a:pt x="204469" y="1226820"/>
                  </a:lnTo>
                  <a:lnTo>
                    <a:pt x="157586" y="1221418"/>
                  </a:lnTo>
                  <a:lnTo>
                    <a:pt x="114548" y="1206033"/>
                  </a:lnTo>
                  <a:lnTo>
                    <a:pt x="76583" y="1181893"/>
                  </a:lnTo>
                  <a:lnTo>
                    <a:pt x="44918" y="1150226"/>
                  </a:lnTo>
                  <a:lnTo>
                    <a:pt x="20782" y="1112260"/>
                  </a:lnTo>
                  <a:lnTo>
                    <a:pt x="5400" y="1069225"/>
                  </a:lnTo>
                  <a:lnTo>
                    <a:pt x="0" y="1022350"/>
                  </a:lnTo>
                  <a:lnTo>
                    <a:pt x="0" y="2044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604263" y="1933193"/>
            <a:ext cx="1508125" cy="84201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128270" marR="5080" indent="-116205">
              <a:lnSpc>
                <a:spcPts val="3070"/>
              </a:lnSpc>
              <a:spcBef>
                <a:spcPts val="439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62858" y="3443985"/>
            <a:ext cx="7487920" cy="2887345"/>
            <a:chOff x="3562858" y="3443985"/>
            <a:chExt cx="7487920" cy="2887345"/>
          </a:xfrm>
        </p:grpSpPr>
        <p:sp>
          <p:nvSpPr>
            <p:cNvPr id="11" name="object 11"/>
            <p:cNvSpPr/>
            <p:nvPr/>
          </p:nvSpPr>
          <p:spPr>
            <a:xfrm>
              <a:off x="3569208" y="3450335"/>
              <a:ext cx="7475220" cy="2874645"/>
            </a:xfrm>
            <a:custGeom>
              <a:avLst/>
              <a:gdLst/>
              <a:ahLst/>
              <a:cxnLst/>
              <a:rect l="l" t="t" r="r" b="b"/>
              <a:pathLst>
                <a:path w="7475220" h="2874645">
                  <a:moveTo>
                    <a:pt x="6996175" y="0"/>
                  </a:moveTo>
                  <a:lnTo>
                    <a:pt x="0" y="0"/>
                  </a:lnTo>
                  <a:lnTo>
                    <a:pt x="0" y="2874264"/>
                  </a:lnTo>
                  <a:lnTo>
                    <a:pt x="6996175" y="2874264"/>
                  </a:lnTo>
                  <a:lnTo>
                    <a:pt x="7045150" y="2871790"/>
                  </a:lnTo>
                  <a:lnTo>
                    <a:pt x="7092712" y="2864531"/>
                  </a:lnTo>
                  <a:lnTo>
                    <a:pt x="7138618" y="2852726"/>
                  </a:lnTo>
                  <a:lnTo>
                    <a:pt x="7182629" y="2836617"/>
                  </a:lnTo>
                  <a:lnTo>
                    <a:pt x="7224504" y="2816445"/>
                  </a:lnTo>
                  <a:lnTo>
                    <a:pt x="7264001" y="2792449"/>
                  </a:lnTo>
                  <a:lnTo>
                    <a:pt x="7300880" y="2764871"/>
                  </a:lnTo>
                  <a:lnTo>
                    <a:pt x="7334900" y="2733952"/>
                  </a:lnTo>
                  <a:lnTo>
                    <a:pt x="7365820" y="2699933"/>
                  </a:lnTo>
                  <a:lnTo>
                    <a:pt x="7393399" y="2663053"/>
                  </a:lnTo>
                  <a:lnTo>
                    <a:pt x="7417396" y="2623555"/>
                  </a:lnTo>
                  <a:lnTo>
                    <a:pt x="7437570" y="2581679"/>
                  </a:lnTo>
                  <a:lnTo>
                    <a:pt x="7453680" y="2537665"/>
                  </a:lnTo>
                  <a:lnTo>
                    <a:pt x="7465486" y="2491754"/>
                  </a:lnTo>
                  <a:lnTo>
                    <a:pt x="7472746" y="2444188"/>
                  </a:lnTo>
                  <a:lnTo>
                    <a:pt x="7475219" y="2395207"/>
                  </a:lnTo>
                  <a:lnTo>
                    <a:pt x="7475219" y="479044"/>
                  </a:lnTo>
                  <a:lnTo>
                    <a:pt x="7472746" y="430069"/>
                  </a:lnTo>
                  <a:lnTo>
                    <a:pt x="7465486" y="382507"/>
                  </a:lnTo>
                  <a:lnTo>
                    <a:pt x="7453680" y="336601"/>
                  </a:lnTo>
                  <a:lnTo>
                    <a:pt x="7437570" y="292590"/>
                  </a:lnTo>
                  <a:lnTo>
                    <a:pt x="7417396" y="250715"/>
                  </a:lnTo>
                  <a:lnTo>
                    <a:pt x="7393399" y="211218"/>
                  </a:lnTo>
                  <a:lnTo>
                    <a:pt x="7365820" y="174339"/>
                  </a:lnTo>
                  <a:lnTo>
                    <a:pt x="7334900" y="140319"/>
                  </a:lnTo>
                  <a:lnTo>
                    <a:pt x="7300880" y="109399"/>
                  </a:lnTo>
                  <a:lnTo>
                    <a:pt x="7264001" y="81820"/>
                  </a:lnTo>
                  <a:lnTo>
                    <a:pt x="7224504" y="57823"/>
                  </a:lnTo>
                  <a:lnTo>
                    <a:pt x="7182629" y="37649"/>
                  </a:lnTo>
                  <a:lnTo>
                    <a:pt x="7138618" y="21539"/>
                  </a:lnTo>
                  <a:lnTo>
                    <a:pt x="7092712" y="9733"/>
                  </a:lnTo>
                  <a:lnTo>
                    <a:pt x="7045150" y="2473"/>
                  </a:lnTo>
                  <a:lnTo>
                    <a:pt x="6996175" y="0"/>
                  </a:lnTo>
                  <a:close/>
                </a:path>
              </a:pathLst>
            </a:custGeom>
            <a:solidFill>
              <a:srgbClr val="FFC55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69208" y="3450335"/>
              <a:ext cx="7475220" cy="2874645"/>
            </a:xfrm>
            <a:custGeom>
              <a:avLst/>
              <a:gdLst/>
              <a:ahLst/>
              <a:cxnLst/>
              <a:rect l="l" t="t" r="r" b="b"/>
              <a:pathLst>
                <a:path w="7475220" h="2874645">
                  <a:moveTo>
                    <a:pt x="7475219" y="479044"/>
                  </a:moveTo>
                  <a:lnTo>
                    <a:pt x="7475219" y="2395207"/>
                  </a:lnTo>
                  <a:lnTo>
                    <a:pt x="7472746" y="2444188"/>
                  </a:lnTo>
                  <a:lnTo>
                    <a:pt x="7465486" y="2491754"/>
                  </a:lnTo>
                  <a:lnTo>
                    <a:pt x="7453680" y="2537665"/>
                  </a:lnTo>
                  <a:lnTo>
                    <a:pt x="7437570" y="2581679"/>
                  </a:lnTo>
                  <a:lnTo>
                    <a:pt x="7417396" y="2623555"/>
                  </a:lnTo>
                  <a:lnTo>
                    <a:pt x="7393399" y="2663053"/>
                  </a:lnTo>
                  <a:lnTo>
                    <a:pt x="7365820" y="2699933"/>
                  </a:lnTo>
                  <a:lnTo>
                    <a:pt x="7334900" y="2733952"/>
                  </a:lnTo>
                  <a:lnTo>
                    <a:pt x="7300880" y="2764871"/>
                  </a:lnTo>
                  <a:lnTo>
                    <a:pt x="7264001" y="2792449"/>
                  </a:lnTo>
                  <a:lnTo>
                    <a:pt x="7224504" y="2816445"/>
                  </a:lnTo>
                  <a:lnTo>
                    <a:pt x="7182629" y="2836617"/>
                  </a:lnTo>
                  <a:lnTo>
                    <a:pt x="7138618" y="2852726"/>
                  </a:lnTo>
                  <a:lnTo>
                    <a:pt x="7092712" y="2864531"/>
                  </a:lnTo>
                  <a:lnTo>
                    <a:pt x="7045150" y="2871790"/>
                  </a:lnTo>
                  <a:lnTo>
                    <a:pt x="6996175" y="2874264"/>
                  </a:lnTo>
                  <a:lnTo>
                    <a:pt x="0" y="2874264"/>
                  </a:lnTo>
                  <a:lnTo>
                    <a:pt x="0" y="0"/>
                  </a:lnTo>
                  <a:lnTo>
                    <a:pt x="6996175" y="0"/>
                  </a:lnTo>
                  <a:lnTo>
                    <a:pt x="7045150" y="2473"/>
                  </a:lnTo>
                  <a:lnTo>
                    <a:pt x="7092712" y="9733"/>
                  </a:lnTo>
                  <a:lnTo>
                    <a:pt x="7138618" y="21539"/>
                  </a:lnTo>
                  <a:lnTo>
                    <a:pt x="7182629" y="37649"/>
                  </a:lnTo>
                  <a:lnTo>
                    <a:pt x="7224504" y="57823"/>
                  </a:lnTo>
                  <a:lnTo>
                    <a:pt x="7264001" y="81820"/>
                  </a:lnTo>
                  <a:lnTo>
                    <a:pt x="7300880" y="109399"/>
                  </a:lnTo>
                  <a:lnTo>
                    <a:pt x="7334900" y="140319"/>
                  </a:lnTo>
                  <a:lnTo>
                    <a:pt x="7365820" y="174339"/>
                  </a:lnTo>
                  <a:lnTo>
                    <a:pt x="7393399" y="211218"/>
                  </a:lnTo>
                  <a:lnTo>
                    <a:pt x="7417396" y="250715"/>
                  </a:lnTo>
                  <a:lnTo>
                    <a:pt x="7437570" y="292590"/>
                  </a:lnTo>
                  <a:lnTo>
                    <a:pt x="7453680" y="336601"/>
                  </a:lnTo>
                  <a:lnTo>
                    <a:pt x="7465486" y="382507"/>
                  </a:lnTo>
                  <a:lnTo>
                    <a:pt x="7472746" y="430069"/>
                  </a:lnTo>
                  <a:lnTo>
                    <a:pt x="7475219" y="479044"/>
                  </a:lnTo>
                  <a:close/>
                </a:path>
              </a:pathLst>
            </a:custGeom>
            <a:ln w="12192">
              <a:solidFill>
                <a:srgbClr val="FFC5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805173" y="4045824"/>
            <a:ext cx="6668770" cy="15887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5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sürmesi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Arkadaşlık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ilişkilerinde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problemler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Erken</a:t>
            </a:r>
            <a:r>
              <a:rPr dirty="0" sz="2400" spc="-10">
                <a:latin typeface="Calibri"/>
                <a:cs typeface="Calibri"/>
              </a:rPr>
              <a:t> yaşlarda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sigara,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alkol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madde </a:t>
            </a:r>
            <a:r>
              <a:rPr dirty="0" sz="2400" spc="-10">
                <a:latin typeface="Calibri"/>
                <a:cs typeface="Calibri"/>
              </a:rPr>
              <a:t>kullanma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riski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Problemli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(örn.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suça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yönelik)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bulunma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41475" y="4280915"/>
            <a:ext cx="2433955" cy="1213485"/>
            <a:chOff x="1141475" y="4280915"/>
            <a:chExt cx="2433955" cy="1213485"/>
          </a:xfrm>
        </p:grpSpPr>
        <p:sp>
          <p:nvSpPr>
            <p:cNvPr id="15" name="object 15"/>
            <p:cNvSpPr/>
            <p:nvPr/>
          </p:nvSpPr>
          <p:spPr>
            <a:xfrm>
              <a:off x="1147571" y="4287011"/>
              <a:ext cx="2421890" cy="1201420"/>
            </a:xfrm>
            <a:custGeom>
              <a:avLst/>
              <a:gdLst/>
              <a:ahLst/>
              <a:cxnLst/>
              <a:rect l="l" t="t" r="r" b="b"/>
              <a:pathLst>
                <a:path w="2421890" h="1201420">
                  <a:moveTo>
                    <a:pt x="2221483" y="0"/>
                  </a:moveTo>
                  <a:lnTo>
                    <a:pt x="200152" y="0"/>
                  </a:lnTo>
                  <a:lnTo>
                    <a:pt x="154259" y="5288"/>
                  </a:lnTo>
                  <a:lnTo>
                    <a:pt x="112130" y="20352"/>
                  </a:lnTo>
                  <a:lnTo>
                    <a:pt x="74967" y="43987"/>
                  </a:lnTo>
                  <a:lnTo>
                    <a:pt x="43971" y="74988"/>
                  </a:lnTo>
                  <a:lnTo>
                    <a:pt x="20343" y="112152"/>
                  </a:lnTo>
                  <a:lnTo>
                    <a:pt x="5286" y="154275"/>
                  </a:lnTo>
                  <a:lnTo>
                    <a:pt x="0" y="200151"/>
                  </a:lnTo>
                  <a:lnTo>
                    <a:pt x="0" y="1000760"/>
                  </a:lnTo>
                  <a:lnTo>
                    <a:pt x="5286" y="1046636"/>
                  </a:lnTo>
                  <a:lnTo>
                    <a:pt x="20343" y="1088759"/>
                  </a:lnTo>
                  <a:lnTo>
                    <a:pt x="43971" y="1125923"/>
                  </a:lnTo>
                  <a:lnTo>
                    <a:pt x="74967" y="1156924"/>
                  </a:lnTo>
                  <a:lnTo>
                    <a:pt x="112130" y="1180559"/>
                  </a:lnTo>
                  <a:lnTo>
                    <a:pt x="154259" y="1195623"/>
                  </a:lnTo>
                  <a:lnTo>
                    <a:pt x="200152" y="1200912"/>
                  </a:lnTo>
                  <a:lnTo>
                    <a:pt x="2221483" y="1200912"/>
                  </a:lnTo>
                  <a:lnTo>
                    <a:pt x="2267360" y="1195623"/>
                  </a:lnTo>
                  <a:lnTo>
                    <a:pt x="2309483" y="1180559"/>
                  </a:lnTo>
                  <a:lnTo>
                    <a:pt x="2346647" y="1156924"/>
                  </a:lnTo>
                  <a:lnTo>
                    <a:pt x="2377648" y="1125923"/>
                  </a:lnTo>
                  <a:lnTo>
                    <a:pt x="2401283" y="1088759"/>
                  </a:lnTo>
                  <a:lnTo>
                    <a:pt x="2416347" y="1046636"/>
                  </a:lnTo>
                  <a:lnTo>
                    <a:pt x="2421636" y="1000760"/>
                  </a:lnTo>
                  <a:lnTo>
                    <a:pt x="2421636" y="200151"/>
                  </a:lnTo>
                  <a:lnTo>
                    <a:pt x="2416347" y="154275"/>
                  </a:lnTo>
                  <a:lnTo>
                    <a:pt x="2401283" y="112152"/>
                  </a:lnTo>
                  <a:lnTo>
                    <a:pt x="2377648" y="74988"/>
                  </a:lnTo>
                  <a:lnTo>
                    <a:pt x="2346647" y="43987"/>
                  </a:lnTo>
                  <a:lnTo>
                    <a:pt x="2309483" y="20352"/>
                  </a:lnTo>
                  <a:lnTo>
                    <a:pt x="2267360" y="5288"/>
                  </a:lnTo>
                  <a:lnTo>
                    <a:pt x="2221483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47571" y="4287011"/>
              <a:ext cx="2421890" cy="1201420"/>
            </a:xfrm>
            <a:custGeom>
              <a:avLst/>
              <a:gdLst/>
              <a:ahLst/>
              <a:cxnLst/>
              <a:rect l="l" t="t" r="r" b="b"/>
              <a:pathLst>
                <a:path w="2421890" h="1201420">
                  <a:moveTo>
                    <a:pt x="0" y="200151"/>
                  </a:moveTo>
                  <a:lnTo>
                    <a:pt x="5286" y="154275"/>
                  </a:lnTo>
                  <a:lnTo>
                    <a:pt x="20343" y="112152"/>
                  </a:lnTo>
                  <a:lnTo>
                    <a:pt x="43971" y="74988"/>
                  </a:lnTo>
                  <a:lnTo>
                    <a:pt x="74967" y="43987"/>
                  </a:lnTo>
                  <a:lnTo>
                    <a:pt x="112130" y="20352"/>
                  </a:lnTo>
                  <a:lnTo>
                    <a:pt x="154259" y="5288"/>
                  </a:lnTo>
                  <a:lnTo>
                    <a:pt x="200152" y="0"/>
                  </a:lnTo>
                  <a:lnTo>
                    <a:pt x="2221483" y="0"/>
                  </a:lnTo>
                  <a:lnTo>
                    <a:pt x="2267360" y="5288"/>
                  </a:lnTo>
                  <a:lnTo>
                    <a:pt x="2309483" y="20352"/>
                  </a:lnTo>
                  <a:lnTo>
                    <a:pt x="2346647" y="43987"/>
                  </a:lnTo>
                  <a:lnTo>
                    <a:pt x="2377648" y="74988"/>
                  </a:lnTo>
                  <a:lnTo>
                    <a:pt x="2401283" y="112152"/>
                  </a:lnTo>
                  <a:lnTo>
                    <a:pt x="2416347" y="154275"/>
                  </a:lnTo>
                  <a:lnTo>
                    <a:pt x="2421636" y="200151"/>
                  </a:lnTo>
                  <a:lnTo>
                    <a:pt x="2421636" y="1000760"/>
                  </a:lnTo>
                  <a:lnTo>
                    <a:pt x="2416347" y="1046636"/>
                  </a:lnTo>
                  <a:lnTo>
                    <a:pt x="2401283" y="1088759"/>
                  </a:lnTo>
                  <a:lnTo>
                    <a:pt x="2377648" y="1125923"/>
                  </a:lnTo>
                  <a:lnTo>
                    <a:pt x="2346647" y="1156924"/>
                  </a:lnTo>
                  <a:lnTo>
                    <a:pt x="2309483" y="1180559"/>
                  </a:lnTo>
                  <a:lnTo>
                    <a:pt x="2267360" y="1195623"/>
                  </a:lnTo>
                  <a:lnTo>
                    <a:pt x="2221483" y="1200912"/>
                  </a:lnTo>
                  <a:lnTo>
                    <a:pt x="200152" y="1200912"/>
                  </a:lnTo>
                  <a:lnTo>
                    <a:pt x="154259" y="1195623"/>
                  </a:lnTo>
                  <a:lnTo>
                    <a:pt x="112130" y="1180559"/>
                  </a:lnTo>
                  <a:lnTo>
                    <a:pt x="74967" y="1156924"/>
                  </a:lnTo>
                  <a:lnTo>
                    <a:pt x="43971" y="1125923"/>
                  </a:lnTo>
                  <a:lnTo>
                    <a:pt x="20343" y="1088759"/>
                  </a:lnTo>
                  <a:lnTo>
                    <a:pt x="5286" y="1046636"/>
                  </a:lnTo>
                  <a:lnTo>
                    <a:pt x="0" y="1000760"/>
                  </a:lnTo>
                  <a:lnTo>
                    <a:pt x="0" y="2001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525269" y="4426077"/>
            <a:ext cx="1666875" cy="84201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07645" marR="5080" indent="-195580">
              <a:lnSpc>
                <a:spcPts val="3070"/>
              </a:lnSpc>
              <a:spcBef>
                <a:spcPts val="440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</a:t>
            </a:r>
            <a:r>
              <a:rPr dirty="0" sz="28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11117" y="319227"/>
            <a:ext cx="49752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600" spc="-10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çocuklar</a:t>
            </a:r>
            <a:r>
              <a:rPr dirty="0" sz="36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0739" y="6476491"/>
            <a:ext cx="62001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(Camodeca,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Goossens,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Meerum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Terwogt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Schuengel,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2002;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Gökkaya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Tekinsav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Sütcü,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2020;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Jacobs,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2008;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Menesini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673" y="412826"/>
            <a:ext cx="44577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2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</a:t>
            </a:r>
            <a:r>
              <a:rPr dirty="0" sz="40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Nedir?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119375"/>
            <a:ext cx="10334625" cy="44265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35433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Akran</a:t>
            </a:r>
            <a:r>
              <a:rPr dirty="0" sz="28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zorbalığı</a:t>
            </a:r>
            <a:r>
              <a:rPr dirty="0" sz="2800" spc="-10">
                <a:latin typeface="Calibri"/>
                <a:cs typeface="Calibri"/>
              </a:rPr>
              <a:t>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okullarda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ya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 </a:t>
            </a:r>
            <a:r>
              <a:rPr dirty="0" sz="2800" spc="-15">
                <a:latin typeface="Calibri"/>
                <a:cs typeface="Calibri"/>
              </a:rPr>
              <a:t>birkaç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çocuğun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başka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çocuğa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karşı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yaptığı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saldırgan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davranışlar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olarak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tanımlanmaktadır.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olarak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tanımlanması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için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üç</a:t>
            </a:r>
            <a:r>
              <a:rPr dirty="0" sz="28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özellik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 spc="-15">
                <a:latin typeface="Calibri"/>
                <a:cs typeface="Calibri"/>
              </a:rPr>
              <a:t>gerekmektedir: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Calibri"/>
              <a:cs typeface="Calibri"/>
            </a:endParaRPr>
          </a:p>
          <a:p>
            <a:pPr marL="12700" marR="1906905">
              <a:lnSpc>
                <a:spcPct val="119600"/>
              </a:lnSpc>
            </a:pPr>
            <a:r>
              <a:rPr dirty="0" sz="2800" spc="-5">
                <a:latin typeface="Calibri"/>
                <a:cs typeface="Calibri"/>
              </a:rPr>
              <a:t>1-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zarar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verme</a:t>
            </a:r>
            <a:r>
              <a:rPr dirty="0" sz="2800" spc="2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niyetiyle</a:t>
            </a:r>
            <a:r>
              <a:rPr dirty="0" sz="2800" spc="7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kasıtlı</a:t>
            </a:r>
            <a:r>
              <a:rPr dirty="0" sz="2800" spc="30" b="1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olarak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yapılması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2-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tekrarlaması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ve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sürekli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olması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  <a:spcBef>
                <a:spcPts val="660"/>
              </a:spcBef>
            </a:pPr>
            <a:r>
              <a:rPr dirty="0" sz="2800" spc="-5">
                <a:latin typeface="Calibri"/>
                <a:cs typeface="Calibri"/>
              </a:rPr>
              <a:t>3-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arasında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güç</a:t>
            </a:r>
            <a:r>
              <a:rPr dirty="0" sz="2800" spc="2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dengesizliği</a:t>
            </a:r>
            <a:r>
              <a:rPr dirty="0" sz="2800" spc="-10">
                <a:latin typeface="Calibri"/>
                <a:cs typeface="Calibri"/>
              </a:rPr>
              <a:t>nin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olması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(fiziksel,</a:t>
            </a:r>
            <a:r>
              <a:rPr dirty="0" sz="2800" spc="5" i="1">
                <a:latin typeface="Calibri"/>
                <a:cs typeface="Calibri"/>
              </a:rPr>
              <a:t> </a:t>
            </a:r>
            <a:r>
              <a:rPr dirty="0" sz="2800" spc="-5" i="1">
                <a:latin typeface="Calibri"/>
                <a:cs typeface="Calibri"/>
              </a:rPr>
              <a:t>zihinsel,</a:t>
            </a:r>
            <a:r>
              <a:rPr dirty="0" sz="2800" spc="30" i="1">
                <a:latin typeface="Calibri"/>
                <a:cs typeface="Calibri"/>
              </a:rPr>
              <a:t> </a:t>
            </a:r>
            <a:r>
              <a:rPr dirty="0" sz="2800" spc="-15" i="1">
                <a:latin typeface="Calibri"/>
                <a:cs typeface="Calibri"/>
              </a:rPr>
              <a:t>sosyal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 i="1">
                <a:latin typeface="Calibri"/>
                <a:cs typeface="Calibri"/>
              </a:rPr>
              <a:t>yaş</a:t>
            </a:r>
            <a:r>
              <a:rPr dirty="0" sz="2800" spc="-25" i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gibi</a:t>
            </a:r>
            <a:r>
              <a:rPr dirty="0" sz="2800" spc="-5" i="1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900" spc="-5">
                <a:latin typeface="Calibri"/>
                <a:cs typeface="Calibri"/>
              </a:rPr>
              <a:t>(Olweus,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 </a:t>
            </a:r>
            <a:r>
              <a:rPr dirty="0" sz="900">
                <a:latin typeface="Calibri"/>
                <a:cs typeface="Calibri"/>
              </a:rPr>
              <a:t>2003)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5517" y="6427723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0" y="319227"/>
            <a:ext cx="62896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600" spc="-10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600" spc="-9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kalan</a:t>
            </a:r>
            <a:r>
              <a:rPr dirty="0" sz="36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FF0000"/>
                </a:solidFill>
                <a:latin typeface="Calibri Light"/>
                <a:cs typeface="Calibri Light"/>
              </a:rPr>
              <a:t>çocuklar</a:t>
            </a:r>
            <a:r>
              <a:rPr dirty="0" sz="36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60494" y="1282953"/>
            <a:ext cx="6634480" cy="2990850"/>
            <a:chOff x="4460494" y="1282953"/>
            <a:chExt cx="6634480" cy="2990850"/>
          </a:xfrm>
        </p:grpSpPr>
        <p:sp>
          <p:nvSpPr>
            <p:cNvPr id="4" name="object 4"/>
            <p:cNvSpPr/>
            <p:nvPr/>
          </p:nvSpPr>
          <p:spPr>
            <a:xfrm>
              <a:off x="4466844" y="1289303"/>
              <a:ext cx="6621780" cy="2978150"/>
            </a:xfrm>
            <a:custGeom>
              <a:avLst/>
              <a:gdLst/>
              <a:ahLst/>
              <a:cxnLst/>
              <a:rect l="l" t="t" r="r" b="b"/>
              <a:pathLst>
                <a:path w="6621780" h="2978150">
                  <a:moveTo>
                    <a:pt x="6125463" y="0"/>
                  </a:moveTo>
                  <a:lnTo>
                    <a:pt x="0" y="0"/>
                  </a:lnTo>
                  <a:lnTo>
                    <a:pt x="0" y="2977896"/>
                  </a:lnTo>
                  <a:lnTo>
                    <a:pt x="6125463" y="2977896"/>
                  </a:lnTo>
                  <a:lnTo>
                    <a:pt x="6173256" y="2975623"/>
                  </a:lnTo>
                  <a:lnTo>
                    <a:pt x="6219764" y="2968945"/>
                  </a:lnTo>
                  <a:lnTo>
                    <a:pt x="6264780" y="2958068"/>
                  </a:lnTo>
                  <a:lnTo>
                    <a:pt x="6308096" y="2943202"/>
                  </a:lnTo>
                  <a:lnTo>
                    <a:pt x="6349503" y="2924554"/>
                  </a:lnTo>
                  <a:lnTo>
                    <a:pt x="6388794" y="2902333"/>
                  </a:lnTo>
                  <a:lnTo>
                    <a:pt x="6425761" y="2876747"/>
                  </a:lnTo>
                  <a:lnTo>
                    <a:pt x="6460194" y="2848003"/>
                  </a:lnTo>
                  <a:lnTo>
                    <a:pt x="6491887" y="2816310"/>
                  </a:lnTo>
                  <a:lnTo>
                    <a:pt x="6520631" y="2781877"/>
                  </a:lnTo>
                  <a:lnTo>
                    <a:pt x="6546217" y="2744910"/>
                  </a:lnTo>
                  <a:lnTo>
                    <a:pt x="6568438" y="2705619"/>
                  </a:lnTo>
                  <a:lnTo>
                    <a:pt x="6587086" y="2664212"/>
                  </a:lnTo>
                  <a:lnTo>
                    <a:pt x="6601952" y="2620896"/>
                  </a:lnTo>
                  <a:lnTo>
                    <a:pt x="6612829" y="2575880"/>
                  </a:lnTo>
                  <a:lnTo>
                    <a:pt x="6619507" y="2529372"/>
                  </a:lnTo>
                  <a:lnTo>
                    <a:pt x="6621780" y="2481580"/>
                  </a:lnTo>
                  <a:lnTo>
                    <a:pt x="6621780" y="496316"/>
                  </a:lnTo>
                  <a:lnTo>
                    <a:pt x="6619507" y="448523"/>
                  </a:lnTo>
                  <a:lnTo>
                    <a:pt x="6612829" y="402015"/>
                  </a:lnTo>
                  <a:lnTo>
                    <a:pt x="6601952" y="356999"/>
                  </a:lnTo>
                  <a:lnTo>
                    <a:pt x="6587086" y="313683"/>
                  </a:lnTo>
                  <a:lnTo>
                    <a:pt x="6568438" y="272276"/>
                  </a:lnTo>
                  <a:lnTo>
                    <a:pt x="6546217" y="232985"/>
                  </a:lnTo>
                  <a:lnTo>
                    <a:pt x="6520631" y="196018"/>
                  </a:lnTo>
                  <a:lnTo>
                    <a:pt x="6491887" y="161585"/>
                  </a:lnTo>
                  <a:lnTo>
                    <a:pt x="6460194" y="129892"/>
                  </a:lnTo>
                  <a:lnTo>
                    <a:pt x="6425761" y="101148"/>
                  </a:lnTo>
                  <a:lnTo>
                    <a:pt x="6388794" y="75562"/>
                  </a:lnTo>
                  <a:lnTo>
                    <a:pt x="6349503" y="53341"/>
                  </a:lnTo>
                  <a:lnTo>
                    <a:pt x="6308096" y="34693"/>
                  </a:lnTo>
                  <a:lnTo>
                    <a:pt x="6264780" y="19827"/>
                  </a:lnTo>
                  <a:lnTo>
                    <a:pt x="6219764" y="8950"/>
                  </a:lnTo>
                  <a:lnTo>
                    <a:pt x="6173256" y="2272"/>
                  </a:lnTo>
                  <a:lnTo>
                    <a:pt x="6125463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66844" y="1289303"/>
              <a:ext cx="6621780" cy="2978150"/>
            </a:xfrm>
            <a:custGeom>
              <a:avLst/>
              <a:gdLst/>
              <a:ahLst/>
              <a:cxnLst/>
              <a:rect l="l" t="t" r="r" b="b"/>
              <a:pathLst>
                <a:path w="6621780" h="2978150">
                  <a:moveTo>
                    <a:pt x="6621780" y="496316"/>
                  </a:moveTo>
                  <a:lnTo>
                    <a:pt x="6621780" y="2481580"/>
                  </a:lnTo>
                  <a:lnTo>
                    <a:pt x="6619507" y="2529372"/>
                  </a:lnTo>
                  <a:lnTo>
                    <a:pt x="6612829" y="2575880"/>
                  </a:lnTo>
                  <a:lnTo>
                    <a:pt x="6601952" y="2620896"/>
                  </a:lnTo>
                  <a:lnTo>
                    <a:pt x="6587086" y="2664212"/>
                  </a:lnTo>
                  <a:lnTo>
                    <a:pt x="6568438" y="2705619"/>
                  </a:lnTo>
                  <a:lnTo>
                    <a:pt x="6546217" y="2744910"/>
                  </a:lnTo>
                  <a:lnTo>
                    <a:pt x="6520631" y="2781877"/>
                  </a:lnTo>
                  <a:lnTo>
                    <a:pt x="6491887" y="2816310"/>
                  </a:lnTo>
                  <a:lnTo>
                    <a:pt x="6460194" y="2848003"/>
                  </a:lnTo>
                  <a:lnTo>
                    <a:pt x="6425761" y="2876747"/>
                  </a:lnTo>
                  <a:lnTo>
                    <a:pt x="6388794" y="2902333"/>
                  </a:lnTo>
                  <a:lnTo>
                    <a:pt x="6349503" y="2924554"/>
                  </a:lnTo>
                  <a:lnTo>
                    <a:pt x="6308096" y="2943202"/>
                  </a:lnTo>
                  <a:lnTo>
                    <a:pt x="6264780" y="2958068"/>
                  </a:lnTo>
                  <a:lnTo>
                    <a:pt x="6219764" y="2968945"/>
                  </a:lnTo>
                  <a:lnTo>
                    <a:pt x="6173256" y="2975623"/>
                  </a:lnTo>
                  <a:lnTo>
                    <a:pt x="6125463" y="2977896"/>
                  </a:lnTo>
                  <a:lnTo>
                    <a:pt x="0" y="2977896"/>
                  </a:lnTo>
                  <a:lnTo>
                    <a:pt x="0" y="0"/>
                  </a:lnTo>
                  <a:lnTo>
                    <a:pt x="6125463" y="0"/>
                  </a:lnTo>
                  <a:lnTo>
                    <a:pt x="6173256" y="2272"/>
                  </a:lnTo>
                  <a:lnTo>
                    <a:pt x="6219764" y="8950"/>
                  </a:lnTo>
                  <a:lnTo>
                    <a:pt x="6264780" y="19827"/>
                  </a:lnTo>
                  <a:lnTo>
                    <a:pt x="6308096" y="34693"/>
                  </a:lnTo>
                  <a:lnTo>
                    <a:pt x="6349503" y="53341"/>
                  </a:lnTo>
                  <a:lnTo>
                    <a:pt x="6388794" y="75562"/>
                  </a:lnTo>
                  <a:lnTo>
                    <a:pt x="6425761" y="101148"/>
                  </a:lnTo>
                  <a:lnTo>
                    <a:pt x="6460194" y="129892"/>
                  </a:lnTo>
                  <a:lnTo>
                    <a:pt x="6491887" y="161585"/>
                  </a:lnTo>
                  <a:lnTo>
                    <a:pt x="6520631" y="196018"/>
                  </a:lnTo>
                  <a:lnTo>
                    <a:pt x="6546217" y="232985"/>
                  </a:lnTo>
                  <a:lnTo>
                    <a:pt x="6568438" y="272276"/>
                  </a:lnTo>
                  <a:lnTo>
                    <a:pt x="6587086" y="313683"/>
                  </a:lnTo>
                  <a:lnTo>
                    <a:pt x="6601952" y="356999"/>
                  </a:lnTo>
                  <a:lnTo>
                    <a:pt x="6612829" y="402015"/>
                  </a:lnTo>
                  <a:lnTo>
                    <a:pt x="6619507" y="448523"/>
                  </a:lnTo>
                  <a:lnTo>
                    <a:pt x="6621780" y="496316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702809" y="1421597"/>
            <a:ext cx="5906770" cy="100520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Üzüntü,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mutsuzluk,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kızgınlık,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yalnızlık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özgüven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-5">
                <a:latin typeface="Calibri"/>
                <a:cs typeface="Calibri"/>
              </a:rPr>
              <a:t> belirtiler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(baş</a:t>
            </a:r>
            <a:r>
              <a:rPr dirty="0" sz="2000" spc="-5">
                <a:latin typeface="Calibri"/>
                <a:cs typeface="Calibri"/>
              </a:rPr>
              <a:t> ağrısı,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karın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bulantısı)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2809" y="2399841"/>
            <a:ext cx="5763260" cy="165481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Uyku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sorunları </a:t>
            </a:r>
            <a:r>
              <a:rPr dirty="0" sz="2000" spc="-15">
                <a:latin typeface="Calibri"/>
                <a:cs typeface="Calibri"/>
              </a:rPr>
              <a:t>(korkulu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rüyalar,</a:t>
            </a:r>
            <a:r>
              <a:rPr dirty="0" sz="2000" spc="-5">
                <a:latin typeface="Calibri"/>
                <a:cs typeface="Calibri"/>
              </a:rPr>
              <a:t> kabuslar)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Okula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bağlılıkta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azalma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Okulda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güvende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hissetmeme,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okula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gitmek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istememe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Akademik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başarıda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düşüş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Kendine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zarar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verme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davranışları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1560" y="2191511"/>
            <a:ext cx="3421379" cy="1294130"/>
            <a:chOff x="1051560" y="2191511"/>
            <a:chExt cx="3421379" cy="1294130"/>
          </a:xfrm>
        </p:grpSpPr>
        <p:sp>
          <p:nvSpPr>
            <p:cNvPr id="9" name="object 9"/>
            <p:cNvSpPr/>
            <p:nvPr/>
          </p:nvSpPr>
          <p:spPr>
            <a:xfrm>
              <a:off x="1057656" y="2197607"/>
              <a:ext cx="3409315" cy="1282065"/>
            </a:xfrm>
            <a:custGeom>
              <a:avLst/>
              <a:gdLst/>
              <a:ahLst/>
              <a:cxnLst/>
              <a:rect l="l" t="t" r="r" b="b"/>
              <a:pathLst>
                <a:path w="3409315" h="1282064">
                  <a:moveTo>
                    <a:pt x="3195573" y="0"/>
                  </a:moveTo>
                  <a:lnTo>
                    <a:pt x="213613" y="0"/>
                  </a:lnTo>
                  <a:lnTo>
                    <a:pt x="164635" y="5641"/>
                  </a:lnTo>
                  <a:lnTo>
                    <a:pt x="119674" y="21710"/>
                  </a:lnTo>
                  <a:lnTo>
                    <a:pt x="80011" y="46926"/>
                  </a:lnTo>
                  <a:lnTo>
                    <a:pt x="46930" y="80006"/>
                  </a:lnTo>
                  <a:lnTo>
                    <a:pt x="21712" y="119668"/>
                  </a:lnTo>
                  <a:lnTo>
                    <a:pt x="5641" y="164631"/>
                  </a:lnTo>
                  <a:lnTo>
                    <a:pt x="0" y="213613"/>
                  </a:lnTo>
                  <a:lnTo>
                    <a:pt x="0" y="1068069"/>
                  </a:lnTo>
                  <a:lnTo>
                    <a:pt x="5641" y="1117052"/>
                  </a:lnTo>
                  <a:lnTo>
                    <a:pt x="21712" y="1162015"/>
                  </a:lnTo>
                  <a:lnTo>
                    <a:pt x="46930" y="1201677"/>
                  </a:lnTo>
                  <a:lnTo>
                    <a:pt x="80011" y="1234757"/>
                  </a:lnTo>
                  <a:lnTo>
                    <a:pt x="119674" y="1259973"/>
                  </a:lnTo>
                  <a:lnTo>
                    <a:pt x="164635" y="1276042"/>
                  </a:lnTo>
                  <a:lnTo>
                    <a:pt x="213613" y="1281683"/>
                  </a:lnTo>
                  <a:lnTo>
                    <a:pt x="3195573" y="1281683"/>
                  </a:lnTo>
                  <a:lnTo>
                    <a:pt x="3244556" y="1276042"/>
                  </a:lnTo>
                  <a:lnTo>
                    <a:pt x="3289519" y="1259973"/>
                  </a:lnTo>
                  <a:lnTo>
                    <a:pt x="3329181" y="1234757"/>
                  </a:lnTo>
                  <a:lnTo>
                    <a:pt x="3362261" y="1201677"/>
                  </a:lnTo>
                  <a:lnTo>
                    <a:pt x="3387477" y="1162015"/>
                  </a:lnTo>
                  <a:lnTo>
                    <a:pt x="3403546" y="1117052"/>
                  </a:lnTo>
                  <a:lnTo>
                    <a:pt x="3409188" y="1068069"/>
                  </a:lnTo>
                  <a:lnTo>
                    <a:pt x="3409188" y="213613"/>
                  </a:lnTo>
                  <a:lnTo>
                    <a:pt x="3403546" y="164631"/>
                  </a:lnTo>
                  <a:lnTo>
                    <a:pt x="3387477" y="119668"/>
                  </a:lnTo>
                  <a:lnTo>
                    <a:pt x="3362261" y="80006"/>
                  </a:lnTo>
                  <a:lnTo>
                    <a:pt x="3329181" y="46926"/>
                  </a:lnTo>
                  <a:lnTo>
                    <a:pt x="3289519" y="21710"/>
                  </a:lnTo>
                  <a:lnTo>
                    <a:pt x="3244556" y="5641"/>
                  </a:lnTo>
                  <a:lnTo>
                    <a:pt x="319557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57656" y="2197607"/>
              <a:ext cx="3409315" cy="1282065"/>
            </a:xfrm>
            <a:custGeom>
              <a:avLst/>
              <a:gdLst/>
              <a:ahLst/>
              <a:cxnLst/>
              <a:rect l="l" t="t" r="r" b="b"/>
              <a:pathLst>
                <a:path w="3409315" h="1282064">
                  <a:moveTo>
                    <a:pt x="0" y="213613"/>
                  </a:moveTo>
                  <a:lnTo>
                    <a:pt x="5641" y="164631"/>
                  </a:lnTo>
                  <a:lnTo>
                    <a:pt x="21712" y="119668"/>
                  </a:lnTo>
                  <a:lnTo>
                    <a:pt x="46930" y="80006"/>
                  </a:lnTo>
                  <a:lnTo>
                    <a:pt x="80011" y="46926"/>
                  </a:lnTo>
                  <a:lnTo>
                    <a:pt x="119674" y="21710"/>
                  </a:lnTo>
                  <a:lnTo>
                    <a:pt x="164635" y="5641"/>
                  </a:lnTo>
                  <a:lnTo>
                    <a:pt x="213613" y="0"/>
                  </a:lnTo>
                  <a:lnTo>
                    <a:pt x="3195573" y="0"/>
                  </a:lnTo>
                  <a:lnTo>
                    <a:pt x="3244556" y="5641"/>
                  </a:lnTo>
                  <a:lnTo>
                    <a:pt x="3289519" y="21710"/>
                  </a:lnTo>
                  <a:lnTo>
                    <a:pt x="3329181" y="46926"/>
                  </a:lnTo>
                  <a:lnTo>
                    <a:pt x="3362261" y="80006"/>
                  </a:lnTo>
                  <a:lnTo>
                    <a:pt x="3387477" y="119668"/>
                  </a:lnTo>
                  <a:lnTo>
                    <a:pt x="3403546" y="164631"/>
                  </a:lnTo>
                  <a:lnTo>
                    <a:pt x="3409188" y="213613"/>
                  </a:lnTo>
                  <a:lnTo>
                    <a:pt x="3409188" y="1068069"/>
                  </a:lnTo>
                  <a:lnTo>
                    <a:pt x="3403546" y="1117052"/>
                  </a:lnTo>
                  <a:lnTo>
                    <a:pt x="3387477" y="1162015"/>
                  </a:lnTo>
                  <a:lnTo>
                    <a:pt x="3362261" y="1201677"/>
                  </a:lnTo>
                  <a:lnTo>
                    <a:pt x="3329181" y="1234757"/>
                  </a:lnTo>
                  <a:lnTo>
                    <a:pt x="3289519" y="1259973"/>
                  </a:lnTo>
                  <a:lnTo>
                    <a:pt x="3244556" y="1276042"/>
                  </a:lnTo>
                  <a:lnTo>
                    <a:pt x="3195573" y="1281683"/>
                  </a:lnTo>
                  <a:lnTo>
                    <a:pt x="213613" y="1281683"/>
                  </a:lnTo>
                  <a:lnTo>
                    <a:pt x="164635" y="1276042"/>
                  </a:lnTo>
                  <a:lnTo>
                    <a:pt x="119674" y="1259973"/>
                  </a:lnTo>
                  <a:lnTo>
                    <a:pt x="80011" y="1234757"/>
                  </a:lnTo>
                  <a:lnTo>
                    <a:pt x="46930" y="1201677"/>
                  </a:lnTo>
                  <a:lnTo>
                    <a:pt x="21712" y="1162015"/>
                  </a:lnTo>
                  <a:lnTo>
                    <a:pt x="5641" y="1117052"/>
                  </a:lnTo>
                  <a:lnTo>
                    <a:pt x="0" y="1068069"/>
                  </a:lnTo>
                  <a:lnTo>
                    <a:pt x="0" y="21361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341247" y="2571749"/>
            <a:ext cx="2841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</a:t>
            </a: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40326" y="4370578"/>
            <a:ext cx="6502400" cy="1962150"/>
            <a:chOff x="4640326" y="4370578"/>
            <a:chExt cx="6502400" cy="1962150"/>
          </a:xfrm>
        </p:grpSpPr>
        <p:sp>
          <p:nvSpPr>
            <p:cNvPr id="13" name="object 13"/>
            <p:cNvSpPr/>
            <p:nvPr/>
          </p:nvSpPr>
          <p:spPr>
            <a:xfrm>
              <a:off x="4646676" y="4376928"/>
              <a:ext cx="6489700" cy="1949450"/>
            </a:xfrm>
            <a:custGeom>
              <a:avLst/>
              <a:gdLst/>
              <a:ahLst/>
              <a:cxnLst/>
              <a:rect l="l" t="t" r="r" b="b"/>
              <a:pathLst>
                <a:path w="6489700" h="1949450">
                  <a:moveTo>
                    <a:pt x="6164326" y="0"/>
                  </a:moveTo>
                  <a:lnTo>
                    <a:pt x="0" y="0"/>
                  </a:lnTo>
                  <a:lnTo>
                    <a:pt x="0" y="1949196"/>
                  </a:lnTo>
                  <a:lnTo>
                    <a:pt x="6164326" y="1949196"/>
                  </a:lnTo>
                  <a:lnTo>
                    <a:pt x="6212339" y="1945673"/>
                  </a:lnTo>
                  <a:lnTo>
                    <a:pt x="6258163" y="1935441"/>
                  </a:lnTo>
                  <a:lnTo>
                    <a:pt x="6301295" y="1919001"/>
                  </a:lnTo>
                  <a:lnTo>
                    <a:pt x="6341233" y="1896856"/>
                  </a:lnTo>
                  <a:lnTo>
                    <a:pt x="6377475" y="1869509"/>
                  </a:lnTo>
                  <a:lnTo>
                    <a:pt x="6409518" y="1837463"/>
                  </a:lnTo>
                  <a:lnTo>
                    <a:pt x="6436862" y="1801220"/>
                  </a:lnTo>
                  <a:lnTo>
                    <a:pt x="6459003" y="1761282"/>
                  </a:lnTo>
                  <a:lnTo>
                    <a:pt x="6475440" y="1718153"/>
                  </a:lnTo>
                  <a:lnTo>
                    <a:pt x="6485670" y="1672335"/>
                  </a:lnTo>
                  <a:lnTo>
                    <a:pt x="6489192" y="1624330"/>
                  </a:lnTo>
                  <a:lnTo>
                    <a:pt x="6489192" y="324866"/>
                  </a:lnTo>
                  <a:lnTo>
                    <a:pt x="6485670" y="276852"/>
                  </a:lnTo>
                  <a:lnTo>
                    <a:pt x="6475440" y="231028"/>
                  </a:lnTo>
                  <a:lnTo>
                    <a:pt x="6459003" y="187896"/>
                  </a:lnTo>
                  <a:lnTo>
                    <a:pt x="6436862" y="147958"/>
                  </a:lnTo>
                  <a:lnTo>
                    <a:pt x="6409518" y="111716"/>
                  </a:lnTo>
                  <a:lnTo>
                    <a:pt x="6377475" y="79673"/>
                  </a:lnTo>
                  <a:lnTo>
                    <a:pt x="6341233" y="52329"/>
                  </a:lnTo>
                  <a:lnTo>
                    <a:pt x="6301295" y="30188"/>
                  </a:lnTo>
                  <a:lnTo>
                    <a:pt x="6258163" y="13751"/>
                  </a:lnTo>
                  <a:lnTo>
                    <a:pt x="6212339" y="3521"/>
                  </a:lnTo>
                  <a:lnTo>
                    <a:pt x="6164326" y="0"/>
                  </a:lnTo>
                  <a:close/>
                </a:path>
              </a:pathLst>
            </a:custGeom>
            <a:solidFill>
              <a:srgbClr val="FFC552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646676" y="4376928"/>
              <a:ext cx="6489700" cy="1949450"/>
            </a:xfrm>
            <a:custGeom>
              <a:avLst/>
              <a:gdLst/>
              <a:ahLst/>
              <a:cxnLst/>
              <a:rect l="l" t="t" r="r" b="b"/>
              <a:pathLst>
                <a:path w="6489700" h="1949450">
                  <a:moveTo>
                    <a:pt x="6489192" y="324866"/>
                  </a:moveTo>
                  <a:lnTo>
                    <a:pt x="6489192" y="1624330"/>
                  </a:lnTo>
                  <a:lnTo>
                    <a:pt x="6485670" y="1672335"/>
                  </a:lnTo>
                  <a:lnTo>
                    <a:pt x="6475440" y="1718153"/>
                  </a:lnTo>
                  <a:lnTo>
                    <a:pt x="6459003" y="1761282"/>
                  </a:lnTo>
                  <a:lnTo>
                    <a:pt x="6436862" y="1801220"/>
                  </a:lnTo>
                  <a:lnTo>
                    <a:pt x="6409518" y="1837463"/>
                  </a:lnTo>
                  <a:lnTo>
                    <a:pt x="6377475" y="1869509"/>
                  </a:lnTo>
                  <a:lnTo>
                    <a:pt x="6341233" y="1896856"/>
                  </a:lnTo>
                  <a:lnTo>
                    <a:pt x="6301295" y="1919001"/>
                  </a:lnTo>
                  <a:lnTo>
                    <a:pt x="6258163" y="1935441"/>
                  </a:lnTo>
                  <a:lnTo>
                    <a:pt x="6212339" y="1945673"/>
                  </a:lnTo>
                  <a:lnTo>
                    <a:pt x="6164326" y="1949196"/>
                  </a:lnTo>
                  <a:lnTo>
                    <a:pt x="0" y="1949196"/>
                  </a:lnTo>
                  <a:lnTo>
                    <a:pt x="0" y="0"/>
                  </a:lnTo>
                  <a:lnTo>
                    <a:pt x="6164326" y="0"/>
                  </a:lnTo>
                  <a:lnTo>
                    <a:pt x="6212339" y="3521"/>
                  </a:lnTo>
                  <a:lnTo>
                    <a:pt x="6258163" y="13751"/>
                  </a:lnTo>
                  <a:lnTo>
                    <a:pt x="6301295" y="30188"/>
                  </a:lnTo>
                  <a:lnTo>
                    <a:pt x="6341233" y="52329"/>
                  </a:lnTo>
                  <a:lnTo>
                    <a:pt x="6377475" y="79673"/>
                  </a:lnTo>
                  <a:lnTo>
                    <a:pt x="6409518" y="111716"/>
                  </a:lnTo>
                  <a:lnTo>
                    <a:pt x="6436862" y="147958"/>
                  </a:lnTo>
                  <a:lnTo>
                    <a:pt x="6459003" y="187896"/>
                  </a:lnTo>
                  <a:lnTo>
                    <a:pt x="6475440" y="231028"/>
                  </a:lnTo>
                  <a:lnTo>
                    <a:pt x="6485670" y="276852"/>
                  </a:lnTo>
                  <a:lnTo>
                    <a:pt x="6489192" y="324866"/>
                  </a:lnTo>
                  <a:close/>
                </a:path>
              </a:pathLst>
            </a:custGeom>
            <a:ln w="12191">
              <a:solidFill>
                <a:srgbClr val="FFC5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882134" y="4646381"/>
            <a:ext cx="4054475" cy="132969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Üzüntü, mutsuzluk,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kızgınlık,</a:t>
            </a:r>
            <a:r>
              <a:rPr dirty="0" sz="2000" spc="-10">
                <a:latin typeface="Calibri"/>
                <a:cs typeface="Calibri"/>
              </a:rPr>
              <a:t> yalnızlık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özgüven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benlik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Depresyon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kaygı </a:t>
            </a:r>
            <a:r>
              <a:rPr dirty="0" sz="2000" spc="-10">
                <a:latin typeface="Calibri"/>
                <a:cs typeface="Calibri"/>
              </a:rPr>
              <a:t>bozuklukları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51560" y="4783835"/>
            <a:ext cx="3598545" cy="1135380"/>
            <a:chOff x="1051560" y="4783835"/>
            <a:chExt cx="3598545" cy="1135380"/>
          </a:xfrm>
        </p:grpSpPr>
        <p:sp>
          <p:nvSpPr>
            <p:cNvPr id="17" name="object 17"/>
            <p:cNvSpPr/>
            <p:nvPr/>
          </p:nvSpPr>
          <p:spPr>
            <a:xfrm>
              <a:off x="1057656" y="4789931"/>
              <a:ext cx="3586479" cy="1123315"/>
            </a:xfrm>
            <a:custGeom>
              <a:avLst/>
              <a:gdLst/>
              <a:ahLst/>
              <a:cxnLst/>
              <a:rect l="l" t="t" r="r" b="b"/>
              <a:pathLst>
                <a:path w="3586479" h="1123314">
                  <a:moveTo>
                    <a:pt x="3398774" y="0"/>
                  </a:moveTo>
                  <a:lnTo>
                    <a:pt x="187197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90"/>
                  </a:lnTo>
                  <a:lnTo>
                    <a:pt x="6686" y="985756"/>
                  </a:lnTo>
                  <a:lnTo>
                    <a:pt x="25557" y="1030474"/>
                  </a:lnTo>
                  <a:lnTo>
                    <a:pt x="54827" y="1068360"/>
                  </a:lnTo>
                  <a:lnTo>
                    <a:pt x="92713" y="1097630"/>
                  </a:lnTo>
                  <a:lnTo>
                    <a:pt x="137431" y="1116501"/>
                  </a:lnTo>
                  <a:lnTo>
                    <a:pt x="187197" y="1123188"/>
                  </a:lnTo>
                  <a:lnTo>
                    <a:pt x="3398774" y="1123188"/>
                  </a:lnTo>
                  <a:lnTo>
                    <a:pt x="3448535" y="1116501"/>
                  </a:lnTo>
                  <a:lnTo>
                    <a:pt x="3493252" y="1097630"/>
                  </a:lnTo>
                  <a:lnTo>
                    <a:pt x="3531139" y="1068360"/>
                  </a:lnTo>
                  <a:lnTo>
                    <a:pt x="3560412" y="1030474"/>
                  </a:lnTo>
                  <a:lnTo>
                    <a:pt x="3579284" y="985756"/>
                  </a:lnTo>
                  <a:lnTo>
                    <a:pt x="3585972" y="935990"/>
                  </a:lnTo>
                  <a:lnTo>
                    <a:pt x="3585972" y="187198"/>
                  </a:lnTo>
                  <a:lnTo>
                    <a:pt x="3579284" y="137436"/>
                  </a:lnTo>
                  <a:lnTo>
                    <a:pt x="3560412" y="92719"/>
                  </a:lnTo>
                  <a:lnTo>
                    <a:pt x="3531139" y="54832"/>
                  </a:lnTo>
                  <a:lnTo>
                    <a:pt x="3493252" y="25559"/>
                  </a:lnTo>
                  <a:lnTo>
                    <a:pt x="3448535" y="6687"/>
                  </a:lnTo>
                  <a:lnTo>
                    <a:pt x="3398774" y="0"/>
                  </a:lnTo>
                  <a:close/>
                </a:path>
              </a:pathLst>
            </a:custGeom>
            <a:solidFill>
              <a:srgbClr val="B43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7656" y="4789931"/>
              <a:ext cx="3586479" cy="1123315"/>
            </a:xfrm>
            <a:custGeom>
              <a:avLst/>
              <a:gdLst/>
              <a:ahLst/>
              <a:cxnLst/>
              <a:rect l="l" t="t" r="r" b="b"/>
              <a:pathLst>
                <a:path w="3586479" h="1123314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7" y="0"/>
                  </a:lnTo>
                  <a:lnTo>
                    <a:pt x="3398774" y="0"/>
                  </a:lnTo>
                  <a:lnTo>
                    <a:pt x="3448535" y="6687"/>
                  </a:lnTo>
                  <a:lnTo>
                    <a:pt x="3493252" y="25559"/>
                  </a:lnTo>
                  <a:lnTo>
                    <a:pt x="3531139" y="54832"/>
                  </a:lnTo>
                  <a:lnTo>
                    <a:pt x="3560412" y="92719"/>
                  </a:lnTo>
                  <a:lnTo>
                    <a:pt x="3579284" y="137436"/>
                  </a:lnTo>
                  <a:lnTo>
                    <a:pt x="3585972" y="187198"/>
                  </a:lnTo>
                  <a:lnTo>
                    <a:pt x="3585972" y="935990"/>
                  </a:lnTo>
                  <a:lnTo>
                    <a:pt x="3579284" y="985756"/>
                  </a:lnTo>
                  <a:lnTo>
                    <a:pt x="3560412" y="1030474"/>
                  </a:lnTo>
                  <a:lnTo>
                    <a:pt x="3531139" y="1068360"/>
                  </a:lnTo>
                  <a:lnTo>
                    <a:pt x="3493252" y="1097630"/>
                  </a:lnTo>
                  <a:lnTo>
                    <a:pt x="3448535" y="1116501"/>
                  </a:lnTo>
                  <a:lnTo>
                    <a:pt x="3398774" y="1123188"/>
                  </a:lnTo>
                  <a:lnTo>
                    <a:pt x="187197" y="1123188"/>
                  </a:lnTo>
                  <a:lnTo>
                    <a:pt x="137431" y="1116501"/>
                  </a:lnTo>
                  <a:lnTo>
                    <a:pt x="92713" y="1097630"/>
                  </a:lnTo>
                  <a:lnTo>
                    <a:pt x="54827" y="1068360"/>
                  </a:lnTo>
                  <a:lnTo>
                    <a:pt x="25557" y="1030474"/>
                  </a:lnTo>
                  <a:lnTo>
                    <a:pt x="6686" y="985756"/>
                  </a:lnTo>
                  <a:lnTo>
                    <a:pt x="0" y="935990"/>
                  </a:lnTo>
                  <a:lnTo>
                    <a:pt x="0" y="18719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350644" y="5085333"/>
            <a:ext cx="2999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8755" y="6508191"/>
            <a:ext cx="54070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(Gültekin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Sayıl,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Kapcı,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Menesini,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Modena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Tani,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Olweus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1993,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Slee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Smith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2004)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0391" y="362534"/>
            <a:ext cx="8505825" cy="1068705"/>
          </a:xfrm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3131185" marR="5080" indent="-3119120">
              <a:lnSpc>
                <a:spcPts val="3890"/>
              </a:lnSpc>
              <a:spcBef>
                <a:spcPts val="590"/>
              </a:spcBef>
            </a:pP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600" spc="-11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zorbalık</a:t>
            </a:r>
            <a:r>
              <a:rPr dirty="0" sz="3600" spc="-8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yapan</a:t>
            </a:r>
            <a:r>
              <a:rPr dirty="0" sz="3600" spc="-9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5">
                <a:solidFill>
                  <a:srgbClr val="FF0000"/>
                </a:solidFill>
                <a:latin typeface="Calibri Light"/>
                <a:cs typeface="Calibri Light"/>
              </a:rPr>
              <a:t>hem</a:t>
            </a:r>
            <a:r>
              <a:rPr dirty="0" sz="3600" spc="-10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zorbalığa</a:t>
            </a:r>
            <a:r>
              <a:rPr dirty="0" sz="36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maruz</a:t>
            </a:r>
            <a:r>
              <a:rPr dirty="0" sz="3600" spc="-9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FF0000"/>
                </a:solidFill>
                <a:latin typeface="Calibri Light"/>
                <a:cs typeface="Calibri Light"/>
              </a:rPr>
              <a:t>kalan </a:t>
            </a:r>
            <a:r>
              <a:rPr dirty="0" sz="3600" spc="-80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çocuklar</a:t>
            </a:r>
            <a:r>
              <a:rPr dirty="0" sz="3600" spc="-9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21838" y="2151633"/>
            <a:ext cx="4955540" cy="2994025"/>
            <a:chOff x="3021838" y="2151633"/>
            <a:chExt cx="4955540" cy="2994025"/>
          </a:xfrm>
        </p:grpSpPr>
        <p:sp>
          <p:nvSpPr>
            <p:cNvPr id="4" name="object 4"/>
            <p:cNvSpPr/>
            <p:nvPr/>
          </p:nvSpPr>
          <p:spPr>
            <a:xfrm>
              <a:off x="3028188" y="2157983"/>
              <a:ext cx="4942840" cy="2981325"/>
            </a:xfrm>
            <a:custGeom>
              <a:avLst/>
              <a:gdLst/>
              <a:ahLst/>
              <a:cxnLst/>
              <a:rect l="l" t="t" r="r" b="b"/>
              <a:pathLst>
                <a:path w="4942840" h="2981325">
                  <a:moveTo>
                    <a:pt x="4445508" y="0"/>
                  </a:moveTo>
                  <a:lnTo>
                    <a:pt x="0" y="0"/>
                  </a:lnTo>
                  <a:lnTo>
                    <a:pt x="0" y="2980943"/>
                  </a:lnTo>
                  <a:lnTo>
                    <a:pt x="4445508" y="2980943"/>
                  </a:lnTo>
                  <a:lnTo>
                    <a:pt x="4493364" y="2978670"/>
                  </a:lnTo>
                  <a:lnTo>
                    <a:pt x="4539932" y="2971987"/>
                  </a:lnTo>
                  <a:lnTo>
                    <a:pt x="4585002" y="2961104"/>
                  </a:lnTo>
                  <a:lnTo>
                    <a:pt x="4628368" y="2946227"/>
                  </a:lnTo>
                  <a:lnTo>
                    <a:pt x="4669821" y="2927566"/>
                  </a:lnTo>
                  <a:lnTo>
                    <a:pt x="4709152" y="2905328"/>
                  </a:lnTo>
                  <a:lnTo>
                    <a:pt x="4746155" y="2879721"/>
                  </a:lnTo>
                  <a:lnTo>
                    <a:pt x="4780621" y="2850953"/>
                  </a:lnTo>
                  <a:lnTo>
                    <a:pt x="4812341" y="2819233"/>
                  </a:lnTo>
                  <a:lnTo>
                    <a:pt x="4841109" y="2784767"/>
                  </a:lnTo>
                  <a:lnTo>
                    <a:pt x="4866716" y="2747764"/>
                  </a:lnTo>
                  <a:lnTo>
                    <a:pt x="4888954" y="2708433"/>
                  </a:lnTo>
                  <a:lnTo>
                    <a:pt x="4907615" y="2666980"/>
                  </a:lnTo>
                  <a:lnTo>
                    <a:pt x="4922492" y="2623614"/>
                  </a:lnTo>
                  <a:lnTo>
                    <a:pt x="4933375" y="2578544"/>
                  </a:lnTo>
                  <a:lnTo>
                    <a:pt x="4940058" y="2531976"/>
                  </a:lnTo>
                  <a:lnTo>
                    <a:pt x="4942332" y="2484120"/>
                  </a:lnTo>
                  <a:lnTo>
                    <a:pt x="4942332" y="496824"/>
                  </a:lnTo>
                  <a:lnTo>
                    <a:pt x="4940058" y="448967"/>
                  </a:lnTo>
                  <a:lnTo>
                    <a:pt x="4933375" y="402399"/>
                  </a:lnTo>
                  <a:lnTo>
                    <a:pt x="4922492" y="357329"/>
                  </a:lnTo>
                  <a:lnTo>
                    <a:pt x="4907615" y="313963"/>
                  </a:lnTo>
                  <a:lnTo>
                    <a:pt x="4888954" y="272510"/>
                  </a:lnTo>
                  <a:lnTo>
                    <a:pt x="4866716" y="233179"/>
                  </a:lnTo>
                  <a:lnTo>
                    <a:pt x="4841109" y="196176"/>
                  </a:lnTo>
                  <a:lnTo>
                    <a:pt x="4812341" y="161710"/>
                  </a:lnTo>
                  <a:lnTo>
                    <a:pt x="4780621" y="129990"/>
                  </a:lnTo>
                  <a:lnTo>
                    <a:pt x="4746155" y="101222"/>
                  </a:lnTo>
                  <a:lnTo>
                    <a:pt x="4709152" y="75615"/>
                  </a:lnTo>
                  <a:lnTo>
                    <a:pt x="4669821" y="53377"/>
                  </a:lnTo>
                  <a:lnTo>
                    <a:pt x="4628368" y="34716"/>
                  </a:lnTo>
                  <a:lnTo>
                    <a:pt x="4585002" y="19839"/>
                  </a:lnTo>
                  <a:lnTo>
                    <a:pt x="4539932" y="8956"/>
                  </a:lnTo>
                  <a:lnTo>
                    <a:pt x="4493364" y="2273"/>
                  </a:lnTo>
                  <a:lnTo>
                    <a:pt x="4445508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28188" y="2157983"/>
              <a:ext cx="4942840" cy="2981325"/>
            </a:xfrm>
            <a:custGeom>
              <a:avLst/>
              <a:gdLst/>
              <a:ahLst/>
              <a:cxnLst/>
              <a:rect l="l" t="t" r="r" b="b"/>
              <a:pathLst>
                <a:path w="4942840" h="2981325">
                  <a:moveTo>
                    <a:pt x="4942332" y="496824"/>
                  </a:moveTo>
                  <a:lnTo>
                    <a:pt x="4942332" y="2484120"/>
                  </a:lnTo>
                  <a:lnTo>
                    <a:pt x="4940058" y="2531976"/>
                  </a:lnTo>
                  <a:lnTo>
                    <a:pt x="4933375" y="2578544"/>
                  </a:lnTo>
                  <a:lnTo>
                    <a:pt x="4922492" y="2623614"/>
                  </a:lnTo>
                  <a:lnTo>
                    <a:pt x="4907615" y="2666980"/>
                  </a:lnTo>
                  <a:lnTo>
                    <a:pt x="4888954" y="2708433"/>
                  </a:lnTo>
                  <a:lnTo>
                    <a:pt x="4866716" y="2747764"/>
                  </a:lnTo>
                  <a:lnTo>
                    <a:pt x="4841109" y="2784767"/>
                  </a:lnTo>
                  <a:lnTo>
                    <a:pt x="4812341" y="2819233"/>
                  </a:lnTo>
                  <a:lnTo>
                    <a:pt x="4780621" y="2850953"/>
                  </a:lnTo>
                  <a:lnTo>
                    <a:pt x="4746155" y="2879721"/>
                  </a:lnTo>
                  <a:lnTo>
                    <a:pt x="4709152" y="2905328"/>
                  </a:lnTo>
                  <a:lnTo>
                    <a:pt x="4669821" y="2927566"/>
                  </a:lnTo>
                  <a:lnTo>
                    <a:pt x="4628368" y="2946227"/>
                  </a:lnTo>
                  <a:lnTo>
                    <a:pt x="4585002" y="2961104"/>
                  </a:lnTo>
                  <a:lnTo>
                    <a:pt x="4539932" y="2971987"/>
                  </a:lnTo>
                  <a:lnTo>
                    <a:pt x="4493364" y="2978670"/>
                  </a:lnTo>
                  <a:lnTo>
                    <a:pt x="4445508" y="2980943"/>
                  </a:lnTo>
                  <a:lnTo>
                    <a:pt x="0" y="2980943"/>
                  </a:lnTo>
                  <a:lnTo>
                    <a:pt x="0" y="0"/>
                  </a:lnTo>
                  <a:lnTo>
                    <a:pt x="4445508" y="0"/>
                  </a:lnTo>
                  <a:lnTo>
                    <a:pt x="4493364" y="2273"/>
                  </a:lnTo>
                  <a:lnTo>
                    <a:pt x="4539932" y="8956"/>
                  </a:lnTo>
                  <a:lnTo>
                    <a:pt x="4585002" y="19839"/>
                  </a:lnTo>
                  <a:lnTo>
                    <a:pt x="4628368" y="34716"/>
                  </a:lnTo>
                  <a:lnTo>
                    <a:pt x="4669821" y="53377"/>
                  </a:lnTo>
                  <a:lnTo>
                    <a:pt x="4709152" y="75615"/>
                  </a:lnTo>
                  <a:lnTo>
                    <a:pt x="4746155" y="101222"/>
                  </a:lnTo>
                  <a:lnTo>
                    <a:pt x="4780621" y="129990"/>
                  </a:lnTo>
                  <a:lnTo>
                    <a:pt x="4812341" y="161710"/>
                  </a:lnTo>
                  <a:lnTo>
                    <a:pt x="4841109" y="196176"/>
                  </a:lnTo>
                  <a:lnTo>
                    <a:pt x="4866716" y="233179"/>
                  </a:lnTo>
                  <a:lnTo>
                    <a:pt x="4888954" y="272510"/>
                  </a:lnTo>
                  <a:lnTo>
                    <a:pt x="4907615" y="313963"/>
                  </a:lnTo>
                  <a:lnTo>
                    <a:pt x="4922492" y="357329"/>
                  </a:lnTo>
                  <a:lnTo>
                    <a:pt x="4933375" y="402399"/>
                  </a:lnTo>
                  <a:lnTo>
                    <a:pt x="4940058" y="448967"/>
                  </a:lnTo>
                  <a:lnTo>
                    <a:pt x="4942332" y="496824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263010" y="2273300"/>
            <a:ext cx="4185285" cy="267970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marR="819785" indent="-228600">
              <a:lnSpc>
                <a:spcPts val="2640"/>
              </a:lnSpc>
              <a:spcBef>
                <a:spcPts val="385"/>
              </a:spcBef>
              <a:buChar char="•"/>
              <a:tabLst>
                <a:tab pos="241300" algn="l"/>
              </a:tabLst>
            </a:pPr>
            <a:r>
              <a:rPr dirty="0" sz="2400" spc="-30">
                <a:latin typeface="Calibri"/>
                <a:cs typeface="Calibri"/>
              </a:rPr>
              <a:t>Yüksek </a:t>
            </a:r>
            <a:r>
              <a:rPr dirty="0" sz="2400" spc="-15">
                <a:latin typeface="Calibri"/>
                <a:cs typeface="Calibri"/>
              </a:rPr>
              <a:t>düzeyde saldırgan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problemler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Depresyon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kaygı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bozuklukları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Duygusal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Düşük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benlik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saygısı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 spc="-5">
                <a:latin typeface="Calibri"/>
                <a:cs typeface="Calibri"/>
              </a:rPr>
              <a:t>ilişkilerde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problemler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Dışlanma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0080" y="2953511"/>
            <a:ext cx="2444750" cy="1271270"/>
            <a:chOff x="640080" y="2953511"/>
            <a:chExt cx="2444750" cy="1271270"/>
          </a:xfrm>
        </p:grpSpPr>
        <p:sp>
          <p:nvSpPr>
            <p:cNvPr id="8" name="object 8"/>
            <p:cNvSpPr/>
            <p:nvPr/>
          </p:nvSpPr>
          <p:spPr>
            <a:xfrm>
              <a:off x="646176" y="2959607"/>
              <a:ext cx="2432685" cy="1259205"/>
            </a:xfrm>
            <a:custGeom>
              <a:avLst/>
              <a:gdLst/>
              <a:ahLst/>
              <a:cxnLst/>
              <a:rect l="l" t="t" r="r" b="b"/>
              <a:pathLst>
                <a:path w="2432685" h="1259204">
                  <a:moveTo>
                    <a:pt x="2222500" y="0"/>
                  </a:moveTo>
                  <a:lnTo>
                    <a:pt x="209804" y="0"/>
                  </a:lnTo>
                  <a:lnTo>
                    <a:pt x="161696" y="5543"/>
                  </a:lnTo>
                  <a:lnTo>
                    <a:pt x="117536" y="21333"/>
                  </a:lnTo>
                  <a:lnTo>
                    <a:pt x="78580" y="46106"/>
                  </a:lnTo>
                  <a:lnTo>
                    <a:pt x="46090" y="78602"/>
                  </a:lnTo>
                  <a:lnTo>
                    <a:pt x="21324" y="117558"/>
                  </a:lnTo>
                  <a:lnTo>
                    <a:pt x="5540" y="161712"/>
                  </a:lnTo>
                  <a:lnTo>
                    <a:pt x="0" y="209803"/>
                  </a:lnTo>
                  <a:lnTo>
                    <a:pt x="0" y="1049019"/>
                  </a:lnTo>
                  <a:lnTo>
                    <a:pt x="5540" y="1097111"/>
                  </a:lnTo>
                  <a:lnTo>
                    <a:pt x="21324" y="1141265"/>
                  </a:lnTo>
                  <a:lnTo>
                    <a:pt x="46090" y="1180221"/>
                  </a:lnTo>
                  <a:lnTo>
                    <a:pt x="78580" y="1212717"/>
                  </a:lnTo>
                  <a:lnTo>
                    <a:pt x="117536" y="1237490"/>
                  </a:lnTo>
                  <a:lnTo>
                    <a:pt x="161696" y="1253280"/>
                  </a:lnTo>
                  <a:lnTo>
                    <a:pt x="209804" y="1258823"/>
                  </a:lnTo>
                  <a:lnTo>
                    <a:pt x="2222500" y="1258823"/>
                  </a:lnTo>
                  <a:lnTo>
                    <a:pt x="2270591" y="1253280"/>
                  </a:lnTo>
                  <a:lnTo>
                    <a:pt x="2314745" y="1237490"/>
                  </a:lnTo>
                  <a:lnTo>
                    <a:pt x="2353701" y="1212717"/>
                  </a:lnTo>
                  <a:lnTo>
                    <a:pt x="2386197" y="1180221"/>
                  </a:lnTo>
                  <a:lnTo>
                    <a:pt x="2410970" y="1141265"/>
                  </a:lnTo>
                  <a:lnTo>
                    <a:pt x="2426760" y="1097111"/>
                  </a:lnTo>
                  <a:lnTo>
                    <a:pt x="2432304" y="1049019"/>
                  </a:lnTo>
                  <a:lnTo>
                    <a:pt x="2432304" y="209803"/>
                  </a:lnTo>
                  <a:lnTo>
                    <a:pt x="2426760" y="161712"/>
                  </a:lnTo>
                  <a:lnTo>
                    <a:pt x="2410970" y="117558"/>
                  </a:lnTo>
                  <a:lnTo>
                    <a:pt x="2386197" y="78602"/>
                  </a:lnTo>
                  <a:lnTo>
                    <a:pt x="2353701" y="46106"/>
                  </a:lnTo>
                  <a:lnTo>
                    <a:pt x="2314745" y="21333"/>
                  </a:lnTo>
                  <a:lnTo>
                    <a:pt x="2270591" y="5543"/>
                  </a:lnTo>
                  <a:lnTo>
                    <a:pt x="22225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6176" y="2959607"/>
              <a:ext cx="2432685" cy="1259205"/>
            </a:xfrm>
            <a:custGeom>
              <a:avLst/>
              <a:gdLst/>
              <a:ahLst/>
              <a:cxnLst/>
              <a:rect l="l" t="t" r="r" b="b"/>
              <a:pathLst>
                <a:path w="2432685" h="1259204">
                  <a:moveTo>
                    <a:pt x="0" y="209803"/>
                  </a:moveTo>
                  <a:lnTo>
                    <a:pt x="5540" y="161712"/>
                  </a:lnTo>
                  <a:lnTo>
                    <a:pt x="21324" y="117558"/>
                  </a:lnTo>
                  <a:lnTo>
                    <a:pt x="46090" y="78602"/>
                  </a:lnTo>
                  <a:lnTo>
                    <a:pt x="78580" y="46106"/>
                  </a:lnTo>
                  <a:lnTo>
                    <a:pt x="117536" y="21333"/>
                  </a:lnTo>
                  <a:lnTo>
                    <a:pt x="161696" y="5543"/>
                  </a:lnTo>
                  <a:lnTo>
                    <a:pt x="209804" y="0"/>
                  </a:lnTo>
                  <a:lnTo>
                    <a:pt x="2222500" y="0"/>
                  </a:lnTo>
                  <a:lnTo>
                    <a:pt x="2270591" y="5543"/>
                  </a:lnTo>
                  <a:lnTo>
                    <a:pt x="2314745" y="21333"/>
                  </a:lnTo>
                  <a:lnTo>
                    <a:pt x="2353701" y="46106"/>
                  </a:lnTo>
                  <a:lnTo>
                    <a:pt x="2386197" y="78602"/>
                  </a:lnTo>
                  <a:lnTo>
                    <a:pt x="2410970" y="117558"/>
                  </a:lnTo>
                  <a:lnTo>
                    <a:pt x="2426760" y="161712"/>
                  </a:lnTo>
                  <a:lnTo>
                    <a:pt x="2432304" y="209803"/>
                  </a:lnTo>
                  <a:lnTo>
                    <a:pt x="2432304" y="1049019"/>
                  </a:lnTo>
                  <a:lnTo>
                    <a:pt x="2426760" y="1097111"/>
                  </a:lnTo>
                  <a:lnTo>
                    <a:pt x="2410970" y="1141265"/>
                  </a:lnTo>
                  <a:lnTo>
                    <a:pt x="2386197" y="1180221"/>
                  </a:lnTo>
                  <a:lnTo>
                    <a:pt x="2353701" y="1212717"/>
                  </a:lnTo>
                  <a:lnTo>
                    <a:pt x="2314745" y="1237490"/>
                  </a:lnTo>
                  <a:lnTo>
                    <a:pt x="2270591" y="1253280"/>
                  </a:lnTo>
                  <a:lnTo>
                    <a:pt x="2222500" y="1258823"/>
                  </a:lnTo>
                  <a:lnTo>
                    <a:pt x="209804" y="1258823"/>
                  </a:lnTo>
                  <a:lnTo>
                    <a:pt x="161696" y="1253280"/>
                  </a:lnTo>
                  <a:lnTo>
                    <a:pt x="117536" y="1237490"/>
                  </a:lnTo>
                  <a:lnTo>
                    <a:pt x="78580" y="1212717"/>
                  </a:lnTo>
                  <a:lnTo>
                    <a:pt x="46090" y="1180221"/>
                  </a:lnTo>
                  <a:lnTo>
                    <a:pt x="21324" y="1141265"/>
                  </a:lnTo>
                  <a:lnTo>
                    <a:pt x="5540" y="1097111"/>
                  </a:lnTo>
                  <a:lnTo>
                    <a:pt x="0" y="1049019"/>
                  </a:lnTo>
                  <a:lnTo>
                    <a:pt x="0" y="20980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42847" y="2931922"/>
            <a:ext cx="1837689" cy="1232535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ctr" marL="12065" marR="5080">
              <a:lnSpc>
                <a:spcPts val="3070"/>
              </a:lnSpc>
              <a:spcBef>
                <a:spcPts val="439"/>
              </a:spcBef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2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 </a:t>
            </a:r>
            <a:r>
              <a:rPr dirty="0" sz="2800" spc="-6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025"/>
              </a:lnSpc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0132" y="6382918"/>
            <a:ext cx="198247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(Gültan,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Kumpulainen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1998)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4765" y="399110"/>
            <a:ext cx="242189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FF0000"/>
                </a:solidFill>
                <a:latin typeface="Calibri Light"/>
                <a:cs typeface="Calibri Light"/>
              </a:rPr>
              <a:t>İzleyiciler</a:t>
            </a:r>
            <a:r>
              <a:rPr dirty="0" sz="3600" spc="-135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Calibri Light"/>
                <a:cs typeface="Calibri Light"/>
              </a:rPr>
              <a:t>için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5305" y="1141222"/>
            <a:ext cx="8416290" cy="2652395"/>
            <a:chOff x="2575305" y="1141222"/>
            <a:chExt cx="8416290" cy="2652395"/>
          </a:xfrm>
        </p:grpSpPr>
        <p:sp>
          <p:nvSpPr>
            <p:cNvPr id="4" name="object 4"/>
            <p:cNvSpPr/>
            <p:nvPr/>
          </p:nvSpPr>
          <p:spPr>
            <a:xfrm>
              <a:off x="2581655" y="1147572"/>
              <a:ext cx="8403590" cy="2639695"/>
            </a:xfrm>
            <a:custGeom>
              <a:avLst/>
              <a:gdLst/>
              <a:ahLst/>
              <a:cxnLst/>
              <a:rect l="l" t="t" r="r" b="b"/>
              <a:pathLst>
                <a:path w="8403590" h="2639695">
                  <a:moveTo>
                    <a:pt x="7963408" y="0"/>
                  </a:moveTo>
                  <a:lnTo>
                    <a:pt x="0" y="0"/>
                  </a:lnTo>
                  <a:lnTo>
                    <a:pt x="0" y="2639567"/>
                  </a:lnTo>
                  <a:lnTo>
                    <a:pt x="7963408" y="2639567"/>
                  </a:lnTo>
                  <a:lnTo>
                    <a:pt x="8011340" y="2636986"/>
                  </a:lnTo>
                  <a:lnTo>
                    <a:pt x="8057778" y="2629420"/>
                  </a:lnTo>
                  <a:lnTo>
                    <a:pt x="8102453" y="2617138"/>
                  </a:lnTo>
                  <a:lnTo>
                    <a:pt x="8145097" y="2600409"/>
                  </a:lnTo>
                  <a:lnTo>
                    <a:pt x="8185441" y="2579501"/>
                  </a:lnTo>
                  <a:lnTo>
                    <a:pt x="8223217" y="2554683"/>
                  </a:lnTo>
                  <a:lnTo>
                    <a:pt x="8258156" y="2526222"/>
                  </a:lnTo>
                  <a:lnTo>
                    <a:pt x="8289990" y="2494388"/>
                  </a:lnTo>
                  <a:lnTo>
                    <a:pt x="8318451" y="2459449"/>
                  </a:lnTo>
                  <a:lnTo>
                    <a:pt x="8343269" y="2421673"/>
                  </a:lnTo>
                  <a:lnTo>
                    <a:pt x="8364177" y="2381329"/>
                  </a:lnTo>
                  <a:lnTo>
                    <a:pt x="8380906" y="2338685"/>
                  </a:lnTo>
                  <a:lnTo>
                    <a:pt x="8393188" y="2294010"/>
                  </a:lnTo>
                  <a:lnTo>
                    <a:pt x="8400754" y="2247572"/>
                  </a:lnTo>
                  <a:lnTo>
                    <a:pt x="8403336" y="2199640"/>
                  </a:lnTo>
                  <a:lnTo>
                    <a:pt x="8403336" y="439927"/>
                  </a:lnTo>
                  <a:lnTo>
                    <a:pt x="8400754" y="391995"/>
                  </a:lnTo>
                  <a:lnTo>
                    <a:pt x="8393188" y="345557"/>
                  </a:lnTo>
                  <a:lnTo>
                    <a:pt x="8380906" y="300882"/>
                  </a:lnTo>
                  <a:lnTo>
                    <a:pt x="8364177" y="258238"/>
                  </a:lnTo>
                  <a:lnTo>
                    <a:pt x="8343269" y="217894"/>
                  </a:lnTo>
                  <a:lnTo>
                    <a:pt x="8318451" y="180118"/>
                  </a:lnTo>
                  <a:lnTo>
                    <a:pt x="8289990" y="145179"/>
                  </a:lnTo>
                  <a:lnTo>
                    <a:pt x="8258156" y="113345"/>
                  </a:lnTo>
                  <a:lnTo>
                    <a:pt x="8223217" y="84884"/>
                  </a:lnTo>
                  <a:lnTo>
                    <a:pt x="8185441" y="60066"/>
                  </a:lnTo>
                  <a:lnTo>
                    <a:pt x="8145097" y="39158"/>
                  </a:lnTo>
                  <a:lnTo>
                    <a:pt x="8102453" y="22429"/>
                  </a:lnTo>
                  <a:lnTo>
                    <a:pt x="8057778" y="10147"/>
                  </a:lnTo>
                  <a:lnTo>
                    <a:pt x="8011340" y="2581"/>
                  </a:lnTo>
                  <a:lnTo>
                    <a:pt x="7963408" y="0"/>
                  </a:lnTo>
                  <a:close/>
                </a:path>
              </a:pathLst>
            </a:custGeom>
            <a:solidFill>
              <a:srgbClr val="E0E0E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81655" y="1147572"/>
              <a:ext cx="8403590" cy="2639695"/>
            </a:xfrm>
            <a:custGeom>
              <a:avLst/>
              <a:gdLst/>
              <a:ahLst/>
              <a:cxnLst/>
              <a:rect l="l" t="t" r="r" b="b"/>
              <a:pathLst>
                <a:path w="8403590" h="2639695">
                  <a:moveTo>
                    <a:pt x="8403336" y="439927"/>
                  </a:moveTo>
                  <a:lnTo>
                    <a:pt x="8403336" y="2199640"/>
                  </a:lnTo>
                  <a:lnTo>
                    <a:pt x="8400754" y="2247572"/>
                  </a:lnTo>
                  <a:lnTo>
                    <a:pt x="8393188" y="2294010"/>
                  </a:lnTo>
                  <a:lnTo>
                    <a:pt x="8380906" y="2338685"/>
                  </a:lnTo>
                  <a:lnTo>
                    <a:pt x="8364177" y="2381329"/>
                  </a:lnTo>
                  <a:lnTo>
                    <a:pt x="8343269" y="2421673"/>
                  </a:lnTo>
                  <a:lnTo>
                    <a:pt x="8318451" y="2459449"/>
                  </a:lnTo>
                  <a:lnTo>
                    <a:pt x="8289990" y="2494388"/>
                  </a:lnTo>
                  <a:lnTo>
                    <a:pt x="8258156" y="2526222"/>
                  </a:lnTo>
                  <a:lnTo>
                    <a:pt x="8223217" y="2554683"/>
                  </a:lnTo>
                  <a:lnTo>
                    <a:pt x="8185441" y="2579501"/>
                  </a:lnTo>
                  <a:lnTo>
                    <a:pt x="8145097" y="2600409"/>
                  </a:lnTo>
                  <a:lnTo>
                    <a:pt x="8102453" y="2617138"/>
                  </a:lnTo>
                  <a:lnTo>
                    <a:pt x="8057778" y="2629420"/>
                  </a:lnTo>
                  <a:lnTo>
                    <a:pt x="8011340" y="2636986"/>
                  </a:lnTo>
                  <a:lnTo>
                    <a:pt x="7963408" y="2639567"/>
                  </a:lnTo>
                  <a:lnTo>
                    <a:pt x="0" y="2639567"/>
                  </a:lnTo>
                  <a:lnTo>
                    <a:pt x="0" y="0"/>
                  </a:lnTo>
                  <a:lnTo>
                    <a:pt x="7963408" y="0"/>
                  </a:lnTo>
                  <a:lnTo>
                    <a:pt x="8011340" y="2581"/>
                  </a:lnTo>
                  <a:lnTo>
                    <a:pt x="8057778" y="10147"/>
                  </a:lnTo>
                  <a:lnTo>
                    <a:pt x="8102453" y="22429"/>
                  </a:lnTo>
                  <a:lnTo>
                    <a:pt x="8145097" y="39158"/>
                  </a:lnTo>
                  <a:lnTo>
                    <a:pt x="8185441" y="60066"/>
                  </a:lnTo>
                  <a:lnTo>
                    <a:pt x="8223217" y="84884"/>
                  </a:lnTo>
                  <a:lnTo>
                    <a:pt x="8258156" y="113345"/>
                  </a:lnTo>
                  <a:lnTo>
                    <a:pt x="8289990" y="145179"/>
                  </a:lnTo>
                  <a:lnTo>
                    <a:pt x="8318451" y="180118"/>
                  </a:lnTo>
                  <a:lnTo>
                    <a:pt x="8343269" y="217894"/>
                  </a:lnTo>
                  <a:lnTo>
                    <a:pt x="8364177" y="258238"/>
                  </a:lnTo>
                  <a:lnTo>
                    <a:pt x="8380906" y="300882"/>
                  </a:lnTo>
                  <a:lnTo>
                    <a:pt x="8393188" y="345557"/>
                  </a:lnTo>
                  <a:lnTo>
                    <a:pt x="8400754" y="391995"/>
                  </a:lnTo>
                  <a:lnTo>
                    <a:pt x="8403336" y="439927"/>
                  </a:lnTo>
                  <a:close/>
                </a:path>
              </a:pathLst>
            </a:custGeom>
            <a:ln w="12192">
              <a:solidFill>
                <a:srgbClr val="E0E0E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816098" y="1294638"/>
            <a:ext cx="63646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Char char="•"/>
              <a:tabLst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Kendisinin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 </a:t>
            </a:r>
            <a:r>
              <a:rPr dirty="0" sz="2000" spc="-10">
                <a:latin typeface="Calibri"/>
                <a:cs typeface="Calibri"/>
              </a:rPr>
              <a:t>aynı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şeyleri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yaşayacağına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dair </a:t>
            </a:r>
            <a:r>
              <a:rPr dirty="0" sz="2000" spc="-25">
                <a:latin typeface="Calibri"/>
                <a:cs typeface="Calibri"/>
              </a:rPr>
              <a:t>korku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endişe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70"/>
              </a:spcBef>
              <a:buChar char="•"/>
              <a:tabLst>
                <a:tab pos="241935" algn="l"/>
              </a:tabLst>
            </a:pPr>
            <a:r>
              <a:rPr dirty="0" spc="-5"/>
              <a:t>Kendisini</a:t>
            </a:r>
            <a:r>
              <a:rPr dirty="0" spc="-20"/>
              <a:t> </a:t>
            </a:r>
            <a:r>
              <a:rPr dirty="0" spc="-10"/>
              <a:t>savunmak </a:t>
            </a:r>
            <a:r>
              <a:rPr dirty="0" spc="-5"/>
              <a:t>için </a:t>
            </a:r>
            <a:r>
              <a:rPr dirty="0" spc="-10"/>
              <a:t>sürekli</a:t>
            </a:r>
            <a:r>
              <a:rPr dirty="0" spc="5"/>
              <a:t> </a:t>
            </a:r>
            <a:r>
              <a:rPr dirty="0" spc="-15"/>
              <a:t>tetikte</a:t>
            </a:r>
            <a:r>
              <a:rPr dirty="0" spc="-5"/>
              <a:t> hissetme</a:t>
            </a: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241935" algn="l"/>
              </a:tabLst>
            </a:pPr>
            <a:r>
              <a:rPr dirty="0" spc="-10"/>
              <a:t>Zorbalığa</a:t>
            </a:r>
            <a:r>
              <a:rPr dirty="0" spc="-25"/>
              <a:t> </a:t>
            </a:r>
            <a:r>
              <a:rPr dirty="0" spc="-5"/>
              <a:t>maruz</a:t>
            </a:r>
            <a:r>
              <a:rPr dirty="0" spc="5"/>
              <a:t> </a:t>
            </a:r>
            <a:r>
              <a:rPr dirty="0" spc="-10"/>
              <a:t>kalan </a:t>
            </a:r>
            <a:r>
              <a:rPr dirty="0" spc="-5"/>
              <a:t>arkadaşı</a:t>
            </a:r>
            <a:r>
              <a:rPr dirty="0" spc="-20"/>
              <a:t> </a:t>
            </a:r>
            <a:r>
              <a:rPr dirty="0"/>
              <a:t>için</a:t>
            </a:r>
            <a:r>
              <a:rPr dirty="0" spc="-10"/>
              <a:t> </a:t>
            </a:r>
            <a:r>
              <a:rPr dirty="0" spc="-5"/>
              <a:t>üzülme</a:t>
            </a:r>
          </a:p>
          <a:p>
            <a:pPr marL="241300" indent="-229235">
              <a:lnSpc>
                <a:spcPct val="100000"/>
              </a:lnSpc>
              <a:spcBef>
                <a:spcPts val="155"/>
              </a:spcBef>
              <a:buChar char="•"/>
              <a:tabLst>
                <a:tab pos="241935" algn="l"/>
              </a:tabLst>
            </a:pPr>
            <a:r>
              <a:rPr dirty="0" spc="-30"/>
              <a:t>Yardım</a:t>
            </a:r>
            <a:r>
              <a:rPr dirty="0" spc="-20"/>
              <a:t> </a:t>
            </a:r>
            <a:r>
              <a:rPr dirty="0"/>
              <a:t>edemediği</a:t>
            </a:r>
            <a:r>
              <a:rPr dirty="0" spc="-30"/>
              <a:t> </a:t>
            </a:r>
            <a:r>
              <a:rPr dirty="0"/>
              <a:t>için</a:t>
            </a:r>
            <a:r>
              <a:rPr dirty="0" spc="-15"/>
              <a:t> </a:t>
            </a:r>
            <a:r>
              <a:rPr dirty="0" spc="-5"/>
              <a:t>suçluluk</a:t>
            </a:r>
            <a:r>
              <a:rPr dirty="0" spc="-20"/>
              <a:t> </a:t>
            </a:r>
            <a:r>
              <a:rPr dirty="0"/>
              <a:t>duyma</a:t>
            </a: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241935" algn="l"/>
              </a:tabLst>
            </a:pPr>
            <a:r>
              <a:rPr dirty="0" spc="-5"/>
              <a:t>İspiyoncu</a:t>
            </a:r>
            <a:r>
              <a:rPr dirty="0" spc="-25"/>
              <a:t> </a:t>
            </a:r>
            <a:r>
              <a:rPr dirty="0" spc="-10"/>
              <a:t>olarak</a:t>
            </a:r>
            <a:r>
              <a:rPr dirty="0" spc="-15"/>
              <a:t> </a:t>
            </a:r>
            <a:r>
              <a:rPr dirty="0" spc="-10"/>
              <a:t>damgalanmaya</a:t>
            </a:r>
            <a:r>
              <a:rPr dirty="0" spc="-35"/>
              <a:t> </a:t>
            </a:r>
            <a:r>
              <a:rPr dirty="0" spc="-20"/>
              <a:t>karşı</a:t>
            </a:r>
            <a:r>
              <a:rPr dirty="0" spc="-15"/>
              <a:t> </a:t>
            </a:r>
            <a:r>
              <a:rPr dirty="0"/>
              <a:t>endişe</a:t>
            </a:r>
            <a:r>
              <a:rPr dirty="0" spc="-5"/>
              <a:t> </a:t>
            </a:r>
            <a:r>
              <a:rPr dirty="0"/>
              <a:t>duyma</a:t>
            </a: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241935" algn="l"/>
              </a:tabLst>
            </a:pPr>
            <a:r>
              <a:rPr dirty="0"/>
              <a:t>Bir</a:t>
            </a:r>
            <a:r>
              <a:rPr dirty="0" spc="-15"/>
              <a:t> taraf</a:t>
            </a:r>
            <a:r>
              <a:rPr dirty="0" spc="-20"/>
              <a:t> </a:t>
            </a:r>
            <a:r>
              <a:rPr dirty="0"/>
              <a:t>tutma</a:t>
            </a:r>
            <a:r>
              <a:rPr dirty="0" spc="-10"/>
              <a:t> konusunda</a:t>
            </a:r>
            <a:r>
              <a:rPr dirty="0" spc="-20"/>
              <a:t> </a:t>
            </a:r>
            <a:r>
              <a:rPr dirty="0" spc="-10"/>
              <a:t>kendisini</a:t>
            </a:r>
            <a:r>
              <a:rPr dirty="0" spc="-15"/>
              <a:t> </a:t>
            </a:r>
            <a:r>
              <a:rPr dirty="0" spc="-5"/>
              <a:t>baskı</a:t>
            </a:r>
            <a:r>
              <a:rPr dirty="0" spc="-20"/>
              <a:t> </a:t>
            </a:r>
            <a:r>
              <a:rPr dirty="0"/>
              <a:t>altında</a:t>
            </a:r>
            <a:r>
              <a:rPr dirty="0" spc="-10"/>
              <a:t> </a:t>
            </a:r>
            <a:r>
              <a:rPr dirty="0" spc="-5"/>
              <a:t>hissetme</a:t>
            </a:r>
          </a:p>
          <a:p>
            <a:pPr marL="241300" indent="-229235">
              <a:lnSpc>
                <a:spcPct val="100000"/>
              </a:lnSpc>
              <a:spcBef>
                <a:spcPts val="155"/>
              </a:spcBef>
              <a:buChar char="•"/>
              <a:tabLst>
                <a:tab pos="241935" algn="l"/>
              </a:tabLst>
            </a:pPr>
            <a:r>
              <a:rPr dirty="0" spc="-5"/>
              <a:t>Okulda</a:t>
            </a:r>
            <a:r>
              <a:rPr dirty="0" spc="-25"/>
              <a:t> </a:t>
            </a:r>
            <a:r>
              <a:rPr dirty="0" spc="-5"/>
              <a:t>güvende</a:t>
            </a:r>
            <a:r>
              <a:rPr dirty="0" spc="-25"/>
              <a:t> </a:t>
            </a:r>
            <a:r>
              <a:rPr dirty="0" spc="-5"/>
              <a:t>hissetmeme,</a:t>
            </a:r>
            <a:r>
              <a:rPr dirty="0" spc="10"/>
              <a:t> </a:t>
            </a:r>
            <a:r>
              <a:rPr dirty="0" spc="-10"/>
              <a:t>okula</a:t>
            </a:r>
            <a:r>
              <a:rPr dirty="0" spc="-25"/>
              <a:t> </a:t>
            </a:r>
            <a:r>
              <a:rPr dirty="0"/>
              <a:t>gitmek</a:t>
            </a:r>
            <a:r>
              <a:rPr dirty="0" spc="-15"/>
              <a:t> </a:t>
            </a:r>
            <a:r>
              <a:rPr dirty="0" spc="-10"/>
              <a:t>istememe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470662" y="1817877"/>
            <a:ext cx="2161540" cy="1189355"/>
            <a:chOff x="470662" y="1817877"/>
            <a:chExt cx="2161540" cy="1189355"/>
          </a:xfrm>
        </p:grpSpPr>
        <p:sp>
          <p:nvSpPr>
            <p:cNvPr id="9" name="object 9"/>
            <p:cNvSpPr/>
            <p:nvPr/>
          </p:nvSpPr>
          <p:spPr>
            <a:xfrm>
              <a:off x="477012" y="1824227"/>
              <a:ext cx="2148840" cy="1176655"/>
            </a:xfrm>
            <a:custGeom>
              <a:avLst/>
              <a:gdLst/>
              <a:ahLst/>
              <a:cxnLst/>
              <a:rect l="l" t="t" r="r" b="b"/>
              <a:pathLst>
                <a:path w="2148840" h="1176655">
                  <a:moveTo>
                    <a:pt x="1952752" y="0"/>
                  </a:moveTo>
                  <a:lnTo>
                    <a:pt x="196087" y="0"/>
                  </a:lnTo>
                  <a:lnTo>
                    <a:pt x="151127" y="5177"/>
                  </a:lnTo>
                  <a:lnTo>
                    <a:pt x="109854" y="19924"/>
                  </a:lnTo>
                  <a:lnTo>
                    <a:pt x="73446" y="43067"/>
                  </a:lnTo>
                  <a:lnTo>
                    <a:pt x="43079" y="73430"/>
                  </a:lnTo>
                  <a:lnTo>
                    <a:pt x="19931" y="109838"/>
                  </a:lnTo>
                  <a:lnTo>
                    <a:pt x="5179" y="151115"/>
                  </a:lnTo>
                  <a:lnTo>
                    <a:pt x="0" y="196087"/>
                  </a:lnTo>
                  <a:lnTo>
                    <a:pt x="0" y="980439"/>
                  </a:lnTo>
                  <a:lnTo>
                    <a:pt x="5179" y="1025412"/>
                  </a:lnTo>
                  <a:lnTo>
                    <a:pt x="19931" y="1066689"/>
                  </a:lnTo>
                  <a:lnTo>
                    <a:pt x="43079" y="1103097"/>
                  </a:lnTo>
                  <a:lnTo>
                    <a:pt x="73446" y="1133460"/>
                  </a:lnTo>
                  <a:lnTo>
                    <a:pt x="109854" y="1156603"/>
                  </a:lnTo>
                  <a:lnTo>
                    <a:pt x="151127" y="1171350"/>
                  </a:lnTo>
                  <a:lnTo>
                    <a:pt x="196087" y="1176527"/>
                  </a:lnTo>
                  <a:lnTo>
                    <a:pt x="1952752" y="1176527"/>
                  </a:lnTo>
                  <a:lnTo>
                    <a:pt x="1997724" y="1171350"/>
                  </a:lnTo>
                  <a:lnTo>
                    <a:pt x="2039001" y="1156603"/>
                  </a:lnTo>
                  <a:lnTo>
                    <a:pt x="2075409" y="1133460"/>
                  </a:lnTo>
                  <a:lnTo>
                    <a:pt x="2105772" y="1103097"/>
                  </a:lnTo>
                  <a:lnTo>
                    <a:pt x="2128915" y="1066689"/>
                  </a:lnTo>
                  <a:lnTo>
                    <a:pt x="2143662" y="1025412"/>
                  </a:lnTo>
                  <a:lnTo>
                    <a:pt x="2148840" y="980439"/>
                  </a:lnTo>
                  <a:lnTo>
                    <a:pt x="2148840" y="196087"/>
                  </a:lnTo>
                  <a:lnTo>
                    <a:pt x="2143662" y="151115"/>
                  </a:lnTo>
                  <a:lnTo>
                    <a:pt x="2128915" y="109838"/>
                  </a:lnTo>
                  <a:lnTo>
                    <a:pt x="2105772" y="73430"/>
                  </a:lnTo>
                  <a:lnTo>
                    <a:pt x="2075409" y="43067"/>
                  </a:lnTo>
                  <a:lnTo>
                    <a:pt x="2039001" y="19924"/>
                  </a:lnTo>
                  <a:lnTo>
                    <a:pt x="1997724" y="5177"/>
                  </a:lnTo>
                  <a:lnTo>
                    <a:pt x="195275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7012" y="1824227"/>
              <a:ext cx="2148840" cy="1176655"/>
            </a:xfrm>
            <a:custGeom>
              <a:avLst/>
              <a:gdLst/>
              <a:ahLst/>
              <a:cxnLst/>
              <a:rect l="l" t="t" r="r" b="b"/>
              <a:pathLst>
                <a:path w="2148840" h="1176655">
                  <a:moveTo>
                    <a:pt x="0" y="196087"/>
                  </a:moveTo>
                  <a:lnTo>
                    <a:pt x="5179" y="151115"/>
                  </a:lnTo>
                  <a:lnTo>
                    <a:pt x="19931" y="109838"/>
                  </a:lnTo>
                  <a:lnTo>
                    <a:pt x="43079" y="73430"/>
                  </a:lnTo>
                  <a:lnTo>
                    <a:pt x="73446" y="43067"/>
                  </a:lnTo>
                  <a:lnTo>
                    <a:pt x="109854" y="19924"/>
                  </a:lnTo>
                  <a:lnTo>
                    <a:pt x="151127" y="5177"/>
                  </a:lnTo>
                  <a:lnTo>
                    <a:pt x="196087" y="0"/>
                  </a:lnTo>
                  <a:lnTo>
                    <a:pt x="1952752" y="0"/>
                  </a:lnTo>
                  <a:lnTo>
                    <a:pt x="1997724" y="5177"/>
                  </a:lnTo>
                  <a:lnTo>
                    <a:pt x="2039001" y="19924"/>
                  </a:lnTo>
                  <a:lnTo>
                    <a:pt x="2075409" y="43067"/>
                  </a:lnTo>
                  <a:lnTo>
                    <a:pt x="2105772" y="73430"/>
                  </a:lnTo>
                  <a:lnTo>
                    <a:pt x="2128915" y="109838"/>
                  </a:lnTo>
                  <a:lnTo>
                    <a:pt x="2143662" y="151115"/>
                  </a:lnTo>
                  <a:lnTo>
                    <a:pt x="2148840" y="196087"/>
                  </a:lnTo>
                  <a:lnTo>
                    <a:pt x="2148840" y="980439"/>
                  </a:lnTo>
                  <a:lnTo>
                    <a:pt x="2143662" y="1025412"/>
                  </a:lnTo>
                  <a:lnTo>
                    <a:pt x="2128915" y="1066689"/>
                  </a:lnTo>
                  <a:lnTo>
                    <a:pt x="2105772" y="1103097"/>
                  </a:lnTo>
                  <a:lnTo>
                    <a:pt x="2075409" y="1133460"/>
                  </a:lnTo>
                  <a:lnTo>
                    <a:pt x="2039001" y="1156603"/>
                  </a:lnTo>
                  <a:lnTo>
                    <a:pt x="1997724" y="1171350"/>
                  </a:lnTo>
                  <a:lnTo>
                    <a:pt x="1952752" y="1176527"/>
                  </a:lnTo>
                  <a:lnTo>
                    <a:pt x="196087" y="1176527"/>
                  </a:lnTo>
                  <a:lnTo>
                    <a:pt x="151127" y="1171350"/>
                  </a:lnTo>
                  <a:lnTo>
                    <a:pt x="109854" y="1156603"/>
                  </a:lnTo>
                  <a:lnTo>
                    <a:pt x="73446" y="1133460"/>
                  </a:lnTo>
                  <a:lnTo>
                    <a:pt x="43079" y="1103097"/>
                  </a:lnTo>
                  <a:lnTo>
                    <a:pt x="19931" y="1066689"/>
                  </a:lnTo>
                  <a:lnTo>
                    <a:pt x="5179" y="1025412"/>
                  </a:lnTo>
                  <a:lnTo>
                    <a:pt x="0" y="980439"/>
                  </a:lnTo>
                  <a:lnTo>
                    <a:pt x="0" y="19608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31951" y="1753946"/>
            <a:ext cx="1838960" cy="123253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065" marR="5080">
              <a:lnSpc>
                <a:spcPts val="3070"/>
              </a:lnSpc>
              <a:spcBef>
                <a:spcPts val="440"/>
              </a:spcBef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Kısa</a:t>
            </a:r>
            <a:r>
              <a:rPr dirty="0" sz="28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2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uzun </a:t>
            </a:r>
            <a:r>
              <a:rPr dirty="0" sz="2800" spc="-6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süreli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3020"/>
              </a:lnSpc>
            </a:pPr>
            <a:r>
              <a:rPr dirty="0" sz="2800" spc="-5" b="1">
                <a:solidFill>
                  <a:srgbClr val="FFFFFF"/>
                </a:solidFill>
                <a:latin typeface="Calibri"/>
                <a:cs typeface="Calibri"/>
              </a:rPr>
              <a:t>sonuçlar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5817" y="6335064"/>
            <a:ext cx="2948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(Açıl,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Nishina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Juvanen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Rigby,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Shore,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8608" y="3613402"/>
            <a:ext cx="4681728" cy="317754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6629" y="191261"/>
            <a:ext cx="670052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797050" marR="5080" indent="-1784985">
              <a:lnSpc>
                <a:spcPts val="4320"/>
              </a:lnSpc>
              <a:spcBef>
                <a:spcPts val="640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</a:t>
            </a:r>
            <a:r>
              <a:rPr dirty="0" sz="40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Nasıl</a:t>
            </a:r>
            <a:r>
              <a:rPr dirty="0" sz="40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5">
                <a:solidFill>
                  <a:srgbClr val="000000"/>
                </a:solidFill>
                <a:latin typeface="Calibri Light"/>
                <a:cs typeface="Calibri Light"/>
              </a:rPr>
              <a:t>Anlarım</a:t>
            </a:r>
            <a:r>
              <a:rPr dirty="0" sz="4000" spc="-12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ve </a:t>
            </a:r>
            <a:r>
              <a:rPr dirty="0" sz="4000" spc="-89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20">
                <a:solidFill>
                  <a:srgbClr val="000000"/>
                </a:solidFill>
                <a:latin typeface="Calibri Light"/>
                <a:cs typeface="Calibri Light"/>
              </a:rPr>
              <a:t>Ne</a:t>
            </a:r>
            <a:r>
              <a:rPr dirty="0" sz="40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55">
                <a:solidFill>
                  <a:srgbClr val="000000"/>
                </a:solidFill>
                <a:latin typeface="Calibri Light"/>
                <a:cs typeface="Calibri Light"/>
              </a:rPr>
              <a:t>Yapabilirim?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973072"/>
            <a:ext cx="10127615" cy="3649979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101473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Çocuklar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yaptıklarını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veya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zorbalığa</a:t>
            </a:r>
            <a:r>
              <a:rPr dirty="0" sz="2800" spc="-5">
                <a:latin typeface="Calibri"/>
                <a:cs typeface="Calibri"/>
              </a:rPr>
              <a:t> maruz</a:t>
            </a:r>
            <a:r>
              <a:rPr dirty="0" sz="2800" spc="-10">
                <a:latin typeface="Calibri"/>
                <a:cs typeface="Calibri"/>
              </a:rPr>
              <a:t> kaldıklarını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yetişkinlere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doğrudan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anlatmayabilirler.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9235">
              <a:lnSpc>
                <a:spcPts val="302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Bununla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birlikte,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yakından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gözlemlediğimizde,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bazı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işaretler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durumları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hakkında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bizlere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bilgi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verebilir.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113030" indent="-229235">
              <a:lnSpc>
                <a:spcPts val="303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işaretler,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dışındaki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nedenlerden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kaynaklanıyor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olabilir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ancak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mutlaka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önemsenmeli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takip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edilmelidir.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1694" y="501853"/>
            <a:ext cx="98742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Çocuğunuzun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3600" spc="-7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Zorbalığı</a:t>
            </a:r>
            <a:r>
              <a:rPr dirty="0" sz="3600" spc="-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55">
                <a:solidFill>
                  <a:srgbClr val="000000"/>
                </a:solidFill>
                <a:latin typeface="Calibri Light"/>
                <a:cs typeface="Calibri Light"/>
              </a:rPr>
              <a:t>Yaptığını</a:t>
            </a:r>
            <a:r>
              <a:rPr dirty="0" sz="3600" spc="-7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0000"/>
                </a:solidFill>
                <a:latin typeface="Calibri Light"/>
                <a:cs typeface="Calibri Light"/>
              </a:rPr>
              <a:t>Nasıl</a:t>
            </a:r>
            <a:r>
              <a:rPr dirty="0" sz="3600" spc="-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Anlarsınız?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745945"/>
            <a:ext cx="8978265" cy="3839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Farklı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ortamlarda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gösterme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(örn.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70">
                <a:latin typeface="Calibri"/>
                <a:cs typeface="Calibri"/>
              </a:rPr>
              <a:t>ev,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mahalle)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Düşünmeden,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davranma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Çabuk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öfkelenme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Farklılıklara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karşı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önyargılı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tahammülsüz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Kendi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suçunu</a:t>
            </a:r>
            <a:r>
              <a:rPr dirty="0" sz="2400" spc="-10">
                <a:latin typeface="Calibri"/>
                <a:cs typeface="Calibri"/>
              </a:rPr>
              <a:t> kabul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etmeme,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genelde hep </a:t>
            </a:r>
            <a:r>
              <a:rPr dirty="0" sz="2400" spc="-20">
                <a:latin typeface="Calibri"/>
                <a:cs typeface="Calibri"/>
              </a:rPr>
              <a:t>karşı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tarafı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suçlama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Kuralları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dinleme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-5">
                <a:latin typeface="Calibri"/>
                <a:cs typeface="Calibri"/>
              </a:rPr>
              <a:t> uymada</a:t>
            </a:r>
            <a:r>
              <a:rPr dirty="0" sz="2400" spc="-15">
                <a:latin typeface="Calibri"/>
                <a:cs typeface="Calibri"/>
              </a:rPr>
              <a:t> zorluk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yaşama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Öğretmen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ebeveynlerine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sıklıkla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karşı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gelme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Akranlarına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hükmetmeye,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boyun </a:t>
            </a:r>
            <a:r>
              <a:rPr dirty="0" sz="2400" spc="-10">
                <a:latin typeface="Calibri"/>
                <a:cs typeface="Calibri"/>
              </a:rPr>
              <a:t>eğdirmeye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çalışma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Başkalarının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duygularına</a:t>
            </a:r>
            <a:r>
              <a:rPr dirty="0" sz="2400" spc="-10">
                <a:latin typeface="Calibri"/>
                <a:cs typeface="Calibri"/>
              </a:rPr>
              <a:t> duyarlı </a:t>
            </a:r>
            <a:r>
              <a:rPr dirty="0" sz="2400" spc="-5">
                <a:latin typeface="Calibri"/>
                <a:cs typeface="Calibri"/>
              </a:rPr>
              <a:t>olmama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(empati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kurmakta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zorlanma)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Sizin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almadığınız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eşyaya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birden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bire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sahip olma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(kalem,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çanta, </a:t>
            </a:r>
            <a:r>
              <a:rPr dirty="0" sz="2400" spc="-5">
                <a:latin typeface="Calibri"/>
                <a:cs typeface="Calibri"/>
              </a:rPr>
              <a:t>kitap)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6776" y="1336547"/>
            <a:ext cx="8825865" cy="647700"/>
          </a:xfrm>
          <a:custGeom>
            <a:avLst/>
            <a:gdLst/>
            <a:ahLst/>
            <a:cxnLst/>
            <a:rect l="l" t="t" r="r" b="b"/>
            <a:pathLst>
              <a:path w="88258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717534" y="0"/>
                </a:lnTo>
                <a:lnTo>
                  <a:pt x="8759529" y="8491"/>
                </a:lnTo>
                <a:lnTo>
                  <a:pt x="8793845" y="31638"/>
                </a:lnTo>
                <a:lnTo>
                  <a:pt x="8816992" y="65954"/>
                </a:lnTo>
                <a:lnTo>
                  <a:pt x="8825484" y="107950"/>
                </a:lnTo>
                <a:lnTo>
                  <a:pt x="8825484" y="539750"/>
                </a:lnTo>
                <a:lnTo>
                  <a:pt x="8816992" y="581745"/>
                </a:lnTo>
                <a:lnTo>
                  <a:pt x="8793845" y="616061"/>
                </a:lnTo>
                <a:lnTo>
                  <a:pt x="8759529" y="639208"/>
                </a:lnTo>
                <a:lnTo>
                  <a:pt x="87175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39A0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9219" y="1999259"/>
            <a:ext cx="8002270" cy="191452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Akran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zorbalığının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hiçbir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gerekçesi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olamayacağını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ifade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edin.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Zorbalığın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neden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durması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gerektiğini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açıklayın, aksi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takdirde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herkesin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5">
                <a:latin typeface="Calibri"/>
                <a:cs typeface="Calibri"/>
              </a:rPr>
              <a:t>daha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çok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zarar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göreceğini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belirtin.</a:t>
            </a:r>
            <a:endParaRPr sz="2200">
              <a:latin typeface="Calibri"/>
              <a:cs typeface="Calibri"/>
            </a:endParaRPr>
          </a:p>
          <a:p>
            <a:pPr marL="241300" marR="474345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 </a:t>
            </a:r>
            <a:r>
              <a:rPr dirty="0" sz="2200" spc="-5">
                <a:latin typeface="Calibri"/>
                <a:cs typeface="Calibri"/>
              </a:rPr>
              <a:t>maruz </a:t>
            </a:r>
            <a:r>
              <a:rPr dirty="0" sz="2200" spc="-10">
                <a:latin typeface="Calibri"/>
                <a:cs typeface="Calibri"/>
              </a:rPr>
              <a:t>kalan arkadaşının </a:t>
            </a:r>
            <a:r>
              <a:rPr dirty="0" sz="2200" spc="-5">
                <a:latin typeface="Calibri"/>
                <a:cs typeface="Calibri"/>
              </a:rPr>
              <a:t>nasıl hissedebileceği </a:t>
            </a:r>
            <a:r>
              <a:rPr dirty="0" sz="2200" spc="-10">
                <a:latin typeface="Calibri"/>
                <a:cs typeface="Calibri"/>
              </a:rPr>
              <a:t>hakkında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9536" y="1232916"/>
            <a:ext cx="792480" cy="935990"/>
          </a:xfrm>
          <a:custGeom>
            <a:avLst/>
            <a:gdLst/>
            <a:ahLst/>
            <a:cxnLst/>
            <a:rect l="l" t="t" r="r" b="b"/>
            <a:pathLst>
              <a:path w="792480" h="935989">
                <a:moveTo>
                  <a:pt x="792480" y="0"/>
                </a:moveTo>
                <a:lnTo>
                  <a:pt x="396239" y="276479"/>
                </a:lnTo>
                <a:lnTo>
                  <a:pt x="0" y="0"/>
                </a:lnTo>
                <a:lnTo>
                  <a:pt x="0" y="659257"/>
                </a:lnTo>
                <a:lnTo>
                  <a:pt x="396239" y="935736"/>
                </a:lnTo>
                <a:lnTo>
                  <a:pt x="792480" y="659257"/>
                </a:lnTo>
                <a:lnTo>
                  <a:pt x="79248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79219" y="1459229"/>
            <a:ext cx="51415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Çocuğunuzla</a:t>
            </a:r>
            <a:r>
              <a:rPr dirty="0" sz="2400" spc="-2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zorbalık</a:t>
            </a:r>
            <a:r>
              <a:rPr dirty="0" sz="2400" spc="-4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hakkında</a:t>
            </a:r>
            <a:r>
              <a:rPr dirty="0" sz="2400" spc="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7569" y="1381455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</a:rPr>
              <a:t>1.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888491" y="3791711"/>
            <a:ext cx="9580245" cy="935990"/>
            <a:chOff x="888491" y="3791711"/>
            <a:chExt cx="9580245" cy="935990"/>
          </a:xfrm>
        </p:grpSpPr>
        <p:sp>
          <p:nvSpPr>
            <p:cNvPr id="8" name="object 8"/>
            <p:cNvSpPr/>
            <p:nvPr/>
          </p:nvSpPr>
          <p:spPr>
            <a:xfrm>
              <a:off x="1652015" y="4017263"/>
              <a:ext cx="8810625" cy="647700"/>
            </a:xfrm>
            <a:custGeom>
              <a:avLst/>
              <a:gdLst/>
              <a:ahLst/>
              <a:cxnLst/>
              <a:rect l="l" t="t" r="r" b="b"/>
              <a:pathLst>
                <a:path w="881062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02293" y="0"/>
                  </a:lnTo>
                  <a:lnTo>
                    <a:pt x="8744289" y="8491"/>
                  </a:lnTo>
                  <a:lnTo>
                    <a:pt x="8778605" y="31638"/>
                  </a:lnTo>
                  <a:lnTo>
                    <a:pt x="8801752" y="65954"/>
                  </a:lnTo>
                  <a:lnTo>
                    <a:pt x="8810243" y="107950"/>
                  </a:lnTo>
                  <a:lnTo>
                    <a:pt x="8810243" y="539750"/>
                  </a:lnTo>
                  <a:lnTo>
                    <a:pt x="8801752" y="581745"/>
                  </a:lnTo>
                  <a:lnTo>
                    <a:pt x="8778605" y="616061"/>
                  </a:lnTo>
                  <a:lnTo>
                    <a:pt x="8744289" y="639208"/>
                  </a:lnTo>
                  <a:lnTo>
                    <a:pt x="8702293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88491" y="3791711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133957" y="3966464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2338" y="4000627"/>
            <a:ext cx="6424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Zorbalık</a:t>
            </a:r>
            <a:r>
              <a:rPr dirty="0" sz="2400" spc="-2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davranışlarına</a:t>
            </a:r>
            <a:r>
              <a:rPr dirty="0" sz="240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onay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 vermediğinizi</a:t>
            </a:r>
            <a:r>
              <a:rPr dirty="0" sz="2400" spc="-2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belirtin.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9219" y="4687265"/>
            <a:ext cx="8125459" cy="1778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0">
                <a:latin typeface="Calibri"/>
                <a:cs typeface="Calibri"/>
              </a:rPr>
              <a:t>Çocuğunuza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davranışlarını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onaylamadığınızı </a:t>
            </a:r>
            <a:r>
              <a:rPr dirty="0" sz="2200" spc="-10">
                <a:latin typeface="Calibri"/>
                <a:cs typeface="Calibri"/>
              </a:rPr>
              <a:t>net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şekilde</a:t>
            </a:r>
            <a:endParaRPr sz="22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Calibri"/>
                <a:cs typeface="Calibri"/>
              </a:rPr>
              <a:t>belirtin.</a:t>
            </a:r>
            <a:endParaRPr sz="22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0">
                <a:latin typeface="Calibri"/>
                <a:cs typeface="Calibri"/>
              </a:rPr>
              <a:t>Çocuğunuzun</a:t>
            </a:r>
            <a:r>
              <a:rPr dirty="0" sz="2200" spc="-5">
                <a:latin typeface="Calibri"/>
                <a:cs typeface="Calibri"/>
              </a:rPr>
              <a:t> kişiliğine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olumsuz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vurgu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yapmayın,</a:t>
            </a:r>
            <a:endParaRPr sz="22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</a:pPr>
            <a:r>
              <a:rPr dirty="0" sz="2200" spc="-5">
                <a:latin typeface="Calibri"/>
                <a:cs typeface="Calibri"/>
              </a:rPr>
              <a:t>onaylamadığınız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şeyin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onun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 </a:t>
            </a:r>
            <a:r>
              <a:rPr dirty="0" sz="2200" spc="-10">
                <a:latin typeface="Calibri"/>
                <a:cs typeface="Calibri"/>
              </a:rPr>
              <a:t>davranışları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olduğunu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vurgulayın.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Onu</a:t>
            </a:r>
            <a:endParaRPr sz="22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</a:pPr>
            <a:r>
              <a:rPr dirty="0" sz="2200" spc="-15">
                <a:latin typeface="Calibri"/>
                <a:cs typeface="Calibri"/>
              </a:rPr>
              <a:t>desteklemeye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yardımcı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olmaya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hazır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olduğunuzu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belirtin.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6630" y="417652"/>
            <a:ext cx="74479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Çocuğunuz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Zorbalık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35" b="1">
                <a:latin typeface="Calibri"/>
                <a:cs typeface="Calibri"/>
              </a:rPr>
              <a:t>Yapıyorsa</a:t>
            </a:r>
            <a:r>
              <a:rPr dirty="0" sz="2800" spc="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Neler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94211" y="6535623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2811" y="1284732"/>
            <a:ext cx="9770745" cy="937260"/>
            <a:chOff x="1162811" y="1284732"/>
            <a:chExt cx="9770745" cy="937260"/>
          </a:xfrm>
        </p:grpSpPr>
        <p:sp>
          <p:nvSpPr>
            <p:cNvPr id="3" name="object 3"/>
            <p:cNvSpPr/>
            <p:nvPr/>
          </p:nvSpPr>
          <p:spPr>
            <a:xfrm>
              <a:off x="1162811" y="1284732"/>
              <a:ext cx="791210" cy="937260"/>
            </a:xfrm>
            <a:custGeom>
              <a:avLst/>
              <a:gdLst/>
              <a:ahLst/>
              <a:cxnLst/>
              <a:rect l="l" t="t" r="r" b="b"/>
              <a:pathLst>
                <a:path w="791210" h="93726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61288"/>
                  </a:lnTo>
                  <a:lnTo>
                    <a:pt x="395478" y="937259"/>
                  </a:lnTo>
                  <a:lnTo>
                    <a:pt x="790956" y="661288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953767" y="1341120"/>
              <a:ext cx="8973820" cy="649605"/>
            </a:xfrm>
            <a:custGeom>
              <a:avLst/>
              <a:gdLst/>
              <a:ahLst/>
              <a:cxnLst/>
              <a:rect l="l" t="t" r="r" b="b"/>
              <a:pathLst>
                <a:path w="8973820" h="649605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8865108" y="0"/>
                  </a:lnTo>
                  <a:lnTo>
                    <a:pt x="8907250" y="8495"/>
                  </a:lnTo>
                  <a:lnTo>
                    <a:pt x="8941641" y="31670"/>
                  </a:lnTo>
                  <a:lnTo>
                    <a:pt x="8964816" y="66061"/>
                  </a:lnTo>
                  <a:lnTo>
                    <a:pt x="8973312" y="108203"/>
                  </a:lnTo>
                  <a:lnTo>
                    <a:pt x="8973312" y="541019"/>
                  </a:lnTo>
                  <a:lnTo>
                    <a:pt x="8964816" y="583162"/>
                  </a:lnTo>
                  <a:lnTo>
                    <a:pt x="8941641" y="617553"/>
                  </a:lnTo>
                  <a:lnTo>
                    <a:pt x="8907250" y="640728"/>
                  </a:lnTo>
                  <a:lnTo>
                    <a:pt x="8865108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19"/>
                  </a:lnTo>
                  <a:lnTo>
                    <a:pt x="0" y="10820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065782" y="2162048"/>
            <a:ext cx="8562975" cy="346646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41300" marR="280670" indent="-228600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Çocuğunuza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hangi </a:t>
            </a:r>
            <a:r>
              <a:rPr dirty="0" sz="2600" spc="-10">
                <a:latin typeface="Calibri"/>
                <a:cs typeface="Calibri"/>
              </a:rPr>
              <a:t>davranışlarının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zorbaca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olduğunu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aktarın,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anlamasına</a:t>
            </a:r>
            <a:r>
              <a:rPr dirty="0" sz="2600" spc="-15">
                <a:latin typeface="Calibri"/>
                <a:cs typeface="Calibri"/>
              </a:rPr>
              <a:t> yardımcı </a:t>
            </a:r>
            <a:r>
              <a:rPr dirty="0" sz="2600" spc="-5">
                <a:latin typeface="Calibri"/>
                <a:cs typeface="Calibri"/>
              </a:rPr>
              <a:t>olun.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Bu </a:t>
            </a:r>
            <a:r>
              <a:rPr dirty="0" sz="2600" spc="-10">
                <a:latin typeface="Calibri"/>
                <a:cs typeface="Calibri"/>
              </a:rPr>
              <a:t>zorbalık davranışlarını </a:t>
            </a:r>
            <a:r>
              <a:rPr dirty="0" sz="2600" spc="-5">
                <a:latin typeface="Calibri"/>
                <a:cs typeface="Calibri"/>
              </a:rPr>
              <a:t>neden </a:t>
            </a:r>
            <a:r>
              <a:rPr dirty="0" sz="2600" spc="-10">
                <a:latin typeface="Calibri"/>
                <a:cs typeface="Calibri"/>
              </a:rPr>
              <a:t>gösterdiğini anlamaya </a:t>
            </a:r>
            <a:r>
              <a:rPr dirty="0" sz="2600" spc="-5">
                <a:latin typeface="Calibri"/>
                <a:cs typeface="Calibri"/>
              </a:rPr>
              <a:t>çalışın.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Bu</a:t>
            </a:r>
            <a:r>
              <a:rPr dirty="0" sz="2600" spc="-10">
                <a:latin typeface="Calibri"/>
                <a:cs typeface="Calibri"/>
              </a:rPr>
              <a:t> davranışlar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yerine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hangi</a:t>
            </a:r>
            <a:r>
              <a:rPr dirty="0" sz="2600" spc="-10">
                <a:latin typeface="Calibri"/>
                <a:cs typeface="Calibri"/>
              </a:rPr>
              <a:t> davranışları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yapabileceğini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anlatın.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Kesinlikle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fiziksel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ceza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vermeyin.</a:t>
            </a:r>
            <a:endParaRPr sz="2600">
              <a:latin typeface="Calibri"/>
              <a:cs typeface="Calibri"/>
            </a:endParaRPr>
          </a:p>
          <a:p>
            <a:pPr marL="241300" marR="209550" indent="-228600">
              <a:lnSpc>
                <a:spcPts val="2500"/>
              </a:lnSpc>
              <a:spcBef>
                <a:spcPts val="9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Çocuğunuzun </a:t>
            </a:r>
            <a:r>
              <a:rPr dirty="0" sz="2600" spc="-10">
                <a:latin typeface="Calibri"/>
                <a:cs typeface="Calibri"/>
              </a:rPr>
              <a:t>davranışlarını </a:t>
            </a:r>
            <a:r>
              <a:rPr dirty="0" sz="2600" spc="-5">
                <a:latin typeface="Calibri"/>
                <a:cs typeface="Calibri"/>
              </a:rPr>
              <a:t>değiştirebileceğine güvendiğinizi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belirtin,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gösterin.</a:t>
            </a:r>
            <a:endParaRPr sz="2600">
              <a:latin typeface="Calibri"/>
              <a:cs typeface="Calibri"/>
            </a:endParaRPr>
          </a:p>
          <a:p>
            <a:pPr marL="241300" marR="363855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Çocuğunuzun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bu </a:t>
            </a:r>
            <a:r>
              <a:rPr dirty="0" sz="2600" spc="-15">
                <a:latin typeface="Calibri"/>
                <a:cs typeface="Calibri"/>
              </a:rPr>
              <a:t>konudaki</a:t>
            </a:r>
            <a:r>
              <a:rPr dirty="0" sz="2600" spc="-5">
                <a:latin typeface="Calibri"/>
                <a:cs typeface="Calibri"/>
              </a:rPr>
              <a:t> çabasını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olumlu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davranışlarını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ödüllendirin.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7922" y="1493901"/>
            <a:ext cx="33337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5782" y="1426590"/>
            <a:ext cx="34086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Çocuğunuza</a:t>
            </a:r>
            <a:r>
              <a:rPr dirty="0" sz="2400" spc="-3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yardımcı</a:t>
            </a:r>
            <a:r>
              <a:rPr dirty="0" sz="2400" spc="-5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2558" y="228346"/>
            <a:ext cx="74485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Zorbalık</a:t>
            </a:r>
            <a:r>
              <a:rPr dirty="0" sz="2800" spc="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Yapıyorsa</a:t>
            </a:r>
            <a:r>
              <a:rPr dirty="0" sz="28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344" y="853439"/>
            <a:ext cx="9474835" cy="927100"/>
            <a:chOff x="847344" y="853439"/>
            <a:chExt cx="9474835" cy="927100"/>
          </a:xfrm>
        </p:grpSpPr>
        <p:sp>
          <p:nvSpPr>
            <p:cNvPr id="3" name="object 3"/>
            <p:cNvSpPr/>
            <p:nvPr/>
          </p:nvSpPr>
          <p:spPr>
            <a:xfrm>
              <a:off x="1589531" y="859535"/>
              <a:ext cx="8726805" cy="868680"/>
            </a:xfrm>
            <a:custGeom>
              <a:avLst/>
              <a:gdLst/>
              <a:ahLst/>
              <a:cxnLst/>
              <a:rect l="l" t="t" r="r" b="b"/>
              <a:pathLst>
                <a:path w="8726805" h="868680">
                  <a:moveTo>
                    <a:pt x="0" y="144779"/>
                  </a:moveTo>
                  <a:lnTo>
                    <a:pt x="7376" y="98999"/>
                  </a:lnTo>
                  <a:lnTo>
                    <a:pt x="27919" y="59253"/>
                  </a:lnTo>
                  <a:lnTo>
                    <a:pt x="59253" y="27919"/>
                  </a:lnTo>
                  <a:lnTo>
                    <a:pt x="98999" y="7376"/>
                  </a:lnTo>
                  <a:lnTo>
                    <a:pt x="144780" y="0"/>
                  </a:lnTo>
                  <a:lnTo>
                    <a:pt x="8581644" y="0"/>
                  </a:lnTo>
                  <a:lnTo>
                    <a:pt x="8627424" y="7376"/>
                  </a:lnTo>
                  <a:lnTo>
                    <a:pt x="8667170" y="27919"/>
                  </a:lnTo>
                  <a:lnTo>
                    <a:pt x="8698504" y="59253"/>
                  </a:lnTo>
                  <a:lnTo>
                    <a:pt x="8719047" y="98999"/>
                  </a:lnTo>
                  <a:lnTo>
                    <a:pt x="8726424" y="144779"/>
                  </a:lnTo>
                  <a:lnTo>
                    <a:pt x="8726424" y="723900"/>
                  </a:lnTo>
                  <a:lnTo>
                    <a:pt x="8719047" y="769680"/>
                  </a:lnTo>
                  <a:lnTo>
                    <a:pt x="8698504" y="809426"/>
                  </a:lnTo>
                  <a:lnTo>
                    <a:pt x="8667170" y="840760"/>
                  </a:lnTo>
                  <a:lnTo>
                    <a:pt x="8627424" y="861303"/>
                  </a:lnTo>
                  <a:lnTo>
                    <a:pt x="8581644" y="868679"/>
                  </a:lnTo>
                  <a:lnTo>
                    <a:pt x="144780" y="868679"/>
                  </a:lnTo>
                  <a:lnTo>
                    <a:pt x="98999" y="861303"/>
                  </a:lnTo>
                  <a:lnTo>
                    <a:pt x="59253" y="840760"/>
                  </a:lnTo>
                  <a:lnTo>
                    <a:pt x="27919" y="809426"/>
                  </a:lnTo>
                  <a:lnTo>
                    <a:pt x="7376" y="769680"/>
                  </a:lnTo>
                  <a:lnTo>
                    <a:pt x="0" y="723900"/>
                  </a:lnTo>
                  <a:lnTo>
                    <a:pt x="0" y="14477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47344" y="897635"/>
              <a:ext cx="791210" cy="882650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6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60295" y="910844"/>
            <a:ext cx="8482965" cy="3379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60119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Çocuğunuzu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sosyal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ve duygusal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beceriler (paylaşma, 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yardım </a:t>
            </a:r>
            <a:r>
              <a:rPr dirty="0" sz="2400" spc="-53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etme,</a:t>
            </a:r>
            <a:r>
              <a:rPr dirty="0" sz="240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duyguların</a:t>
            </a:r>
            <a:r>
              <a:rPr dirty="0" sz="2400" spc="-1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ifade</a:t>
            </a:r>
            <a:r>
              <a:rPr dirty="0" sz="2400" spc="10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edilmesi)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 konusunda</a:t>
            </a:r>
            <a:r>
              <a:rPr dirty="0" sz="2400" spc="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destekleyin.</a:t>
            </a:r>
            <a:endParaRPr sz="2400">
              <a:latin typeface="Calibri"/>
              <a:cs typeface="Calibri"/>
            </a:endParaRPr>
          </a:p>
          <a:p>
            <a:pPr marL="241300" marR="115570" indent="-228600">
              <a:lnSpc>
                <a:spcPts val="2380"/>
              </a:lnSpc>
              <a:spcBef>
                <a:spcPts val="20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Çocuğunuzla,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karşısında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diğer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öğrencilerin</a:t>
            </a:r>
            <a:r>
              <a:rPr dirty="0" sz="2200" spc="-10">
                <a:latin typeface="Calibri"/>
                <a:cs typeface="Calibri"/>
              </a:rPr>
              <a:t> neler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hissedebileceği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empati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kurmasını sağlayın.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Başkalarına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saygı </a:t>
            </a:r>
            <a:r>
              <a:rPr dirty="0" sz="2200" spc="-10">
                <a:latin typeface="Calibri"/>
                <a:cs typeface="Calibri"/>
              </a:rPr>
              <a:t>duymayı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farklılıkları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kabul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etmeyi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öğretin.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konuda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10">
                <a:latin typeface="Calibri"/>
                <a:cs typeface="Calibri"/>
              </a:rPr>
              <a:t>kitaplardan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faydalanabilirsiniz.</a:t>
            </a:r>
            <a:endParaRPr sz="2200">
              <a:latin typeface="Calibri"/>
              <a:cs typeface="Calibri"/>
            </a:endParaRPr>
          </a:p>
          <a:p>
            <a:pPr marL="241300" marR="137795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Çocuğunuzun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duygusal</a:t>
            </a:r>
            <a:r>
              <a:rPr dirty="0" sz="2200" spc="-5">
                <a:latin typeface="Calibri"/>
                <a:cs typeface="Calibri"/>
              </a:rPr>
              <a:t> becerilerini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geliştirmesinde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destek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sağlayın.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 </a:t>
            </a:r>
            <a:r>
              <a:rPr dirty="0" sz="2200" spc="-20">
                <a:latin typeface="Calibri"/>
                <a:cs typeface="Calibri"/>
              </a:rPr>
              <a:t>konuda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kitaplar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okuyun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yaşına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uygun </a:t>
            </a:r>
            <a:r>
              <a:rPr dirty="0" sz="2200" spc="-5">
                <a:latin typeface="Calibri"/>
                <a:cs typeface="Calibri"/>
              </a:rPr>
              <a:t>etkinlikler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35"/>
              </a:lnSpc>
            </a:pPr>
            <a:r>
              <a:rPr dirty="0" sz="2200" spc="-10">
                <a:latin typeface="Calibri"/>
                <a:cs typeface="Calibri"/>
              </a:rPr>
              <a:t>gerçekleştirin.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532" y="1062609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4108" y="4322064"/>
            <a:ext cx="763905" cy="862965"/>
          </a:xfrm>
          <a:custGeom>
            <a:avLst/>
            <a:gdLst/>
            <a:ahLst/>
            <a:cxnLst/>
            <a:rect l="l" t="t" r="r" b="b"/>
            <a:pathLst>
              <a:path w="763905" h="862964">
                <a:moveTo>
                  <a:pt x="763523" y="0"/>
                </a:moveTo>
                <a:lnTo>
                  <a:pt x="381761" y="266319"/>
                </a:lnTo>
                <a:lnTo>
                  <a:pt x="0" y="0"/>
                </a:lnTo>
                <a:lnTo>
                  <a:pt x="0" y="596265"/>
                </a:lnTo>
                <a:lnTo>
                  <a:pt x="381761" y="862584"/>
                </a:lnTo>
                <a:lnTo>
                  <a:pt x="763523" y="596265"/>
                </a:lnTo>
                <a:lnTo>
                  <a:pt x="76352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93419" y="4435220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6788" y="4510862"/>
            <a:ext cx="24326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5B9BD4"/>
                </a:solidFill>
                <a:latin typeface="Calibri"/>
                <a:cs typeface="Calibri"/>
              </a:rPr>
              <a:t>Okulu</a:t>
            </a:r>
            <a:r>
              <a:rPr dirty="0" sz="2400" spc="-65" b="1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B9BD4"/>
                </a:solidFill>
                <a:latin typeface="Calibri"/>
                <a:cs typeface="Calibri"/>
              </a:rPr>
              <a:t>bilgilendirin.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0295" y="4991076"/>
            <a:ext cx="7917180" cy="118491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5">
                <a:latin typeface="Calibri"/>
                <a:cs typeface="Calibri"/>
              </a:rPr>
              <a:t>Okul </a:t>
            </a:r>
            <a:r>
              <a:rPr dirty="0" sz="2200" spc="-5">
                <a:latin typeface="Calibri"/>
                <a:cs typeface="Calibri"/>
              </a:rPr>
              <a:t>ile </a:t>
            </a:r>
            <a:r>
              <a:rPr dirty="0" sz="2200" spc="-10">
                <a:latin typeface="Calibri"/>
                <a:cs typeface="Calibri"/>
              </a:rPr>
              <a:t>mutlaka temasa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geçin.</a:t>
            </a:r>
            <a:endParaRPr sz="2200">
              <a:latin typeface="Calibri"/>
              <a:cs typeface="Calibri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5">
                <a:latin typeface="Calibri"/>
                <a:cs typeface="Calibri"/>
              </a:rPr>
              <a:t>Psikolojik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danışman/rehber </a:t>
            </a:r>
            <a:r>
              <a:rPr dirty="0" sz="2200" spc="-10">
                <a:latin typeface="Calibri"/>
                <a:cs typeface="Calibri"/>
              </a:rPr>
              <a:t>öğretmen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sınıf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öğretmeniyle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iş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birliği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kurun.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0295" y="6226860"/>
            <a:ext cx="63728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200" spc="-10">
                <a:latin typeface="Calibri"/>
                <a:cs typeface="Calibri"/>
              </a:rPr>
              <a:t>Gerektiği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zaman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uzman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desteği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almaktan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çekinmeyin.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8572" y="4341876"/>
            <a:ext cx="8787765" cy="647700"/>
          </a:xfrm>
          <a:custGeom>
            <a:avLst/>
            <a:gdLst/>
            <a:ahLst/>
            <a:cxnLst/>
            <a:rect l="l" t="t" r="r" b="b"/>
            <a:pathLst>
              <a:path w="87877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679434" y="0"/>
                </a:lnTo>
                <a:lnTo>
                  <a:pt x="8721429" y="8491"/>
                </a:lnTo>
                <a:lnTo>
                  <a:pt x="8755745" y="31638"/>
                </a:lnTo>
                <a:lnTo>
                  <a:pt x="8778892" y="65954"/>
                </a:lnTo>
                <a:lnTo>
                  <a:pt x="8787384" y="107950"/>
                </a:lnTo>
                <a:lnTo>
                  <a:pt x="8787384" y="539750"/>
                </a:lnTo>
                <a:lnTo>
                  <a:pt x="8778892" y="581745"/>
                </a:lnTo>
                <a:lnTo>
                  <a:pt x="8755745" y="616061"/>
                </a:lnTo>
                <a:lnTo>
                  <a:pt x="8721429" y="639208"/>
                </a:lnTo>
                <a:lnTo>
                  <a:pt x="86794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32533" y="184149"/>
            <a:ext cx="74485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Zorbalık</a:t>
            </a:r>
            <a:r>
              <a:rPr dirty="0" sz="2800" spc="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Yapıyorsa</a:t>
            </a:r>
            <a:r>
              <a:rPr dirty="0" sz="2800" spc="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3697" y="1481099"/>
            <a:ext cx="9269730" cy="472821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Vücudunda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morluk,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çizik,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yara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vb.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belirtiler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Okuldan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kitapları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kıyafetleri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yırtılmış,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dağılmış,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kirli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dönme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Harçlığını </a:t>
            </a:r>
            <a:r>
              <a:rPr dirty="0" sz="2200" spc="-15">
                <a:latin typeface="Calibri"/>
                <a:cs typeface="Calibri"/>
              </a:rPr>
              <a:t>kaybetme,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sık </a:t>
            </a:r>
            <a:r>
              <a:rPr dirty="0" sz="2200" spc="-15">
                <a:latin typeface="Calibri"/>
                <a:cs typeface="Calibri"/>
              </a:rPr>
              <a:t>harçlık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isteme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Normalde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okulu </a:t>
            </a:r>
            <a:r>
              <a:rPr dirty="0" sz="2200" spc="-5">
                <a:latin typeface="Calibri"/>
                <a:cs typeface="Calibri"/>
              </a:rPr>
              <a:t>sevmesine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rağmen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gitmek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istememe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>
                <a:latin typeface="Calibri"/>
                <a:cs typeface="Calibri"/>
              </a:rPr>
              <a:t> servisine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binmek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istememe,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gidiş-dönüş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yolunu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değiştirme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Sık</a:t>
            </a:r>
            <a:r>
              <a:rPr dirty="0" sz="2200">
                <a:latin typeface="Calibri"/>
                <a:cs typeface="Calibri"/>
              </a:rPr>
              <a:t> sık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ağrısı,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karın</a:t>
            </a:r>
            <a:r>
              <a:rPr dirty="0" sz="2200" spc="-5">
                <a:latin typeface="Calibri"/>
                <a:cs typeface="Calibri"/>
              </a:rPr>
              <a:t> ağrısı,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iştah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kaybı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gibi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problemlerden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şikayet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etme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Eski neşesini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kaybetmiş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olma, </a:t>
            </a:r>
            <a:r>
              <a:rPr dirty="0" sz="2200" spc="-15">
                <a:latin typeface="Calibri"/>
                <a:cs typeface="Calibri"/>
              </a:rPr>
              <a:t>yapmaktan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hoşlandığı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şeyleri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yapmak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istememe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İçe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kapanma,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ağlama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krizleri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30">
                <a:latin typeface="Calibri"/>
                <a:cs typeface="Calibri"/>
              </a:rPr>
              <a:t>Eve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arkadaşının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gelmemesi,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arkadaşına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gitmek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istememe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Uykuya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dalmakta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güçlük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yaşama,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kabuslar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görme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Her 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kötü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 </a:t>
            </a:r>
            <a:r>
              <a:rPr dirty="0" sz="2200" spc="-10">
                <a:latin typeface="Calibri"/>
                <a:cs typeface="Calibri"/>
              </a:rPr>
              <a:t>şey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olacakmış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gibi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endişeli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tedirgin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davranma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Çabuk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öfkelenme,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tepkisel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davranma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Kendine </a:t>
            </a:r>
            <a:r>
              <a:rPr dirty="0" sz="2200" spc="-20">
                <a:latin typeface="Calibri"/>
                <a:cs typeface="Calibri"/>
              </a:rPr>
              <a:t>zarar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verme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davranışlarında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bulunma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6980" y="319227"/>
            <a:ext cx="100914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Çocuğunuzun</a:t>
            </a:r>
            <a:r>
              <a:rPr dirty="0" sz="3600" spc="-9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Zorbalığa</a:t>
            </a:r>
            <a:r>
              <a:rPr dirty="0" sz="36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0000"/>
                </a:solidFill>
                <a:latin typeface="Calibri Light"/>
                <a:cs typeface="Calibri Light"/>
              </a:rPr>
              <a:t>Maruz</a:t>
            </a:r>
            <a:r>
              <a:rPr dirty="0" sz="3600" spc="-9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Kaldığını</a:t>
            </a:r>
            <a:r>
              <a:rPr dirty="0" sz="3600" spc="-7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000000"/>
                </a:solidFill>
                <a:latin typeface="Calibri Light"/>
                <a:cs typeface="Calibri Light"/>
              </a:rPr>
              <a:t>Nasıl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Anlarsınız?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863" y="1685544"/>
            <a:ext cx="8825865" cy="647700"/>
          </a:xfrm>
          <a:custGeom>
            <a:avLst/>
            <a:gdLst/>
            <a:ahLst/>
            <a:cxnLst/>
            <a:rect l="l" t="t" r="r" b="b"/>
            <a:pathLst>
              <a:path w="8825865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8717534" y="0"/>
                </a:lnTo>
                <a:lnTo>
                  <a:pt x="8759529" y="8491"/>
                </a:lnTo>
                <a:lnTo>
                  <a:pt x="8793845" y="31638"/>
                </a:lnTo>
                <a:lnTo>
                  <a:pt x="8816992" y="65954"/>
                </a:lnTo>
                <a:lnTo>
                  <a:pt x="8825484" y="107950"/>
                </a:lnTo>
                <a:lnTo>
                  <a:pt x="8825484" y="539750"/>
                </a:lnTo>
                <a:lnTo>
                  <a:pt x="8816992" y="581745"/>
                </a:lnTo>
                <a:lnTo>
                  <a:pt x="8793845" y="616061"/>
                </a:lnTo>
                <a:lnTo>
                  <a:pt x="8759529" y="639208"/>
                </a:lnTo>
                <a:lnTo>
                  <a:pt x="8717534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9180" y="2373630"/>
            <a:ext cx="7947659" cy="283972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Çocuğunuzla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neler yaşadığı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konusunda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  <a:p>
            <a:pPr marL="241300" marR="256540" indent="-228600">
              <a:lnSpc>
                <a:spcPts val="259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onun yanında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olduğunuzu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ona </a:t>
            </a:r>
            <a:r>
              <a:rPr dirty="0" sz="2400" spc="-15">
                <a:latin typeface="Calibri"/>
                <a:cs typeface="Calibri"/>
              </a:rPr>
              <a:t>yardım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etmek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istediğinizi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belirtin.</a:t>
            </a:r>
            <a:endParaRPr sz="2400">
              <a:latin typeface="Calibri"/>
              <a:cs typeface="Calibri"/>
            </a:endParaRPr>
          </a:p>
          <a:p>
            <a:pPr marL="241300" marR="414655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yargılamadan </a:t>
            </a:r>
            <a:r>
              <a:rPr dirty="0" sz="2400" spc="-5">
                <a:latin typeface="Calibri"/>
                <a:cs typeface="Calibri"/>
              </a:rPr>
              <a:t>dinleyin;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hissettiğini </a:t>
            </a:r>
            <a:r>
              <a:rPr dirty="0" sz="2400" spc="-5">
                <a:latin typeface="Calibri"/>
                <a:cs typeface="Calibri"/>
              </a:rPr>
              <a:t>sorun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duygularını </a:t>
            </a:r>
            <a:r>
              <a:rPr dirty="0" sz="2400" spc="-10">
                <a:latin typeface="Calibri"/>
                <a:cs typeface="Calibri"/>
              </a:rPr>
              <a:t>paylaşmasını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sağlayın.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Zorbalığa </a:t>
            </a:r>
            <a:r>
              <a:rPr dirty="0" sz="2400" spc="-10">
                <a:latin typeface="Calibri"/>
                <a:cs typeface="Calibri"/>
              </a:rPr>
              <a:t>uğramanın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onun bir</a:t>
            </a:r>
            <a:r>
              <a:rPr dirty="0" sz="2400" spc="-10">
                <a:latin typeface="Calibri"/>
                <a:cs typeface="Calibri"/>
              </a:rPr>
              <a:t> hatası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olmadığını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açık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ifade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60" y="1624583"/>
            <a:ext cx="792480" cy="935990"/>
          </a:xfrm>
          <a:custGeom>
            <a:avLst/>
            <a:gdLst/>
            <a:ahLst/>
            <a:cxnLst/>
            <a:rect l="l" t="t" r="r" b="b"/>
            <a:pathLst>
              <a:path w="792480" h="935989">
                <a:moveTo>
                  <a:pt x="792480" y="0"/>
                </a:moveTo>
                <a:lnTo>
                  <a:pt x="396240" y="276478"/>
                </a:lnTo>
                <a:lnTo>
                  <a:pt x="0" y="0"/>
                </a:lnTo>
                <a:lnTo>
                  <a:pt x="0" y="659256"/>
                </a:lnTo>
                <a:lnTo>
                  <a:pt x="396240" y="935736"/>
                </a:lnTo>
                <a:lnTo>
                  <a:pt x="792480" y="659256"/>
                </a:lnTo>
                <a:lnTo>
                  <a:pt x="79248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77569" y="1768297"/>
            <a:ext cx="3727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49298" y="440562"/>
            <a:ext cx="8569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9219" y="1791970"/>
            <a:ext cx="52863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Çocuğunuzla</a:t>
            </a:r>
            <a:r>
              <a:rPr dirty="0" sz="2400" spc="-2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konuşun</a:t>
            </a:r>
            <a:r>
              <a:rPr dirty="0" sz="2400" spc="-2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ve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onu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destekleyin.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1305" y="349758"/>
            <a:ext cx="178053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000" spc="-35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Örnekler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38453"/>
            <a:ext cx="5628005" cy="518096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78105" indent="-229235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Hakan </a:t>
            </a:r>
            <a:r>
              <a:rPr dirty="0" sz="2400" spc="-5">
                <a:latin typeface="Calibri"/>
                <a:cs typeface="Calibri"/>
              </a:rPr>
              <a:t>sınıf arkadaşı </a:t>
            </a:r>
            <a:r>
              <a:rPr dirty="0" sz="2400" spc="-10">
                <a:latin typeface="Calibri"/>
                <a:cs typeface="Calibri"/>
              </a:rPr>
              <a:t>Ali’ye sürekli </a:t>
            </a:r>
            <a:r>
              <a:rPr dirty="0" sz="2400" spc="-25">
                <a:latin typeface="Calibri"/>
                <a:cs typeface="Calibri"/>
              </a:rPr>
              <a:t>‘dört </a:t>
            </a:r>
            <a:r>
              <a:rPr dirty="0" sz="2400" spc="-10">
                <a:latin typeface="Calibri"/>
                <a:cs typeface="Calibri"/>
              </a:rPr>
              <a:t>göz’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diyerek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dalga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geçmektedir.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bundan</a:t>
            </a:r>
            <a:endParaRPr sz="2400">
              <a:latin typeface="Calibri"/>
              <a:cs typeface="Calibri"/>
            </a:endParaRPr>
          </a:p>
          <a:p>
            <a:pPr marL="241300" marR="768985">
              <a:lnSpc>
                <a:spcPts val="2590"/>
              </a:lnSpc>
              <a:spcBef>
                <a:spcPts val="5"/>
              </a:spcBef>
            </a:pPr>
            <a:r>
              <a:rPr dirty="0" sz="2400" spc="-5">
                <a:latin typeface="Calibri"/>
                <a:cs typeface="Calibri"/>
              </a:rPr>
              <a:t>hoşlanmadığını söylese bile </a:t>
            </a:r>
            <a:r>
              <a:rPr dirty="0" sz="2400" spc="-10">
                <a:latin typeface="Calibri"/>
                <a:cs typeface="Calibri"/>
              </a:rPr>
              <a:t>Hakan </a:t>
            </a:r>
            <a:r>
              <a:rPr dirty="0" sz="2400" spc="-5">
                <a:latin typeface="Calibri"/>
                <a:cs typeface="Calibri"/>
              </a:rPr>
              <a:t>bu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davranışına</a:t>
            </a:r>
            <a:r>
              <a:rPr dirty="0" sz="2400" spc="-15">
                <a:latin typeface="Calibri"/>
                <a:cs typeface="Calibri"/>
              </a:rPr>
              <a:t> devam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etmektedir.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ts val="2590"/>
              </a:lnSpc>
              <a:spcBef>
                <a:spcPts val="16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Ayşe, </a:t>
            </a:r>
            <a:r>
              <a:rPr dirty="0" sz="2400">
                <a:latin typeface="Calibri"/>
                <a:cs typeface="Calibri"/>
              </a:rPr>
              <a:t>Aslı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>
                <a:latin typeface="Calibri"/>
                <a:cs typeface="Calibri"/>
              </a:rPr>
              <a:t>Nazlı, </a:t>
            </a:r>
            <a:r>
              <a:rPr dirty="0" sz="2400" spc="-5">
                <a:latin typeface="Calibri"/>
                <a:cs typeface="Calibri"/>
              </a:rPr>
              <a:t>sınıf arkadaşları </a:t>
            </a:r>
            <a:r>
              <a:rPr dirty="0" sz="2400" spc="-20">
                <a:latin typeface="Calibri"/>
                <a:cs typeface="Calibri"/>
              </a:rPr>
              <a:t>Fatma’yı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dönemi başladığından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beri</a:t>
            </a:r>
            <a:endParaRPr sz="2400">
              <a:latin typeface="Calibri"/>
              <a:cs typeface="Calibri"/>
            </a:endParaRPr>
          </a:p>
          <a:p>
            <a:pPr marL="241300" marR="1088390">
              <a:lnSpc>
                <a:spcPts val="259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teneffüslerde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oyuna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almamakta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dışlamaktadır.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41300" marR="212090" indent="-229235">
              <a:lnSpc>
                <a:spcPts val="2590"/>
              </a:lnSpc>
              <a:spcBef>
                <a:spcPts val="167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Mehmet 8. </a:t>
            </a:r>
            <a:r>
              <a:rPr dirty="0" sz="2400" spc="-10">
                <a:latin typeface="Calibri"/>
                <a:cs typeface="Calibri"/>
              </a:rPr>
              <a:t>sınıftadır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>
                <a:latin typeface="Calibri"/>
                <a:cs typeface="Calibri"/>
              </a:rPr>
              <a:t>5. </a:t>
            </a:r>
            <a:r>
              <a:rPr dirty="0" sz="2400" spc="-5">
                <a:latin typeface="Calibri"/>
                <a:cs typeface="Calibri"/>
              </a:rPr>
              <a:t>sınıf </a:t>
            </a:r>
            <a:r>
              <a:rPr dirty="0" sz="2400" spc="-10">
                <a:latin typeface="Calibri"/>
                <a:cs typeface="Calibri"/>
              </a:rPr>
              <a:t>öğrencisi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Can’a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bahçesinde </a:t>
            </a:r>
            <a:r>
              <a:rPr dirty="0" sz="2400" spc="-10">
                <a:latin typeface="Calibri"/>
                <a:cs typeface="Calibri"/>
              </a:rPr>
              <a:t>sürekli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çelme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takmaktadır. </a:t>
            </a:r>
            <a:r>
              <a:rPr dirty="0" sz="2400" spc="-5">
                <a:latin typeface="Calibri"/>
                <a:cs typeface="Calibri"/>
              </a:rPr>
              <a:t>Can </a:t>
            </a:r>
            <a:r>
              <a:rPr dirty="0" sz="2400" spc="-15">
                <a:latin typeface="Calibri"/>
                <a:cs typeface="Calibri"/>
              </a:rPr>
              <a:t>yere </a:t>
            </a:r>
            <a:r>
              <a:rPr dirty="0" sz="2400" spc="-5">
                <a:latin typeface="Calibri"/>
                <a:cs typeface="Calibri"/>
              </a:rPr>
              <a:t>düştüğünde </a:t>
            </a:r>
            <a:r>
              <a:rPr dirty="0" sz="2400">
                <a:latin typeface="Calibri"/>
                <a:cs typeface="Calibri"/>
              </a:rPr>
              <a:t>ise </a:t>
            </a:r>
            <a:r>
              <a:rPr dirty="0" sz="2400" spc="-5">
                <a:latin typeface="Calibri"/>
                <a:cs typeface="Calibri"/>
              </a:rPr>
              <a:t>ona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gülmektedir.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9019" y="1004316"/>
            <a:ext cx="2465831" cy="18516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9019" y="3070860"/>
            <a:ext cx="2778252" cy="14980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9019" y="4783835"/>
            <a:ext cx="2830068" cy="17084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8576" y="1341119"/>
            <a:ext cx="9753600" cy="937260"/>
            <a:chOff x="798576" y="1341119"/>
            <a:chExt cx="9753600" cy="937260"/>
          </a:xfrm>
        </p:grpSpPr>
        <p:sp>
          <p:nvSpPr>
            <p:cNvPr id="3" name="object 3"/>
            <p:cNvSpPr/>
            <p:nvPr/>
          </p:nvSpPr>
          <p:spPr>
            <a:xfrm>
              <a:off x="798576" y="1341119"/>
              <a:ext cx="792480" cy="937260"/>
            </a:xfrm>
            <a:custGeom>
              <a:avLst/>
              <a:gdLst/>
              <a:ahLst/>
              <a:cxnLst/>
              <a:rect l="l" t="t" r="r" b="b"/>
              <a:pathLst>
                <a:path w="792480" h="937260">
                  <a:moveTo>
                    <a:pt x="792480" y="0"/>
                  </a:moveTo>
                  <a:lnTo>
                    <a:pt x="396239" y="276478"/>
                  </a:lnTo>
                  <a:lnTo>
                    <a:pt x="0" y="0"/>
                  </a:lnTo>
                  <a:lnTo>
                    <a:pt x="0" y="660780"/>
                  </a:lnTo>
                  <a:lnTo>
                    <a:pt x="396239" y="937259"/>
                  </a:lnTo>
                  <a:lnTo>
                    <a:pt x="792480" y="66078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74292" y="1467611"/>
              <a:ext cx="8971915" cy="647700"/>
            </a:xfrm>
            <a:custGeom>
              <a:avLst/>
              <a:gdLst/>
              <a:ahLst/>
              <a:cxnLst/>
              <a:rect l="l" t="t" r="r" b="b"/>
              <a:pathLst>
                <a:path w="897191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3838" y="0"/>
                  </a:lnTo>
                  <a:lnTo>
                    <a:pt x="8905833" y="8491"/>
                  </a:lnTo>
                  <a:lnTo>
                    <a:pt x="8940149" y="31638"/>
                  </a:lnTo>
                  <a:lnTo>
                    <a:pt x="8963296" y="65954"/>
                  </a:lnTo>
                  <a:lnTo>
                    <a:pt x="8971788" y="107950"/>
                  </a:lnTo>
                  <a:lnTo>
                    <a:pt x="8971788" y="539750"/>
                  </a:lnTo>
                  <a:lnTo>
                    <a:pt x="8963296" y="581745"/>
                  </a:lnTo>
                  <a:lnTo>
                    <a:pt x="8940149" y="616061"/>
                  </a:lnTo>
                  <a:lnTo>
                    <a:pt x="8905833" y="639208"/>
                  </a:lnTo>
                  <a:lnTo>
                    <a:pt x="886383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69542" y="2217801"/>
            <a:ext cx="8715375" cy="3735704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Zorbalığa </a:t>
            </a:r>
            <a:r>
              <a:rPr dirty="0" sz="2400" spc="-5">
                <a:latin typeface="Calibri"/>
                <a:cs typeface="Calibri"/>
              </a:rPr>
              <a:t>nasıl </a:t>
            </a:r>
            <a:r>
              <a:rPr dirty="0" sz="2400" spc="-20">
                <a:latin typeface="Calibri"/>
                <a:cs typeface="Calibri"/>
              </a:rPr>
              <a:t>karşı </a:t>
            </a:r>
            <a:r>
              <a:rPr dirty="0" sz="2400" spc="-5">
                <a:latin typeface="Calibri"/>
                <a:cs typeface="Calibri"/>
              </a:rPr>
              <a:t>çıkabileceğine dair basit planlar geliştirin.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Örneğin, </a:t>
            </a:r>
            <a:r>
              <a:rPr dirty="0" sz="2400" spc="-15">
                <a:latin typeface="Calibri"/>
                <a:cs typeface="Calibri"/>
              </a:rPr>
              <a:t>zorbalık </a:t>
            </a:r>
            <a:r>
              <a:rPr dirty="0" sz="2400" spc="-5">
                <a:latin typeface="Calibri"/>
                <a:cs typeface="Calibri"/>
              </a:rPr>
              <a:t>durumunda </a:t>
            </a:r>
            <a:r>
              <a:rPr dirty="0" sz="2400" spc="-10">
                <a:latin typeface="Calibri"/>
                <a:cs typeface="Calibri"/>
              </a:rPr>
              <a:t>çocuğunuza </a:t>
            </a:r>
            <a:r>
              <a:rPr dirty="0" sz="2400" spc="-5">
                <a:latin typeface="Calibri"/>
                <a:cs typeface="Calibri"/>
              </a:rPr>
              <a:t>net </a:t>
            </a:r>
            <a:r>
              <a:rPr dirty="0" sz="2400" spc="-20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kendinden </a:t>
            </a:r>
            <a:r>
              <a:rPr dirty="0" sz="2400">
                <a:latin typeface="Calibri"/>
                <a:cs typeface="Calibri"/>
              </a:rPr>
              <a:t>emin </a:t>
            </a:r>
            <a:r>
              <a:rPr dirty="0" sz="2400" spc="-5">
                <a:latin typeface="Calibri"/>
                <a:cs typeface="Calibri"/>
              </a:rPr>
              <a:t>bir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«</a:t>
            </a:r>
            <a:r>
              <a:rPr dirty="0" sz="2400" spc="-30" i="1">
                <a:latin typeface="Calibri"/>
                <a:cs typeface="Calibri"/>
              </a:rPr>
              <a:t>hayır,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dur</a:t>
            </a:r>
            <a:r>
              <a:rPr dirty="0" sz="2400">
                <a:latin typeface="Calibri"/>
                <a:cs typeface="Calibri"/>
              </a:rPr>
              <a:t>»</a:t>
            </a:r>
            <a:r>
              <a:rPr dirty="0" sz="2400" spc="-5">
                <a:latin typeface="Calibri"/>
                <a:cs typeface="Calibri"/>
              </a:rPr>
              <a:t> demesini;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«</a:t>
            </a:r>
            <a:r>
              <a:rPr dirty="0" sz="2400" spc="-10" i="1">
                <a:latin typeface="Calibri"/>
                <a:cs typeface="Calibri"/>
              </a:rPr>
              <a:t>zorbaca</a:t>
            </a:r>
            <a:r>
              <a:rPr dirty="0" sz="2400" spc="-5" i="1">
                <a:latin typeface="Calibri"/>
                <a:cs typeface="Calibri"/>
              </a:rPr>
              <a:t> davranma</a:t>
            </a:r>
            <a:r>
              <a:rPr dirty="0" sz="2400" spc="-5">
                <a:latin typeface="Calibri"/>
                <a:cs typeface="Calibri"/>
              </a:rPr>
              <a:t>»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demesini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60"/>
              </a:lnSpc>
            </a:pPr>
            <a:r>
              <a:rPr dirty="0" sz="2400" spc="-10">
                <a:latin typeface="Calibri"/>
                <a:cs typeface="Calibri"/>
              </a:rPr>
              <a:t>önerebilirsiniz.</a:t>
            </a:r>
            <a:endParaRPr sz="2400">
              <a:latin typeface="Calibri"/>
              <a:cs typeface="Calibri"/>
            </a:endParaRPr>
          </a:p>
          <a:p>
            <a:pPr marL="241300" marR="59690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Çocuğunuzla böyle bir durumda </a:t>
            </a:r>
            <a:r>
              <a:rPr dirty="0" sz="2400" spc="-10">
                <a:latin typeface="Calibri"/>
                <a:cs typeface="Calibri"/>
              </a:rPr>
              <a:t>okulda </a:t>
            </a:r>
            <a:r>
              <a:rPr dirty="0" sz="2400">
                <a:latin typeface="Calibri"/>
                <a:cs typeface="Calibri"/>
              </a:rPr>
              <a:t>kimden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ne şekilde </a:t>
            </a:r>
            <a:r>
              <a:rPr dirty="0" sz="2400" spc="-15">
                <a:latin typeface="Calibri"/>
                <a:cs typeface="Calibri"/>
              </a:rPr>
              <a:t>yardım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isteyebileceğini </a:t>
            </a:r>
            <a:r>
              <a:rPr dirty="0" sz="2400" spc="-15">
                <a:latin typeface="Calibri"/>
                <a:cs typeface="Calibri"/>
              </a:rPr>
              <a:t>konuşun. </a:t>
            </a:r>
            <a:r>
              <a:rPr dirty="0" sz="2400" spc="-5">
                <a:latin typeface="Calibri"/>
                <a:cs typeface="Calibri"/>
              </a:rPr>
              <a:t>Çocuğunuzu </a:t>
            </a:r>
            <a:r>
              <a:rPr dirty="0" sz="2400" spc="-15">
                <a:latin typeface="Calibri"/>
                <a:cs typeface="Calibri"/>
              </a:rPr>
              <a:t>yardım </a:t>
            </a:r>
            <a:r>
              <a:rPr dirty="0" sz="2400" spc="-10">
                <a:latin typeface="Calibri"/>
                <a:cs typeface="Calibri"/>
              </a:rPr>
              <a:t>isteme </a:t>
            </a:r>
            <a:r>
              <a:rPr dirty="0" sz="2400" spc="-15">
                <a:latin typeface="Calibri"/>
                <a:cs typeface="Calibri"/>
              </a:rPr>
              <a:t>konusunda 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cesaretlendirin.</a:t>
            </a:r>
            <a:endParaRPr sz="2400">
              <a:latin typeface="Calibri"/>
              <a:cs typeface="Calibri"/>
            </a:endParaRPr>
          </a:p>
          <a:p>
            <a:pPr marL="241300" marR="470534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Çocuğunuza </a:t>
            </a:r>
            <a:r>
              <a:rPr dirty="0" sz="2400" spc="-5">
                <a:latin typeface="Calibri"/>
                <a:cs typeface="Calibri"/>
              </a:rPr>
              <a:t>bu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durumu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>
                <a:latin typeface="Calibri"/>
                <a:cs typeface="Calibri"/>
              </a:rPr>
              <a:t> ile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paylaşmanız gerektiğini </a:t>
            </a:r>
            <a:r>
              <a:rPr dirty="0" sz="2400" spc="-5">
                <a:latin typeface="Calibri"/>
                <a:cs typeface="Calibri"/>
              </a:rPr>
              <a:t>söyleyin,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gerekirse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birlikte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 plan geliştirin.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İlerleyen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günlerde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çocuğunuzun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 </a:t>
            </a:r>
            <a:r>
              <a:rPr dirty="0" sz="2400" spc="-5">
                <a:latin typeface="Calibri"/>
                <a:cs typeface="Calibri"/>
              </a:rPr>
              <a:t>izlemeye</a:t>
            </a:r>
            <a:r>
              <a:rPr dirty="0" sz="2400" spc="-15">
                <a:latin typeface="Calibri"/>
                <a:cs typeface="Calibri"/>
              </a:rPr>
              <a:t> devam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044041" y="1619199"/>
            <a:ext cx="3333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53285" y="400558"/>
            <a:ext cx="8569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7948" y="1531111"/>
            <a:ext cx="6151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Zorbalıkla</a:t>
            </a:r>
            <a:r>
              <a:rPr dirty="0" sz="2400" spc="-2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baş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 edebilmesi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için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ona</a:t>
            </a:r>
            <a:r>
              <a:rPr dirty="0" sz="2400" spc="-2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yardımcı</a:t>
            </a:r>
            <a:r>
              <a:rPr dirty="0" sz="2400" spc="-3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344" y="1490472"/>
            <a:ext cx="9956800" cy="882650"/>
            <a:chOff x="847344" y="1490472"/>
            <a:chExt cx="9956800" cy="882650"/>
          </a:xfrm>
        </p:grpSpPr>
        <p:sp>
          <p:nvSpPr>
            <p:cNvPr id="3" name="object 3"/>
            <p:cNvSpPr/>
            <p:nvPr/>
          </p:nvSpPr>
          <p:spPr>
            <a:xfrm>
              <a:off x="1638300" y="1517904"/>
              <a:ext cx="9159240" cy="634365"/>
            </a:xfrm>
            <a:custGeom>
              <a:avLst/>
              <a:gdLst/>
              <a:ahLst/>
              <a:cxnLst/>
              <a:rect l="l" t="t" r="r" b="b"/>
              <a:pathLst>
                <a:path w="9159240" h="634364">
                  <a:moveTo>
                    <a:pt x="0" y="105663"/>
                  </a:moveTo>
                  <a:lnTo>
                    <a:pt x="8312" y="64561"/>
                  </a:lnTo>
                  <a:lnTo>
                    <a:pt x="30972" y="30972"/>
                  </a:lnTo>
                  <a:lnTo>
                    <a:pt x="64561" y="8312"/>
                  </a:lnTo>
                  <a:lnTo>
                    <a:pt x="105663" y="0"/>
                  </a:lnTo>
                  <a:lnTo>
                    <a:pt x="9053576" y="0"/>
                  </a:lnTo>
                  <a:lnTo>
                    <a:pt x="9094678" y="8312"/>
                  </a:lnTo>
                  <a:lnTo>
                    <a:pt x="9128267" y="30972"/>
                  </a:lnTo>
                  <a:lnTo>
                    <a:pt x="9150927" y="64561"/>
                  </a:lnTo>
                  <a:lnTo>
                    <a:pt x="9159240" y="105663"/>
                  </a:lnTo>
                  <a:lnTo>
                    <a:pt x="9159240" y="528320"/>
                  </a:lnTo>
                  <a:lnTo>
                    <a:pt x="9150927" y="569422"/>
                  </a:lnTo>
                  <a:lnTo>
                    <a:pt x="9128267" y="603011"/>
                  </a:lnTo>
                  <a:lnTo>
                    <a:pt x="9094678" y="625671"/>
                  </a:lnTo>
                  <a:lnTo>
                    <a:pt x="9053576" y="633984"/>
                  </a:lnTo>
                  <a:lnTo>
                    <a:pt x="105663" y="633984"/>
                  </a:lnTo>
                  <a:lnTo>
                    <a:pt x="64561" y="625671"/>
                  </a:lnTo>
                  <a:lnTo>
                    <a:pt x="30972" y="603011"/>
                  </a:lnTo>
                  <a:lnTo>
                    <a:pt x="8312" y="569422"/>
                  </a:lnTo>
                  <a:lnTo>
                    <a:pt x="0" y="528320"/>
                  </a:lnTo>
                  <a:lnTo>
                    <a:pt x="0" y="105663"/>
                  </a:lnTo>
                  <a:close/>
                </a:path>
              </a:pathLst>
            </a:custGeom>
            <a:ln w="12191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47344" y="1490472"/>
              <a:ext cx="791210" cy="882650"/>
            </a:xfrm>
            <a:custGeom>
              <a:avLst/>
              <a:gdLst/>
              <a:ahLst/>
              <a:cxnLst/>
              <a:rect l="l" t="t" r="r" b="b"/>
              <a:pathLst>
                <a:path w="791210" h="88265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06425"/>
                  </a:lnTo>
                  <a:lnTo>
                    <a:pt x="395478" y="882395"/>
                  </a:lnTo>
                  <a:lnTo>
                    <a:pt x="790956" y="606425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60295" y="2452191"/>
            <a:ext cx="8365490" cy="2621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indent="-228600">
              <a:lnSpc>
                <a:spcPts val="274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Çocuğunuzun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kendini </a:t>
            </a:r>
            <a:r>
              <a:rPr dirty="0" sz="2400" spc="-5">
                <a:latin typeface="Calibri"/>
                <a:cs typeface="Calibri"/>
              </a:rPr>
              <a:t>etkili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 spc="-10">
                <a:latin typeface="Calibri"/>
                <a:cs typeface="Calibri"/>
              </a:rPr>
              <a:t> ifade</a:t>
            </a:r>
            <a:r>
              <a:rPr dirty="0" sz="2400">
                <a:latin typeface="Calibri"/>
                <a:cs typeface="Calibri"/>
              </a:rPr>
              <a:t> edebilmesine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yönelik</a:t>
            </a:r>
            <a:endParaRPr sz="2400">
              <a:latin typeface="Calibri"/>
              <a:cs typeface="Calibri"/>
            </a:endParaRPr>
          </a:p>
          <a:p>
            <a:pPr algn="just" marL="241300">
              <a:lnSpc>
                <a:spcPts val="2740"/>
              </a:lnSpc>
            </a:pPr>
            <a:r>
              <a:rPr dirty="0" sz="2400" spc="-5">
                <a:latin typeface="Calibri"/>
                <a:cs typeface="Calibri"/>
              </a:rPr>
              <a:t>çalışmalar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yapın.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 </a:t>
            </a:r>
            <a:r>
              <a:rPr dirty="0" sz="2400" spc="-20">
                <a:latin typeface="Calibri"/>
                <a:cs typeface="Calibri"/>
              </a:rPr>
              <a:t>konuda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yardım </a:t>
            </a:r>
            <a:r>
              <a:rPr dirty="0" sz="2400" spc="-5">
                <a:latin typeface="Calibri"/>
                <a:cs typeface="Calibri"/>
              </a:rPr>
              <a:t>almasını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sağlayın.</a:t>
            </a:r>
            <a:endParaRPr sz="2400">
              <a:latin typeface="Calibri"/>
              <a:cs typeface="Calibri"/>
            </a:endParaRPr>
          </a:p>
          <a:p>
            <a:pPr algn="just" marL="241300" marR="5080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45">
                <a:latin typeface="Calibri"/>
                <a:cs typeface="Calibri"/>
              </a:rPr>
              <a:t>Yeni </a:t>
            </a:r>
            <a:r>
              <a:rPr dirty="0" sz="2400" spc="-5">
                <a:latin typeface="Calibri"/>
                <a:cs typeface="Calibri"/>
              </a:rPr>
              <a:t>arkadaşlıklar </a:t>
            </a:r>
            <a:r>
              <a:rPr dirty="0" sz="2400" spc="-10">
                <a:latin typeface="Calibri"/>
                <a:cs typeface="Calibri"/>
              </a:rPr>
              <a:t>kurması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sağlıklı </a:t>
            </a: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>
                <a:latin typeface="Calibri"/>
                <a:cs typeface="Calibri"/>
              </a:rPr>
              <a:t>ilişkiler </a:t>
            </a:r>
            <a:r>
              <a:rPr dirty="0" sz="2400" spc="-10">
                <a:latin typeface="Calibri"/>
                <a:cs typeface="Calibri"/>
              </a:rPr>
              <a:t>sürdürebilmesi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 </a:t>
            </a:r>
            <a:r>
              <a:rPr dirty="0" sz="2400" spc="-10">
                <a:latin typeface="Calibri"/>
                <a:cs typeface="Calibri"/>
              </a:rPr>
              <a:t>gerekli </a:t>
            </a:r>
            <a:r>
              <a:rPr dirty="0" sz="2400">
                <a:latin typeface="Calibri"/>
                <a:cs typeface="Calibri"/>
              </a:rPr>
              <a:t>becerileri </a:t>
            </a:r>
            <a:r>
              <a:rPr dirty="0" sz="2400" spc="-10">
                <a:latin typeface="Calibri"/>
                <a:cs typeface="Calibri"/>
              </a:rPr>
              <a:t>kazanmasını sağlayın. </a:t>
            </a:r>
            <a:r>
              <a:rPr dirty="0" sz="2400">
                <a:latin typeface="Calibri"/>
                <a:cs typeface="Calibri"/>
              </a:rPr>
              <a:t>Bu </a:t>
            </a:r>
            <a:r>
              <a:rPr dirty="0" sz="2400" spc="-20">
                <a:latin typeface="Calibri"/>
                <a:cs typeface="Calibri"/>
              </a:rPr>
              <a:t>konuda </a:t>
            </a:r>
            <a:r>
              <a:rPr dirty="0" sz="2400" spc="-10">
                <a:latin typeface="Calibri"/>
                <a:cs typeface="Calibri"/>
              </a:rPr>
              <a:t>kitaplardan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faydalanabilirsiniz.</a:t>
            </a:r>
            <a:endParaRPr sz="2400">
              <a:latin typeface="Calibri"/>
              <a:cs typeface="Calibri"/>
            </a:endParaRPr>
          </a:p>
          <a:p>
            <a:pPr algn="just" marL="241300" marR="346075" indent="-228600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Çocuğunuzun </a:t>
            </a:r>
            <a:r>
              <a:rPr dirty="0" sz="2400" spc="-15">
                <a:latin typeface="Calibri"/>
                <a:cs typeface="Calibri"/>
              </a:rPr>
              <a:t>özgüvenini </a:t>
            </a:r>
            <a:r>
              <a:rPr dirty="0" sz="2400" spc="-5">
                <a:latin typeface="Calibri"/>
                <a:cs typeface="Calibri"/>
              </a:rPr>
              <a:t>yeniden </a:t>
            </a:r>
            <a:r>
              <a:rPr dirty="0" sz="2400" spc="-10">
                <a:latin typeface="Calibri"/>
                <a:cs typeface="Calibri"/>
              </a:rPr>
              <a:t>kazanması </a:t>
            </a:r>
            <a:r>
              <a:rPr dirty="0" sz="2400">
                <a:latin typeface="Calibri"/>
                <a:cs typeface="Calibri"/>
              </a:rPr>
              <a:t>için </a:t>
            </a:r>
            <a:r>
              <a:rPr dirty="0" sz="2400" spc="-5">
                <a:latin typeface="Calibri"/>
                <a:cs typeface="Calibri"/>
              </a:rPr>
              <a:t>çaba </a:t>
            </a:r>
            <a:r>
              <a:rPr dirty="0" sz="2400" spc="-10">
                <a:latin typeface="Calibri"/>
                <a:cs typeface="Calibri"/>
              </a:rPr>
              <a:t>gösterin,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olumlu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özelliklerini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vurgulayın.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081532" y="1654886"/>
            <a:ext cx="3727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7176" y="1599946"/>
            <a:ext cx="81902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Çocuğunuzu</a:t>
            </a:r>
            <a:r>
              <a:rPr dirty="0" sz="2400" spc="-2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FAC46"/>
                </a:solidFill>
                <a:latin typeface="Calibri"/>
                <a:cs typeface="Calibri"/>
              </a:rPr>
              <a:t>sosyal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ve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duygusal 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beceriler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konusunda</a:t>
            </a:r>
            <a:r>
              <a:rPr dirty="0" sz="2400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destekleyin.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8530" y="339598"/>
            <a:ext cx="8569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7344" y="1303019"/>
            <a:ext cx="9473565" cy="883919"/>
            <a:chOff x="847344" y="1303019"/>
            <a:chExt cx="9473565" cy="883919"/>
          </a:xfrm>
        </p:grpSpPr>
        <p:sp>
          <p:nvSpPr>
            <p:cNvPr id="3" name="object 3"/>
            <p:cNvSpPr/>
            <p:nvPr/>
          </p:nvSpPr>
          <p:spPr>
            <a:xfrm>
              <a:off x="1588008" y="1402079"/>
              <a:ext cx="8726805" cy="624840"/>
            </a:xfrm>
            <a:custGeom>
              <a:avLst/>
              <a:gdLst/>
              <a:ahLst/>
              <a:cxnLst/>
              <a:rect l="l" t="t" r="r" b="b"/>
              <a:pathLst>
                <a:path w="8726805" h="624839">
                  <a:moveTo>
                    <a:pt x="0" y="104140"/>
                  </a:moveTo>
                  <a:lnTo>
                    <a:pt x="8181" y="63597"/>
                  </a:lnTo>
                  <a:lnTo>
                    <a:pt x="30495" y="30495"/>
                  </a:lnTo>
                  <a:lnTo>
                    <a:pt x="63597" y="8181"/>
                  </a:lnTo>
                  <a:lnTo>
                    <a:pt x="104140" y="0"/>
                  </a:lnTo>
                  <a:lnTo>
                    <a:pt x="8622284" y="0"/>
                  </a:lnTo>
                  <a:lnTo>
                    <a:pt x="8662826" y="8181"/>
                  </a:lnTo>
                  <a:lnTo>
                    <a:pt x="8695928" y="30495"/>
                  </a:lnTo>
                  <a:lnTo>
                    <a:pt x="8718242" y="63597"/>
                  </a:lnTo>
                  <a:lnTo>
                    <a:pt x="8726424" y="104140"/>
                  </a:lnTo>
                  <a:lnTo>
                    <a:pt x="8726424" y="520700"/>
                  </a:lnTo>
                  <a:lnTo>
                    <a:pt x="8718242" y="561242"/>
                  </a:lnTo>
                  <a:lnTo>
                    <a:pt x="8695928" y="594344"/>
                  </a:lnTo>
                  <a:lnTo>
                    <a:pt x="8662826" y="616658"/>
                  </a:lnTo>
                  <a:lnTo>
                    <a:pt x="8622284" y="624840"/>
                  </a:lnTo>
                  <a:lnTo>
                    <a:pt x="104140" y="624840"/>
                  </a:lnTo>
                  <a:lnTo>
                    <a:pt x="63597" y="616658"/>
                  </a:lnTo>
                  <a:lnTo>
                    <a:pt x="30495" y="594344"/>
                  </a:lnTo>
                  <a:lnTo>
                    <a:pt x="8181" y="561242"/>
                  </a:lnTo>
                  <a:lnTo>
                    <a:pt x="0" y="520700"/>
                  </a:lnTo>
                  <a:lnTo>
                    <a:pt x="0" y="104140"/>
                  </a:lnTo>
                  <a:close/>
                </a:path>
              </a:pathLst>
            </a:custGeom>
            <a:ln w="121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47344" y="1303019"/>
              <a:ext cx="791210" cy="883919"/>
            </a:xfrm>
            <a:custGeom>
              <a:avLst/>
              <a:gdLst/>
              <a:ahLst/>
              <a:cxnLst/>
              <a:rect l="l" t="t" r="r" b="b"/>
              <a:pathLst>
                <a:path w="791210" h="883919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07949"/>
                  </a:lnTo>
                  <a:lnTo>
                    <a:pt x="395478" y="883919"/>
                  </a:lnTo>
                  <a:lnTo>
                    <a:pt x="790956" y="607949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60295" y="2174285"/>
            <a:ext cx="8566150" cy="1725930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Okul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mutlaka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temasa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geçin.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20">
                <a:latin typeface="Calibri"/>
                <a:cs typeface="Calibri"/>
              </a:rPr>
              <a:t>Psikolojik </a:t>
            </a:r>
            <a:r>
              <a:rPr dirty="0" sz="2400" spc="-5">
                <a:latin typeface="Calibri"/>
                <a:cs typeface="Calibri"/>
              </a:rPr>
              <a:t>danışman/rehber </a:t>
            </a:r>
            <a:r>
              <a:rPr dirty="0" sz="2400" spc="-10">
                <a:latin typeface="Calibri"/>
                <a:cs typeface="Calibri"/>
              </a:rPr>
              <a:t>öğretmen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sınıf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öğretmeniyle </a:t>
            </a:r>
            <a:r>
              <a:rPr dirty="0" sz="2400">
                <a:latin typeface="Calibri"/>
                <a:cs typeface="Calibri"/>
              </a:rPr>
              <a:t>iş</a:t>
            </a:r>
            <a:r>
              <a:rPr dirty="0" sz="2400" spc="-5">
                <a:latin typeface="Calibri"/>
                <a:cs typeface="Calibri"/>
              </a:rPr>
              <a:t> birliği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kurun.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Gerektiği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zaman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uzman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desteği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almaktan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çekinmeyin.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860295" y="1527809"/>
            <a:ext cx="24333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FAC46"/>
                </a:solidFill>
                <a:latin typeface="Calibri"/>
                <a:cs typeface="Calibri"/>
              </a:rPr>
              <a:t>Okulu</a:t>
            </a:r>
            <a:r>
              <a:rPr dirty="0" sz="2400" spc="-55" b="1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FAC46"/>
                </a:solidFill>
                <a:latin typeface="Calibri"/>
                <a:cs typeface="Calibri"/>
              </a:rPr>
              <a:t>bilgilendirin.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4767" y="1484503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8530" y="392684"/>
            <a:ext cx="85699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Maruz</a:t>
            </a:r>
            <a:r>
              <a:rPr dirty="0" sz="2800" spc="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Kalıyorsa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069490"/>
            <a:ext cx="6863080" cy="156083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Okula</a:t>
            </a:r>
            <a:r>
              <a:rPr dirty="0" sz="2800" spc="-5">
                <a:latin typeface="Calibri"/>
                <a:cs typeface="Calibri"/>
              </a:rPr>
              <a:t> gitmek</a:t>
            </a:r>
            <a:r>
              <a:rPr dirty="0" sz="2800" spc="-15">
                <a:latin typeface="Calibri"/>
                <a:cs typeface="Calibri"/>
              </a:rPr>
              <a:t> istememe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Arkadaşlarının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başına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gelenleri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anlatma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Bazı </a:t>
            </a:r>
            <a:r>
              <a:rPr dirty="0" sz="2800" spc="-10">
                <a:latin typeface="Calibri"/>
                <a:cs typeface="Calibri"/>
              </a:rPr>
              <a:t>arkadaşlarıyla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araya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gelmek </a:t>
            </a:r>
            <a:r>
              <a:rPr dirty="0" sz="2800" spc="-15">
                <a:latin typeface="Calibri"/>
                <a:cs typeface="Calibri"/>
              </a:rPr>
              <a:t>istememe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2544" y="255270"/>
            <a:ext cx="956881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3816350" marR="5080" indent="-3804285">
              <a:lnSpc>
                <a:spcPts val="3890"/>
              </a:lnSpc>
              <a:spcBef>
                <a:spcPts val="585"/>
              </a:spcBef>
            </a:pP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Çocuğunuzun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Zorbalığına</a:t>
            </a:r>
            <a:r>
              <a:rPr dirty="0" sz="3600" spc="-9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75">
                <a:solidFill>
                  <a:srgbClr val="000000"/>
                </a:solidFill>
                <a:latin typeface="Calibri Light"/>
                <a:cs typeface="Calibri Light"/>
              </a:rPr>
              <a:t>Tanık</a:t>
            </a:r>
            <a:r>
              <a:rPr dirty="0" sz="3600" spc="-8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Olduğunu</a:t>
            </a:r>
            <a:r>
              <a:rPr dirty="0" sz="3600" spc="-8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000000"/>
                </a:solidFill>
                <a:latin typeface="Calibri Light"/>
                <a:cs typeface="Calibri Light"/>
              </a:rPr>
              <a:t>Nasıl </a:t>
            </a:r>
            <a:r>
              <a:rPr dirty="0" sz="3600" spc="-79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30">
                <a:solidFill>
                  <a:srgbClr val="000000"/>
                </a:solidFill>
                <a:latin typeface="Calibri Light"/>
                <a:cs typeface="Calibri Light"/>
              </a:rPr>
              <a:t>Anlarsınız?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9160" y="1723644"/>
            <a:ext cx="9659620" cy="935990"/>
            <a:chOff x="899160" y="1723644"/>
            <a:chExt cx="9659620" cy="935990"/>
          </a:xfrm>
        </p:grpSpPr>
        <p:sp>
          <p:nvSpPr>
            <p:cNvPr id="3" name="object 3"/>
            <p:cNvSpPr/>
            <p:nvPr/>
          </p:nvSpPr>
          <p:spPr>
            <a:xfrm>
              <a:off x="1670304" y="1767840"/>
              <a:ext cx="8882380" cy="647700"/>
            </a:xfrm>
            <a:custGeom>
              <a:avLst/>
              <a:gdLst/>
              <a:ahLst/>
              <a:cxnLst/>
              <a:rect l="l" t="t" r="r" b="b"/>
              <a:pathLst>
                <a:path w="888238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773922" y="0"/>
                  </a:lnTo>
                  <a:lnTo>
                    <a:pt x="8815917" y="8491"/>
                  </a:lnTo>
                  <a:lnTo>
                    <a:pt x="8850233" y="31638"/>
                  </a:lnTo>
                  <a:lnTo>
                    <a:pt x="8873380" y="65954"/>
                  </a:lnTo>
                  <a:lnTo>
                    <a:pt x="8881872" y="107950"/>
                  </a:lnTo>
                  <a:lnTo>
                    <a:pt x="8881872" y="539750"/>
                  </a:lnTo>
                  <a:lnTo>
                    <a:pt x="8873380" y="581745"/>
                  </a:lnTo>
                  <a:lnTo>
                    <a:pt x="8850233" y="616061"/>
                  </a:lnTo>
                  <a:lnTo>
                    <a:pt x="8815917" y="639208"/>
                  </a:lnTo>
                  <a:lnTo>
                    <a:pt x="8773922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9160" y="1723644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89">
                  <a:moveTo>
                    <a:pt x="792479" y="0"/>
                  </a:moveTo>
                  <a:lnTo>
                    <a:pt x="396240" y="276478"/>
                  </a:lnTo>
                  <a:lnTo>
                    <a:pt x="0" y="0"/>
                  </a:lnTo>
                  <a:lnTo>
                    <a:pt x="0" y="659256"/>
                  </a:lnTo>
                  <a:lnTo>
                    <a:pt x="396240" y="935735"/>
                  </a:lnTo>
                  <a:lnTo>
                    <a:pt x="792479" y="659256"/>
                  </a:lnTo>
                  <a:lnTo>
                    <a:pt x="79247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24989" y="2714701"/>
            <a:ext cx="7736205" cy="1507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28600" marR="69850" indent="-228600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</a:tabLst>
            </a:pPr>
            <a:r>
              <a:rPr dirty="0" sz="2400" spc="-5">
                <a:latin typeface="Calibri"/>
                <a:cs typeface="Calibri"/>
              </a:rPr>
              <a:t>Çocuğunuzla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hakkında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konuşun,</a:t>
            </a:r>
            <a:r>
              <a:rPr dirty="0" sz="2400" spc="-5">
                <a:latin typeface="Calibri"/>
                <a:cs typeface="Calibri"/>
              </a:rPr>
              <a:t> onu bilgilendirin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zorbalığın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hiçbir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kabul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edilemez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olduğunu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vurgulayın.</a:t>
            </a:r>
            <a:endParaRPr sz="2400">
              <a:latin typeface="Calibri"/>
              <a:cs typeface="Calibri"/>
            </a:endParaRPr>
          </a:p>
          <a:p>
            <a:pPr marL="241300" marR="36830" indent="-22860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Çocuğunuza </a:t>
            </a:r>
            <a:r>
              <a:rPr dirty="0" sz="2400" spc="-10" i="1">
                <a:latin typeface="Calibri"/>
                <a:cs typeface="Calibri"/>
              </a:rPr>
              <a:t>zorbalığa</a:t>
            </a:r>
            <a:r>
              <a:rPr dirty="0" sz="2400" spc="-5" i="1">
                <a:latin typeface="Calibri"/>
                <a:cs typeface="Calibri"/>
              </a:rPr>
              <a:t> </a:t>
            </a:r>
            <a:r>
              <a:rPr dirty="0" sz="2400" spc="-15" i="1">
                <a:latin typeface="Calibri"/>
                <a:cs typeface="Calibri"/>
              </a:rPr>
              <a:t>tanık </a:t>
            </a:r>
            <a:r>
              <a:rPr dirty="0" sz="2400" spc="-5" i="1">
                <a:latin typeface="Calibri"/>
                <a:cs typeface="Calibri"/>
              </a:rPr>
              <a:t>olmanın</a:t>
            </a:r>
            <a:r>
              <a:rPr dirty="0" sz="2400" spc="35" i="1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ona neler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hissettirdiğini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sorun,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duygular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üzerinde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153160" y="1873377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9298" y="506348"/>
            <a:ext cx="86487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Calibri"/>
                <a:cs typeface="Calibri"/>
              </a:rPr>
              <a:t>Çocuğunuz</a:t>
            </a:r>
            <a:r>
              <a:rPr dirty="0" sz="28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000000"/>
                </a:solidFill>
                <a:latin typeface="Calibri"/>
                <a:cs typeface="Calibri"/>
              </a:rPr>
              <a:t>Zorbalığa</a:t>
            </a:r>
            <a:r>
              <a:rPr dirty="0" sz="2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35" b="1">
                <a:solidFill>
                  <a:srgbClr val="000000"/>
                </a:solidFill>
                <a:latin typeface="Calibri"/>
                <a:cs typeface="Calibri"/>
              </a:rPr>
              <a:t>Tanıklık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Ediyorsa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Calibri"/>
                <a:cs typeface="Calibri"/>
              </a:rPr>
              <a:t>Neler</a:t>
            </a:r>
            <a:r>
              <a:rPr dirty="0" sz="2800" spc="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0" b="1">
                <a:solidFill>
                  <a:srgbClr val="000000"/>
                </a:solidFill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96185" y="1806397"/>
            <a:ext cx="48488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Çocuğunuzla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 konuşun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ve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EC7C30"/>
                </a:solidFill>
                <a:latin typeface="Calibri"/>
                <a:cs typeface="Calibri"/>
              </a:rPr>
              <a:t>onu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dinleyin.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6988" y="1191767"/>
            <a:ext cx="9886315" cy="935990"/>
            <a:chOff x="1046988" y="1191767"/>
            <a:chExt cx="9886315" cy="935990"/>
          </a:xfrm>
        </p:grpSpPr>
        <p:sp>
          <p:nvSpPr>
            <p:cNvPr id="3" name="object 3"/>
            <p:cNvSpPr/>
            <p:nvPr/>
          </p:nvSpPr>
          <p:spPr>
            <a:xfrm>
              <a:off x="1046988" y="1191767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89">
                  <a:moveTo>
                    <a:pt x="790956" y="0"/>
                  </a:moveTo>
                  <a:lnTo>
                    <a:pt x="395478" y="275971"/>
                  </a:lnTo>
                  <a:lnTo>
                    <a:pt x="0" y="0"/>
                  </a:lnTo>
                  <a:lnTo>
                    <a:pt x="0" y="659765"/>
                  </a:lnTo>
                  <a:lnTo>
                    <a:pt x="395478" y="935736"/>
                  </a:lnTo>
                  <a:lnTo>
                    <a:pt x="790956" y="659765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37944" y="1205483"/>
              <a:ext cx="9089390" cy="647700"/>
            </a:xfrm>
            <a:custGeom>
              <a:avLst/>
              <a:gdLst/>
              <a:ahLst/>
              <a:cxnLst/>
              <a:rect l="l" t="t" r="r" b="b"/>
              <a:pathLst>
                <a:path w="9089390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981186" y="0"/>
                  </a:lnTo>
                  <a:lnTo>
                    <a:pt x="9023181" y="8491"/>
                  </a:lnTo>
                  <a:lnTo>
                    <a:pt x="9057497" y="31638"/>
                  </a:lnTo>
                  <a:lnTo>
                    <a:pt x="9080644" y="65954"/>
                  </a:lnTo>
                  <a:lnTo>
                    <a:pt x="9089136" y="107950"/>
                  </a:lnTo>
                  <a:lnTo>
                    <a:pt x="9089136" y="539750"/>
                  </a:lnTo>
                  <a:lnTo>
                    <a:pt x="9080644" y="581745"/>
                  </a:lnTo>
                  <a:lnTo>
                    <a:pt x="9057497" y="616061"/>
                  </a:lnTo>
                  <a:lnTo>
                    <a:pt x="9023181" y="639208"/>
                  </a:lnTo>
                  <a:lnTo>
                    <a:pt x="8981186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069083" y="1831399"/>
            <a:ext cx="8529320" cy="294830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arkadaşlarını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desteklememesi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gerektiğini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aktarın.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Çocuğunuzla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engelleme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konusunda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onun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arkadaşlarının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neler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yapabileceği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konuşun.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Birlikte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 </a:t>
            </a:r>
            <a:r>
              <a:rPr dirty="0" sz="2200" spc="-10">
                <a:latin typeface="Calibri"/>
                <a:cs typeface="Calibri"/>
              </a:rPr>
              <a:t>plan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hazırlayın.</a:t>
            </a:r>
            <a:endParaRPr sz="2200">
              <a:latin typeface="Calibri"/>
              <a:cs typeface="Calibri"/>
            </a:endParaRPr>
          </a:p>
          <a:p>
            <a:pPr marL="241300" marR="761365" indent="-228600">
              <a:lnSpc>
                <a:spcPts val="238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Çocuğunuzun,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durumuna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şahit </a:t>
            </a:r>
            <a:r>
              <a:rPr dirty="0" sz="2200" spc="-10">
                <a:latin typeface="Calibri"/>
                <a:cs typeface="Calibri"/>
              </a:rPr>
              <a:t>olduğunda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-10">
                <a:latin typeface="Calibri"/>
                <a:cs typeface="Calibri"/>
              </a:rPr>
              <a:t> yetişkine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(öğretmenine)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bunu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haber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vermesinin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önemli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</a:t>
            </a:r>
            <a:r>
              <a:rPr dirty="0" sz="2200" spc="-10">
                <a:latin typeface="Calibri"/>
                <a:cs typeface="Calibri"/>
              </a:rPr>
              <a:t> olduğunu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söyleyin.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7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Çocuğunuzu,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zorbalığa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öğrenciye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0">
                <a:latin typeface="Calibri"/>
                <a:cs typeface="Calibri"/>
              </a:rPr>
              <a:t> destekleyici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nazik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15">
                <a:latin typeface="Calibri"/>
                <a:cs typeface="Calibri"/>
              </a:rPr>
              <a:t>olmaya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teşvik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edin. </a:t>
            </a:r>
            <a:r>
              <a:rPr dirty="0" sz="2200" spc="-10">
                <a:latin typeface="Calibri"/>
                <a:cs typeface="Calibri"/>
              </a:rPr>
              <a:t>Onun</a:t>
            </a:r>
            <a:r>
              <a:rPr dirty="0" sz="2200" spc="-5">
                <a:latin typeface="Calibri"/>
                <a:cs typeface="Calibri"/>
              </a:rPr>
              <a:t> neler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hissedebileceği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üzerinde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konuşun.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2102" y="1475054"/>
            <a:ext cx="3333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1308" y="1312290"/>
            <a:ext cx="8200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EC7C30"/>
                </a:solidFill>
                <a:latin typeface="Calibri"/>
                <a:cs typeface="Calibri"/>
              </a:rPr>
              <a:t>Neler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yapabileceği</a:t>
            </a:r>
            <a:r>
              <a:rPr dirty="0" sz="2400" spc="-20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konusunda</a:t>
            </a:r>
            <a:r>
              <a:rPr dirty="0" sz="2400" spc="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çocuğunuza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destek</a:t>
            </a:r>
            <a:r>
              <a:rPr dirty="0" sz="2400" spc="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EC7C30"/>
                </a:solidFill>
                <a:latin typeface="Calibri"/>
                <a:cs typeface="Calibri"/>
              </a:rPr>
              <a:t>olmaya</a:t>
            </a:r>
            <a:r>
              <a:rPr dirty="0" sz="2400" spc="-2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çalışın.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44524" y="4980432"/>
            <a:ext cx="9741535" cy="935990"/>
            <a:chOff x="1144524" y="4980432"/>
            <a:chExt cx="9741535" cy="935990"/>
          </a:xfrm>
        </p:grpSpPr>
        <p:sp>
          <p:nvSpPr>
            <p:cNvPr id="9" name="object 9"/>
            <p:cNvSpPr/>
            <p:nvPr/>
          </p:nvSpPr>
          <p:spPr>
            <a:xfrm>
              <a:off x="1144524" y="4980432"/>
              <a:ext cx="792480" cy="935990"/>
            </a:xfrm>
            <a:custGeom>
              <a:avLst/>
              <a:gdLst/>
              <a:ahLst/>
              <a:cxnLst/>
              <a:rect l="l" t="t" r="r" b="b"/>
              <a:pathLst>
                <a:path w="792480" h="935989">
                  <a:moveTo>
                    <a:pt x="792480" y="0"/>
                  </a:moveTo>
                  <a:lnTo>
                    <a:pt x="396239" y="276479"/>
                  </a:lnTo>
                  <a:lnTo>
                    <a:pt x="0" y="0"/>
                  </a:lnTo>
                  <a:lnTo>
                    <a:pt x="0" y="659295"/>
                  </a:lnTo>
                  <a:lnTo>
                    <a:pt x="396239" y="935736"/>
                  </a:lnTo>
                  <a:lnTo>
                    <a:pt x="792480" y="659295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06524" y="5113020"/>
              <a:ext cx="8973820" cy="647700"/>
            </a:xfrm>
            <a:custGeom>
              <a:avLst/>
              <a:gdLst/>
              <a:ahLst/>
              <a:cxnLst/>
              <a:rect l="l" t="t" r="r" b="b"/>
              <a:pathLst>
                <a:path w="8973820" h="647700">
                  <a:moveTo>
                    <a:pt x="0" y="107949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8865362" y="0"/>
                  </a:lnTo>
                  <a:lnTo>
                    <a:pt x="8907357" y="8491"/>
                  </a:lnTo>
                  <a:lnTo>
                    <a:pt x="8941673" y="31638"/>
                  </a:lnTo>
                  <a:lnTo>
                    <a:pt x="8964820" y="65954"/>
                  </a:lnTo>
                  <a:lnTo>
                    <a:pt x="8973312" y="107949"/>
                  </a:lnTo>
                  <a:lnTo>
                    <a:pt x="8973312" y="539737"/>
                  </a:lnTo>
                  <a:lnTo>
                    <a:pt x="8964820" y="581761"/>
                  </a:lnTo>
                  <a:lnTo>
                    <a:pt x="8941673" y="616078"/>
                  </a:lnTo>
                  <a:lnTo>
                    <a:pt x="8907357" y="639215"/>
                  </a:lnTo>
                  <a:lnTo>
                    <a:pt x="8865362" y="647699"/>
                  </a:lnTo>
                  <a:lnTo>
                    <a:pt x="107950" y="647699"/>
                  </a:lnTo>
                  <a:lnTo>
                    <a:pt x="65954" y="639215"/>
                  </a:lnTo>
                  <a:lnTo>
                    <a:pt x="31638" y="616078"/>
                  </a:lnTo>
                  <a:lnTo>
                    <a:pt x="8491" y="581761"/>
                  </a:lnTo>
                  <a:lnTo>
                    <a:pt x="0" y="539737"/>
                  </a:lnTo>
                  <a:lnTo>
                    <a:pt x="0" y="107949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387855" y="5159121"/>
            <a:ext cx="3333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2164842" y="5232019"/>
            <a:ext cx="24333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EC7C30"/>
                </a:solidFill>
                <a:latin typeface="Calibri"/>
                <a:cs typeface="Calibri"/>
              </a:rPr>
              <a:t>Okulu</a:t>
            </a:r>
            <a:r>
              <a:rPr dirty="0" sz="2400" spc="-55" b="1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EC7C30"/>
                </a:solidFill>
                <a:latin typeface="Calibri"/>
                <a:cs typeface="Calibri"/>
              </a:rPr>
              <a:t>bilgilendirin.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1308" y="5943396"/>
            <a:ext cx="7760334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mutlaka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temasa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geçin,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olayı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yönetimiyle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paylaşın.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2747" y="379298"/>
            <a:ext cx="86487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Çocuğunuz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Zorbalığa</a:t>
            </a:r>
            <a:r>
              <a:rPr dirty="0" sz="2800" spc="3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Tanıklık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Ediyorsa</a:t>
            </a:r>
            <a:r>
              <a:rPr dirty="0" sz="2800" spc="-1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Neler</a:t>
            </a:r>
            <a:r>
              <a:rPr dirty="0" sz="2800" spc="4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Yapabilirsiniz?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661" y="501853"/>
            <a:ext cx="54108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5">
                <a:solidFill>
                  <a:srgbClr val="000000"/>
                </a:solidFill>
                <a:latin typeface="Calibri Light"/>
                <a:cs typeface="Calibri Light"/>
              </a:rPr>
              <a:t>Anne-Babalara</a:t>
            </a:r>
            <a:r>
              <a:rPr dirty="0" sz="3600" spc="-114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0">
                <a:solidFill>
                  <a:srgbClr val="000000"/>
                </a:solidFill>
                <a:latin typeface="Calibri Light"/>
                <a:cs typeface="Calibri Light"/>
              </a:rPr>
              <a:t>Genel</a:t>
            </a:r>
            <a:r>
              <a:rPr dirty="0" sz="36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3600" spc="-25">
                <a:solidFill>
                  <a:srgbClr val="000000"/>
                </a:solidFill>
                <a:latin typeface="Calibri Light"/>
                <a:cs typeface="Calibri Light"/>
              </a:rPr>
              <a:t>Öneriler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916939" y="1837766"/>
            <a:ext cx="10086975" cy="288226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5">
                <a:latin typeface="Calibri"/>
                <a:cs typeface="Calibri"/>
              </a:rPr>
              <a:t>Anne-babalar,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yandan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çocuklarının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gelişimine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katkıda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bulunurken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yandan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zorbalığının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önlenmesini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sağlayabilirler: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Olumlu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anne-baba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tutumu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Sağlıklı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iletişim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Olumlu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rol</a:t>
            </a:r>
            <a:r>
              <a:rPr dirty="0" sz="2800" spc="-5">
                <a:latin typeface="Calibri"/>
                <a:cs typeface="Calibri"/>
              </a:rPr>
              <a:t> model </a:t>
            </a:r>
            <a:r>
              <a:rPr dirty="0" sz="2800" spc="-10">
                <a:latin typeface="Calibri"/>
                <a:cs typeface="Calibri"/>
              </a:rPr>
              <a:t>olma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023" y="582168"/>
            <a:ext cx="2936875" cy="1407160"/>
            <a:chOff x="573023" y="582168"/>
            <a:chExt cx="2936875" cy="1407160"/>
          </a:xfrm>
        </p:grpSpPr>
        <p:sp>
          <p:nvSpPr>
            <p:cNvPr id="3" name="object 3"/>
            <p:cNvSpPr/>
            <p:nvPr/>
          </p:nvSpPr>
          <p:spPr>
            <a:xfrm>
              <a:off x="579119" y="588264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2227326" y="0"/>
                  </a:moveTo>
                  <a:lnTo>
                    <a:pt x="2227326" y="174244"/>
                  </a:lnTo>
                  <a:lnTo>
                    <a:pt x="0" y="174244"/>
                  </a:lnTo>
                  <a:lnTo>
                    <a:pt x="0" y="1220215"/>
                  </a:lnTo>
                  <a:lnTo>
                    <a:pt x="2227326" y="1220215"/>
                  </a:lnTo>
                  <a:lnTo>
                    <a:pt x="2227326" y="1394460"/>
                  </a:lnTo>
                  <a:lnTo>
                    <a:pt x="2924556" y="697230"/>
                  </a:lnTo>
                  <a:lnTo>
                    <a:pt x="2227326" y="0"/>
                  </a:lnTo>
                  <a:close/>
                </a:path>
              </a:pathLst>
            </a:custGeom>
            <a:solidFill>
              <a:srgbClr val="FFC000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79119" y="588264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0" y="174244"/>
                  </a:moveTo>
                  <a:lnTo>
                    <a:pt x="2227326" y="174244"/>
                  </a:lnTo>
                  <a:lnTo>
                    <a:pt x="2227326" y="0"/>
                  </a:lnTo>
                  <a:lnTo>
                    <a:pt x="2924556" y="697230"/>
                  </a:lnTo>
                  <a:lnTo>
                    <a:pt x="2227326" y="1394460"/>
                  </a:lnTo>
                  <a:lnTo>
                    <a:pt x="2227326" y="1220215"/>
                  </a:lnTo>
                  <a:lnTo>
                    <a:pt x="0" y="1220215"/>
                  </a:lnTo>
                  <a:lnTo>
                    <a:pt x="0" y="174244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8923" y="856564"/>
            <a:ext cx="2323465" cy="721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dirty="0" sz="2400" spc="-5">
                <a:solidFill>
                  <a:srgbClr val="000000"/>
                </a:solidFill>
              </a:rPr>
              <a:t>Olumlu</a:t>
            </a:r>
            <a:r>
              <a:rPr dirty="0" sz="2400" spc="-5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anne-baba</a:t>
            </a:r>
            <a:endParaRPr sz="2400"/>
          </a:p>
          <a:p>
            <a:pPr marL="12700">
              <a:lnSpc>
                <a:spcPts val="2740"/>
              </a:lnSpc>
            </a:pPr>
            <a:r>
              <a:rPr dirty="0" sz="2400">
                <a:solidFill>
                  <a:srgbClr val="000000"/>
                </a:solidFill>
              </a:rPr>
              <a:t>tutumları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503676" y="362711"/>
            <a:ext cx="7850505" cy="1847214"/>
          </a:xfrm>
          <a:prstGeom prst="rect">
            <a:avLst/>
          </a:prstGeom>
          <a:solidFill>
            <a:srgbClr val="FFF1CC"/>
          </a:solidFill>
        </p:spPr>
        <p:txBody>
          <a:bodyPr wrap="square" lIns="0" tIns="26034" rIns="0" bIns="0" rtlCol="0" vert="horz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15">
                <a:latin typeface="Calibri"/>
                <a:cs typeface="Calibri"/>
              </a:rPr>
              <a:t>Çocuğa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sevgi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gösterilmesi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30">
                <a:latin typeface="Calibri"/>
                <a:cs typeface="Calibri"/>
              </a:rPr>
              <a:t>Ev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içerisindeki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kuralların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net</a:t>
            </a:r>
            <a:r>
              <a:rPr dirty="0" sz="2400" spc="-5">
                <a:latin typeface="Calibri"/>
                <a:cs typeface="Calibri"/>
              </a:rPr>
              <a:t> belirlenmesi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tutarlı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endParaRPr sz="240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uygulanması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5">
                <a:latin typeface="Calibri"/>
                <a:cs typeface="Calibri"/>
              </a:rPr>
              <a:t>Çocuğun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bilgisayar,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TV</a:t>
            </a:r>
            <a:r>
              <a:rPr dirty="0" sz="2400" spc="-10">
                <a:latin typeface="Calibri"/>
                <a:cs typeface="Calibri"/>
              </a:rPr>
              <a:t> kullanımının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denetlenmesi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3023" y="2811779"/>
            <a:ext cx="2936875" cy="1407160"/>
            <a:chOff x="573023" y="2811779"/>
            <a:chExt cx="2936875" cy="1407160"/>
          </a:xfrm>
        </p:grpSpPr>
        <p:sp>
          <p:nvSpPr>
            <p:cNvPr id="8" name="object 8"/>
            <p:cNvSpPr/>
            <p:nvPr/>
          </p:nvSpPr>
          <p:spPr>
            <a:xfrm>
              <a:off x="579119" y="2817875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2227326" y="0"/>
                  </a:moveTo>
                  <a:lnTo>
                    <a:pt x="2227326" y="174244"/>
                  </a:lnTo>
                  <a:lnTo>
                    <a:pt x="0" y="174244"/>
                  </a:lnTo>
                  <a:lnTo>
                    <a:pt x="0" y="1220216"/>
                  </a:lnTo>
                  <a:lnTo>
                    <a:pt x="2227326" y="1220216"/>
                  </a:lnTo>
                  <a:lnTo>
                    <a:pt x="2227326" y="1394460"/>
                  </a:lnTo>
                  <a:lnTo>
                    <a:pt x="2924556" y="697229"/>
                  </a:lnTo>
                  <a:lnTo>
                    <a:pt x="2227326" y="0"/>
                  </a:lnTo>
                  <a:close/>
                </a:path>
              </a:pathLst>
            </a:custGeom>
            <a:solidFill>
              <a:srgbClr val="6FAC46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79119" y="2817875"/>
              <a:ext cx="2924810" cy="1394460"/>
            </a:xfrm>
            <a:custGeom>
              <a:avLst/>
              <a:gdLst/>
              <a:ahLst/>
              <a:cxnLst/>
              <a:rect l="l" t="t" r="r" b="b"/>
              <a:pathLst>
                <a:path w="2924810" h="1394460">
                  <a:moveTo>
                    <a:pt x="0" y="174244"/>
                  </a:moveTo>
                  <a:lnTo>
                    <a:pt x="2227326" y="174244"/>
                  </a:lnTo>
                  <a:lnTo>
                    <a:pt x="2227326" y="0"/>
                  </a:lnTo>
                  <a:lnTo>
                    <a:pt x="2924556" y="697229"/>
                  </a:lnTo>
                  <a:lnTo>
                    <a:pt x="2227326" y="1394460"/>
                  </a:lnTo>
                  <a:lnTo>
                    <a:pt x="2227326" y="1220216"/>
                  </a:lnTo>
                  <a:lnTo>
                    <a:pt x="0" y="1220216"/>
                  </a:lnTo>
                  <a:lnTo>
                    <a:pt x="0" y="174244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88923" y="3284982"/>
            <a:ext cx="1833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Sağlıklı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iletişim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8435" y="2360676"/>
            <a:ext cx="7850505" cy="2308860"/>
          </a:xfrm>
          <a:prstGeom prst="rect">
            <a:avLst/>
          </a:prstGeom>
          <a:solidFill>
            <a:srgbClr val="E1EFD9"/>
          </a:solidFill>
        </p:spPr>
        <p:txBody>
          <a:bodyPr wrap="square" lIns="0" tIns="26669" rIns="0" bIns="0" rtlCol="0" vert="horz">
            <a:spAutoFit/>
          </a:bodyPr>
          <a:lstStyle/>
          <a:p>
            <a:pPr marL="378460" marR="544195" indent="-287020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spc="-5">
                <a:latin typeface="Calibri"/>
                <a:cs typeface="Calibri"/>
              </a:rPr>
              <a:t>Çocuğun </a:t>
            </a:r>
            <a:r>
              <a:rPr dirty="0" sz="2400" spc="-10">
                <a:latin typeface="Calibri"/>
                <a:cs typeface="Calibri"/>
              </a:rPr>
              <a:t>kendisini </a:t>
            </a:r>
            <a:r>
              <a:rPr dirty="0" sz="2400" spc="-15">
                <a:latin typeface="Calibri"/>
                <a:cs typeface="Calibri"/>
              </a:rPr>
              <a:t>rahat </a:t>
            </a:r>
            <a:r>
              <a:rPr dirty="0" sz="2400" spc="-10">
                <a:latin typeface="Calibri"/>
                <a:cs typeface="Calibri"/>
              </a:rPr>
              <a:t>ifade </a:t>
            </a:r>
            <a:r>
              <a:rPr dirty="0" sz="2400" spc="-5">
                <a:latin typeface="Calibri"/>
                <a:cs typeface="Calibri"/>
              </a:rPr>
              <a:t>edebileceği bir </a:t>
            </a:r>
            <a:r>
              <a:rPr dirty="0" sz="2400">
                <a:latin typeface="Calibri"/>
                <a:cs typeface="Calibri"/>
              </a:rPr>
              <a:t>aile </a:t>
            </a:r>
            <a:r>
              <a:rPr dirty="0" sz="2400" spc="-10">
                <a:latin typeface="Calibri"/>
                <a:cs typeface="Calibri"/>
              </a:rPr>
              <a:t>ortamı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yaratılması</a:t>
            </a:r>
            <a:endParaRPr sz="2400">
              <a:latin typeface="Calibri"/>
              <a:cs typeface="Calibri"/>
            </a:endParaRPr>
          </a:p>
          <a:p>
            <a:pPr marL="378460" marR="191135" indent="-287020">
              <a:lnSpc>
                <a:spcPct val="100000"/>
              </a:lnSpc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dirty="0" sz="2400" i="1">
                <a:latin typeface="Calibri"/>
                <a:cs typeface="Calibri"/>
              </a:rPr>
              <a:t>Günün </a:t>
            </a:r>
            <a:r>
              <a:rPr dirty="0" sz="2400" spc="-5" i="1">
                <a:latin typeface="Calibri"/>
                <a:cs typeface="Calibri"/>
              </a:rPr>
              <a:t>nasıl geçti? </a:t>
            </a:r>
            <a:r>
              <a:rPr dirty="0" sz="2400" i="1">
                <a:latin typeface="Calibri"/>
                <a:cs typeface="Calibri"/>
              </a:rPr>
              <a:t>Bugün </a:t>
            </a:r>
            <a:r>
              <a:rPr dirty="0" sz="2400" spc="-10" i="1">
                <a:latin typeface="Calibri"/>
                <a:cs typeface="Calibri"/>
              </a:rPr>
              <a:t>okulda </a:t>
            </a:r>
            <a:r>
              <a:rPr dirty="0" sz="2400" spc="-5" i="1">
                <a:latin typeface="Calibri"/>
                <a:cs typeface="Calibri"/>
              </a:rPr>
              <a:t>seni </a:t>
            </a:r>
            <a:r>
              <a:rPr dirty="0" sz="2400" i="1">
                <a:latin typeface="Calibri"/>
                <a:cs typeface="Calibri"/>
              </a:rPr>
              <a:t>en </a:t>
            </a:r>
            <a:r>
              <a:rPr dirty="0" sz="2400" spc="-5" i="1">
                <a:latin typeface="Calibri"/>
                <a:cs typeface="Calibri"/>
              </a:rPr>
              <a:t>mutlu </a:t>
            </a:r>
            <a:r>
              <a:rPr dirty="0" sz="2400" i="1">
                <a:latin typeface="Calibri"/>
                <a:cs typeface="Calibri"/>
              </a:rPr>
              <a:t>eden </a:t>
            </a:r>
            <a:r>
              <a:rPr dirty="0" sz="2400" spc="-5" i="1">
                <a:latin typeface="Calibri"/>
                <a:cs typeface="Calibri"/>
              </a:rPr>
              <a:t>şey </a:t>
            </a:r>
            <a:r>
              <a:rPr dirty="0" sz="240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neydi? </a:t>
            </a:r>
            <a:r>
              <a:rPr dirty="0" sz="2400" i="1">
                <a:latin typeface="Calibri"/>
                <a:cs typeface="Calibri"/>
              </a:rPr>
              <a:t>Bugün </a:t>
            </a:r>
            <a:r>
              <a:rPr dirty="0" sz="2400" spc="-5" i="1">
                <a:latin typeface="Calibri"/>
                <a:cs typeface="Calibri"/>
              </a:rPr>
              <a:t>seni </a:t>
            </a:r>
            <a:r>
              <a:rPr dirty="0" sz="2400" spc="-10" i="1">
                <a:latin typeface="Calibri"/>
                <a:cs typeface="Calibri"/>
              </a:rPr>
              <a:t>üzen </a:t>
            </a:r>
            <a:r>
              <a:rPr dirty="0" sz="2400" spc="-5" i="1">
                <a:latin typeface="Calibri"/>
                <a:cs typeface="Calibri"/>
              </a:rPr>
              <a:t>bir şey yaşadın mı, bu </a:t>
            </a:r>
            <a:r>
              <a:rPr dirty="0" sz="2400" spc="-20" i="1">
                <a:latin typeface="Calibri"/>
                <a:cs typeface="Calibri"/>
              </a:rPr>
              <a:t>konuda </a:t>
            </a:r>
            <a:r>
              <a:rPr dirty="0" sz="2400" i="1">
                <a:latin typeface="Calibri"/>
                <a:cs typeface="Calibri"/>
              </a:rPr>
              <a:t>neler </a:t>
            </a:r>
            <a:r>
              <a:rPr dirty="0" sz="2400" spc="-530" i="1">
                <a:latin typeface="Calibri"/>
                <a:cs typeface="Calibri"/>
              </a:rPr>
              <a:t> </a:t>
            </a:r>
            <a:r>
              <a:rPr dirty="0" sz="2400" spc="-5" i="1">
                <a:latin typeface="Calibri"/>
                <a:cs typeface="Calibri"/>
              </a:rPr>
              <a:t>yaptın?</a:t>
            </a:r>
            <a:r>
              <a:rPr dirty="0" sz="2400" spc="5" i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gibi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sorularla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sohbet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edilerek</a:t>
            </a:r>
            <a:r>
              <a:rPr dirty="0" sz="2400" spc="-10">
                <a:latin typeface="Calibri"/>
                <a:cs typeface="Calibri"/>
              </a:rPr>
              <a:t> çocuğun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 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yaşamına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dair bilgi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alınması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34318" y="6426809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3023" y="4995671"/>
            <a:ext cx="2921635" cy="1550035"/>
            <a:chOff x="573023" y="4995671"/>
            <a:chExt cx="2921635" cy="1550035"/>
          </a:xfrm>
        </p:grpSpPr>
        <p:sp>
          <p:nvSpPr>
            <p:cNvPr id="14" name="object 14"/>
            <p:cNvSpPr/>
            <p:nvPr/>
          </p:nvSpPr>
          <p:spPr>
            <a:xfrm>
              <a:off x="579119" y="5001767"/>
              <a:ext cx="2909570" cy="1537970"/>
            </a:xfrm>
            <a:custGeom>
              <a:avLst/>
              <a:gdLst/>
              <a:ahLst/>
              <a:cxnLst/>
              <a:rect l="l" t="t" r="r" b="b"/>
              <a:pathLst>
                <a:path w="2909570" h="1537970">
                  <a:moveTo>
                    <a:pt x="2140458" y="0"/>
                  </a:moveTo>
                  <a:lnTo>
                    <a:pt x="2140458" y="192150"/>
                  </a:lnTo>
                  <a:lnTo>
                    <a:pt x="0" y="192150"/>
                  </a:lnTo>
                  <a:lnTo>
                    <a:pt x="0" y="1345501"/>
                  </a:lnTo>
                  <a:lnTo>
                    <a:pt x="2140458" y="1345501"/>
                  </a:lnTo>
                  <a:lnTo>
                    <a:pt x="2140458" y="1537715"/>
                  </a:lnTo>
                  <a:lnTo>
                    <a:pt x="2909316" y="768857"/>
                  </a:lnTo>
                  <a:lnTo>
                    <a:pt x="214045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79119" y="5001767"/>
              <a:ext cx="2909570" cy="1537970"/>
            </a:xfrm>
            <a:custGeom>
              <a:avLst/>
              <a:gdLst/>
              <a:ahLst/>
              <a:cxnLst/>
              <a:rect l="l" t="t" r="r" b="b"/>
              <a:pathLst>
                <a:path w="2909570" h="1537970">
                  <a:moveTo>
                    <a:pt x="0" y="192150"/>
                  </a:moveTo>
                  <a:lnTo>
                    <a:pt x="2140458" y="192150"/>
                  </a:lnTo>
                  <a:lnTo>
                    <a:pt x="2140458" y="0"/>
                  </a:lnTo>
                  <a:lnTo>
                    <a:pt x="2909316" y="768857"/>
                  </a:lnTo>
                  <a:lnTo>
                    <a:pt x="2140458" y="1537715"/>
                  </a:lnTo>
                  <a:lnTo>
                    <a:pt x="2140458" y="1345501"/>
                  </a:lnTo>
                  <a:lnTo>
                    <a:pt x="0" y="1345501"/>
                  </a:lnTo>
                  <a:lnTo>
                    <a:pt x="0" y="192150"/>
                  </a:lnTo>
                  <a:close/>
                </a:path>
              </a:pathLst>
            </a:custGeom>
            <a:ln w="12192">
              <a:solidFill>
                <a:srgbClr val="D2DE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89431" y="5579363"/>
              <a:ext cx="2336800" cy="382905"/>
            </a:xfrm>
            <a:custGeom>
              <a:avLst/>
              <a:gdLst/>
              <a:ahLst/>
              <a:cxnLst/>
              <a:rect l="l" t="t" r="r" b="b"/>
              <a:pathLst>
                <a:path w="2336800" h="382904">
                  <a:moveTo>
                    <a:pt x="2336292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2336292" y="382524"/>
                  </a:lnTo>
                  <a:lnTo>
                    <a:pt x="23362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88923" y="5523687"/>
            <a:ext cx="218440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Calibri"/>
                <a:cs typeface="Calibri"/>
              </a:rPr>
              <a:t>Olumlu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rol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model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8435" y="5045964"/>
            <a:ext cx="7850505" cy="1493520"/>
          </a:xfrm>
          <a:prstGeom prst="rect">
            <a:avLst/>
          </a:prstGeom>
          <a:solidFill>
            <a:srgbClr val="DEEBF7"/>
          </a:solidFill>
        </p:spPr>
        <p:txBody>
          <a:bodyPr wrap="square" lIns="0" tIns="5715" rIns="0" bIns="0" rtlCol="0" vert="horz">
            <a:spAutoFit/>
          </a:bodyPr>
          <a:lstStyle/>
          <a:p>
            <a:pPr marL="354965" marR="174625" indent="-343535">
              <a:lnSpc>
                <a:spcPts val="2880"/>
              </a:lnSpc>
              <a:spcBef>
                <a:spcPts val="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Çocuklar </a:t>
            </a:r>
            <a:r>
              <a:rPr dirty="0" sz="2400">
                <a:latin typeface="Calibri"/>
                <a:cs typeface="Calibri"/>
              </a:rPr>
              <a:t>anne-babalarının </a:t>
            </a:r>
            <a:r>
              <a:rPr dirty="0" sz="2400" spc="-10">
                <a:latin typeface="Calibri"/>
                <a:cs typeface="Calibri"/>
              </a:rPr>
              <a:t>davranışlarını </a:t>
            </a:r>
            <a:r>
              <a:rPr dirty="0" sz="2400" spc="-5">
                <a:latin typeface="Calibri"/>
                <a:cs typeface="Calibri"/>
              </a:rPr>
              <a:t>gözlemler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taklit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ederler. </a:t>
            </a:r>
            <a:r>
              <a:rPr dirty="0" sz="2400" spc="-10">
                <a:latin typeface="Calibri"/>
                <a:cs typeface="Calibri"/>
              </a:rPr>
              <a:t>Kendi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davranışlarınız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0">
                <a:latin typeface="Calibri"/>
                <a:cs typeface="Calibri"/>
              </a:rPr>
              <a:t>çocuğunuza</a:t>
            </a:r>
            <a:r>
              <a:rPr dirty="0" sz="2400" spc="-15">
                <a:latin typeface="Calibri"/>
                <a:cs typeface="Calibri"/>
              </a:rPr>
              <a:t> rol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model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olabilirsiniz.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636" y="551687"/>
            <a:ext cx="5299075" cy="212344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dirty="0" sz="2200" spc="-5" b="1">
                <a:latin typeface="Calibri"/>
                <a:cs typeface="Calibri"/>
              </a:rPr>
              <a:t>Anne-babalar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psikolojik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şiddet</a:t>
            </a:r>
            <a:endParaRPr sz="220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  <a:spcBef>
                <a:spcPts val="5"/>
              </a:spcBef>
            </a:pPr>
            <a:r>
              <a:rPr dirty="0" sz="2200" spc="-5">
                <a:latin typeface="Calibri"/>
                <a:cs typeface="Calibri"/>
              </a:rPr>
              <a:t>uyguladıklarında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15">
                <a:latin typeface="Calibri"/>
                <a:cs typeface="Calibri"/>
              </a:rPr>
              <a:t>alaycı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konuştuklarında,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dalga</a:t>
            </a:r>
            <a:r>
              <a:rPr dirty="0" sz="2200" spc="-10">
                <a:latin typeface="Calibri"/>
                <a:cs typeface="Calibri"/>
              </a:rPr>
              <a:t> geçtiklerinde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5">
                <a:latin typeface="Calibri"/>
                <a:cs typeface="Calibri"/>
              </a:rPr>
              <a:t>duygularını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olumsuz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şekilde </a:t>
            </a:r>
            <a:r>
              <a:rPr dirty="0" sz="2200" spc="-15">
                <a:latin typeface="Calibri"/>
                <a:cs typeface="Calibri"/>
              </a:rPr>
              <a:t>ifade</a:t>
            </a:r>
            <a:endParaRPr sz="2200">
              <a:latin typeface="Calibri"/>
              <a:cs typeface="Calibri"/>
            </a:endParaRPr>
          </a:p>
          <a:p>
            <a:pPr marL="43434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ettiklerinde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7852" y="2674620"/>
            <a:ext cx="4044950" cy="954405"/>
          </a:xfrm>
          <a:prstGeom prst="rect">
            <a:avLst/>
          </a:prstGeom>
          <a:ln w="9144">
            <a:solidFill>
              <a:srgbClr val="4471C4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dirty="0" sz="2800" spc="-10" b="1">
                <a:latin typeface="Calibri"/>
                <a:cs typeface="Calibri"/>
              </a:rPr>
              <a:t>Çocuklar</a:t>
            </a:r>
            <a:endParaRPr sz="2800">
              <a:latin typeface="Calibri"/>
              <a:cs typeface="Calibri"/>
            </a:endParaRPr>
          </a:p>
          <a:p>
            <a:pPr algn="ctr" marR="12065">
              <a:lnSpc>
                <a:spcPct val="100000"/>
              </a:lnSpc>
              <a:spcBef>
                <a:spcPts val="5"/>
              </a:spcBef>
            </a:pPr>
            <a:r>
              <a:rPr dirty="0" sz="2800" spc="-20">
                <a:latin typeface="Calibri"/>
                <a:cs typeface="Calibri"/>
              </a:rPr>
              <a:t>benzer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davranışlar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sergiler.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636" y="3599688"/>
            <a:ext cx="5299075" cy="2124710"/>
          </a:xfrm>
          <a:prstGeom prst="rect">
            <a:avLst/>
          </a:prstGeom>
          <a:ln w="9144">
            <a:solidFill>
              <a:srgbClr val="00AF5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dirty="0" sz="2200" spc="-5" b="1">
                <a:latin typeface="Calibri"/>
                <a:cs typeface="Calibri"/>
              </a:rPr>
              <a:t>Anne-babalar</a:t>
            </a:r>
            <a:endParaRPr sz="2200">
              <a:latin typeface="Calibri"/>
              <a:cs typeface="Calibri"/>
            </a:endParaRPr>
          </a:p>
          <a:p>
            <a:pPr marL="434340" marR="1824355" indent="-342900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10">
                <a:latin typeface="Calibri"/>
                <a:cs typeface="Calibri"/>
              </a:rPr>
              <a:t>başkalarına değer verdiğini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gösterdiklerinde</a:t>
            </a:r>
            <a:endParaRPr sz="22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dirty="0" sz="2200" spc="-5">
                <a:latin typeface="Calibri"/>
                <a:cs typeface="Calibri"/>
              </a:rPr>
              <a:t>olumlu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davranışlarda</a:t>
            </a:r>
            <a:endParaRPr sz="2200">
              <a:latin typeface="Calibri"/>
              <a:cs typeface="Calibri"/>
            </a:endParaRPr>
          </a:p>
          <a:p>
            <a:pPr algn="r" marR="247650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Calibri"/>
                <a:cs typeface="Calibri"/>
              </a:rPr>
              <a:t>bulunduklarında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(örn. </a:t>
            </a:r>
            <a:r>
              <a:rPr dirty="0" sz="2200" spc="-10">
                <a:latin typeface="Calibri"/>
                <a:cs typeface="Calibri"/>
              </a:rPr>
              <a:t>paylaşma, </a:t>
            </a:r>
            <a:r>
              <a:rPr dirty="0" sz="2200" spc="-5">
                <a:latin typeface="Calibri"/>
                <a:cs typeface="Calibri"/>
              </a:rPr>
              <a:t>işbirliği)</a:t>
            </a:r>
            <a:endParaRPr sz="2200">
              <a:latin typeface="Calibri"/>
              <a:cs typeface="Calibri"/>
            </a:endParaRPr>
          </a:p>
          <a:p>
            <a:pPr algn="r" marL="342265" marR="215265" indent="-342265">
              <a:lnSpc>
                <a:spcPct val="100000"/>
              </a:lnSpc>
              <a:buFont typeface="Arial MT"/>
              <a:buChar char="•"/>
              <a:tabLst>
                <a:tab pos="342265" algn="l"/>
                <a:tab pos="434975" algn="l"/>
              </a:tabLst>
            </a:pPr>
            <a:r>
              <a:rPr dirty="0" sz="2200" spc="-5">
                <a:latin typeface="Calibri"/>
                <a:cs typeface="Calibri"/>
              </a:rPr>
              <a:t>duygularını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sözel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ifade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ettiklerinde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99277" y="1403730"/>
            <a:ext cx="1590675" cy="973455"/>
            <a:chOff x="5899277" y="1403730"/>
            <a:chExt cx="1590675" cy="973455"/>
          </a:xfrm>
        </p:grpSpPr>
        <p:sp>
          <p:nvSpPr>
            <p:cNvPr id="6" name="object 6"/>
            <p:cNvSpPr/>
            <p:nvPr/>
          </p:nvSpPr>
          <p:spPr>
            <a:xfrm>
              <a:off x="5905627" y="1410080"/>
              <a:ext cx="1577975" cy="960755"/>
            </a:xfrm>
            <a:custGeom>
              <a:avLst/>
              <a:gdLst/>
              <a:ahLst/>
              <a:cxnLst/>
              <a:rect l="l" t="t" r="r" b="b"/>
              <a:pathLst>
                <a:path w="1577975" h="960755">
                  <a:moveTo>
                    <a:pt x="110236" y="0"/>
                  </a:moveTo>
                  <a:lnTo>
                    <a:pt x="0" y="232664"/>
                  </a:lnTo>
                  <a:lnTo>
                    <a:pt x="1289939" y="844423"/>
                  </a:lnTo>
                  <a:lnTo>
                    <a:pt x="1234694" y="960628"/>
                  </a:lnTo>
                  <a:lnTo>
                    <a:pt x="1577721" y="838327"/>
                  </a:lnTo>
                  <a:lnTo>
                    <a:pt x="1455420" y="495427"/>
                  </a:lnTo>
                  <a:lnTo>
                    <a:pt x="1400175" y="611759"/>
                  </a:lnTo>
                  <a:lnTo>
                    <a:pt x="1102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05627" y="1410080"/>
              <a:ext cx="1577975" cy="960755"/>
            </a:xfrm>
            <a:custGeom>
              <a:avLst/>
              <a:gdLst/>
              <a:ahLst/>
              <a:cxnLst/>
              <a:rect l="l" t="t" r="r" b="b"/>
              <a:pathLst>
                <a:path w="1577975" h="960755">
                  <a:moveTo>
                    <a:pt x="110236" y="0"/>
                  </a:moveTo>
                  <a:lnTo>
                    <a:pt x="1400175" y="611759"/>
                  </a:lnTo>
                  <a:lnTo>
                    <a:pt x="1455420" y="495427"/>
                  </a:lnTo>
                  <a:lnTo>
                    <a:pt x="1577721" y="838327"/>
                  </a:lnTo>
                  <a:lnTo>
                    <a:pt x="1234694" y="960628"/>
                  </a:lnTo>
                  <a:lnTo>
                    <a:pt x="1289939" y="844423"/>
                  </a:lnTo>
                  <a:lnTo>
                    <a:pt x="0" y="232664"/>
                  </a:lnTo>
                  <a:lnTo>
                    <a:pt x="110236" y="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897753" y="3923665"/>
            <a:ext cx="1598295" cy="958850"/>
            <a:chOff x="5897753" y="3923665"/>
            <a:chExt cx="1598295" cy="958850"/>
          </a:xfrm>
        </p:grpSpPr>
        <p:sp>
          <p:nvSpPr>
            <p:cNvPr id="9" name="object 9"/>
            <p:cNvSpPr/>
            <p:nvPr/>
          </p:nvSpPr>
          <p:spPr>
            <a:xfrm>
              <a:off x="5904103" y="3930015"/>
              <a:ext cx="1585595" cy="946150"/>
            </a:xfrm>
            <a:custGeom>
              <a:avLst/>
              <a:gdLst/>
              <a:ahLst/>
              <a:cxnLst/>
              <a:rect l="l" t="t" r="r" b="b"/>
              <a:pathLst>
                <a:path w="1585595" h="946150">
                  <a:moveTo>
                    <a:pt x="1244219" y="0"/>
                  </a:moveTo>
                  <a:lnTo>
                    <a:pt x="1297940" y="116967"/>
                  </a:lnTo>
                  <a:lnTo>
                    <a:pt x="0" y="711581"/>
                  </a:lnTo>
                  <a:lnTo>
                    <a:pt x="107187" y="945642"/>
                  </a:lnTo>
                  <a:lnTo>
                    <a:pt x="1405127" y="351028"/>
                  </a:lnTo>
                  <a:lnTo>
                    <a:pt x="1458722" y="467995"/>
                  </a:lnTo>
                  <a:lnTo>
                    <a:pt x="1585595" y="126746"/>
                  </a:lnTo>
                  <a:lnTo>
                    <a:pt x="124421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04103" y="3930015"/>
              <a:ext cx="1585595" cy="946150"/>
            </a:xfrm>
            <a:custGeom>
              <a:avLst/>
              <a:gdLst/>
              <a:ahLst/>
              <a:cxnLst/>
              <a:rect l="l" t="t" r="r" b="b"/>
              <a:pathLst>
                <a:path w="1585595" h="946150">
                  <a:moveTo>
                    <a:pt x="0" y="711581"/>
                  </a:moveTo>
                  <a:lnTo>
                    <a:pt x="1297940" y="116967"/>
                  </a:lnTo>
                  <a:lnTo>
                    <a:pt x="1244219" y="0"/>
                  </a:lnTo>
                  <a:lnTo>
                    <a:pt x="1585595" y="126746"/>
                  </a:lnTo>
                  <a:lnTo>
                    <a:pt x="1458722" y="467995"/>
                  </a:lnTo>
                  <a:lnTo>
                    <a:pt x="1405127" y="351028"/>
                  </a:lnTo>
                  <a:lnTo>
                    <a:pt x="107187" y="945642"/>
                  </a:lnTo>
                  <a:lnTo>
                    <a:pt x="0" y="71158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Dinlediğiniz</a:t>
            </a:r>
            <a:r>
              <a:rPr dirty="0" spc="5"/>
              <a:t> </a:t>
            </a:r>
            <a:r>
              <a:rPr dirty="0"/>
              <a:t>için</a:t>
            </a:r>
            <a:r>
              <a:rPr dirty="0" spc="-25"/>
              <a:t> </a:t>
            </a:r>
            <a:r>
              <a:rPr dirty="0" spc="-50"/>
              <a:t>teşekkürler.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1558" y="371678"/>
            <a:ext cx="55505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000" spc="-10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70">
                <a:solidFill>
                  <a:srgbClr val="000000"/>
                </a:solidFill>
                <a:latin typeface="Calibri Light"/>
                <a:cs typeface="Calibri Light"/>
              </a:rPr>
              <a:t>Yaygınlığı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043760"/>
            <a:ext cx="9850120" cy="3266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öncesi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dönemden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itibaren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gözlemlenmektedir.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Eğitimin</a:t>
            </a:r>
            <a:r>
              <a:rPr dirty="0" sz="2800" spc="-5">
                <a:latin typeface="Calibri"/>
                <a:cs typeface="Calibri"/>
              </a:rPr>
              <a:t> her</a:t>
            </a:r>
            <a:r>
              <a:rPr dirty="0" sz="2800" spc="-10">
                <a:latin typeface="Calibri"/>
                <a:cs typeface="Calibri"/>
              </a:rPr>
              <a:t> kademesinde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yaygındır.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176530" indent="-229235">
              <a:lnSpc>
                <a:spcPts val="303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Araştırmalar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zorbalığının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ilkokulun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sonlarına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doğru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arttığını,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ortaokulda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üst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seviyeye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ulaştığını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lisenin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sonlarında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ise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azaldığını </a:t>
            </a:r>
            <a:r>
              <a:rPr dirty="0" sz="2800" spc="-35">
                <a:latin typeface="Calibri"/>
                <a:cs typeface="Calibri"/>
              </a:rPr>
              <a:t>göstermektedir.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435953"/>
            <a:ext cx="3101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(Alsaker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-5">
                <a:latin typeface="Calibri"/>
                <a:cs typeface="Calibri"/>
              </a:rPr>
              <a:t> Gutzwiller-Helfenfinger,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Bradshaw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1935" y="6426809"/>
            <a:ext cx="1028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579" y="2507437"/>
            <a:ext cx="9344660" cy="2072639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20">
                <a:latin typeface="Calibri"/>
                <a:cs typeface="Calibri"/>
              </a:rPr>
              <a:t>Yaklaşık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olarak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her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 çocuktan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1’inin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akran zorbalığına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maruz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kaldığı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bulunmuştur.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4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Her 4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çocuktan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1’inin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yaptığı </a:t>
            </a:r>
            <a:r>
              <a:rPr dirty="0" sz="2600" spc="-25">
                <a:latin typeface="Calibri"/>
                <a:cs typeface="Calibri"/>
              </a:rPr>
              <a:t>görülmektedir.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579" y="6131153"/>
            <a:ext cx="11058525" cy="27241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15"/>
              </a:spcBef>
            </a:pPr>
            <a:r>
              <a:rPr dirty="0" sz="900" spc="-5">
                <a:latin typeface="Calibri"/>
                <a:cs typeface="Calibri"/>
              </a:rPr>
              <a:t>(Chaux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2009; </a:t>
            </a:r>
            <a:r>
              <a:rPr dirty="0" sz="900" spc="-5">
                <a:latin typeface="Calibri"/>
                <a:cs typeface="Calibri"/>
              </a:rPr>
              <a:t>Cheng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2010; </a:t>
            </a:r>
            <a:r>
              <a:rPr dirty="0" sz="900" spc="-5">
                <a:latin typeface="Calibri"/>
                <a:cs typeface="Calibri"/>
              </a:rPr>
              <a:t>Çetinkaya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2009; </a:t>
            </a:r>
            <a:r>
              <a:rPr dirty="0" sz="900" spc="-5">
                <a:latin typeface="Calibri"/>
                <a:cs typeface="Calibri"/>
              </a:rPr>
              <a:t>Doğan-Ateş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Yağmurlu, </a:t>
            </a:r>
            <a:r>
              <a:rPr dirty="0" sz="900">
                <a:latin typeface="Calibri"/>
                <a:cs typeface="Calibri"/>
              </a:rPr>
              <a:t>2010; </a:t>
            </a:r>
            <a:r>
              <a:rPr dirty="0" sz="900" spc="-5">
                <a:latin typeface="Calibri"/>
                <a:cs typeface="Calibri"/>
              </a:rPr>
              <a:t>Dölek, </a:t>
            </a:r>
            <a:r>
              <a:rPr dirty="0" sz="900">
                <a:latin typeface="Calibri"/>
                <a:cs typeface="Calibri"/>
              </a:rPr>
              <a:t>2002 ; </a:t>
            </a:r>
            <a:r>
              <a:rPr dirty="0" sz="900" spc="-5">
                <a:latin typeface="Calibri"/>
                <a:cs typeface="Calibri"/>
              </a:rPr>
              <a:t>Gökkaya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Tekinsav-Sütcü, </a:t>
            </a:r>
            <a:r>
              <a:rPr dirty="0" sz="900">
                <a:latin typeface="Calibri"/>
                <a:cs typeface="Calibri"/>
              </a:rPr>
              <a:t>2018; </a:t>
            </a:r>
            <a:r>
              <a:rPr dirty="0" sz="900" spc="-5">
                <a:latin typeface="Calibri"/>
                <a:cs typeface="Calibri"/>
              </a:rPr>
              <a:t>Hicks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2018; </a:t>
            </a:r>
            <a:r>
              <a:rPr dirty="0" sz="900" spc="-5">
                <a:latin typeface="Calibri"/>
                <a:cs typeface="Calibri"/>
              </a:rPr>
              <a:t>Kapçı, </a:t>
            </a:r>
            <a:r>
              <a:rPr dirty="0" sz="900">
                <a:latin typeface="Calibri"/>
                <a:cs typeface="Calibri"/>
              </a:rPr>
              <a:t>2004; Laflamme ve </a:t>
            </a:r>
            <a:r>
              <a:rPr dirty="0" sz="900" spc="-5">
                <a:latin typeface="Calibri"/>
                <a:cs typeface="Calibri"/>
              </a:rPr>
              <a:t>ark., </a:t>
            </a:r>
            <a:r>
              <a:rPr dirty="0" sz="900">
                <a:latin typeface="Calibri"/>
                <a:cs typeface="Calibri"/>
              </a:rPr>
              <a:t>2002; </a:t>
            </a:r>
            <a:r>
              <a:rPr dirty="0" sz="900" spc="-5">
                <a:latin typeface="Calibri"/>
                <a:cs typeface="Calibri"/>
              </a:rPr>
              <a:t>Lessne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Harmalkar, </a:t>
            </a:r>
            <a:r>
              <a:rPr dirty="0" sz="900">
                <a:latin typeface="Calibri"/>
                <a:cs typeface="Calibri"/>
              </a:rPr>
              <a:t>2013; </a:t>
            </a:r>
            <a:r>
              <a:rPr dirty="0" sz="900" spc="-5">
                <a:latin typeface="Calibri"/>
                <a:cs typeface="Calibri"/>
              </a:rPr>
              <a:t>Nansel </a:t>
            </a:r>
            <a:r>
              <a:rPr dirty="0" sz="900">
                <a:latin typeface="Calibri"/>
                <a:cs typeface="Calibri"/>
              </a:rPr>
              <a:t> 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2001;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Pekel-Uludağlı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Uçanok;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2005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;Pişkin,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2003;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Romera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ark.,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01877" y="376885"/>
            <a:ext cx="95859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5">
                <a:solidFill>
                  <a:srgbClr val="000000"/>
                </a:solidFill>
                <a:latin typeface="Calibri Light"/>
                <a:cs typeface="Calibri Light"/>
              </a:rPr>
              <a:t>Ortaokul</a:t>
            </a:r>
            <a:r>
              <a:rPr dirty="0" sz="4000" spc="-7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5">
                <a:solidFill>
                  <a:srgbClr val="000000"/>
                </a:solidFill>
                <a:latin typeface="Calibri Light"/>
                <a:cs typeface="Calibri Light"/>
              </a:rPr>
              <a:t>Düzeyinde</a:t>
            </a:r>
            <a:r>
              <a:rPr dirty="0" sz="4000" spc="-10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9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000" spc="-9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70">
                <a:solidFill>
                  <a:srgbClr val="000000"/>
                </a:solidFill>
                <a:latin typeface="Calibri Light"/>
                <a:cs typeface="Calibri Light"/>
              </a:rPr>
              <a:t>Yaygınlığı</a:t>
            </a:r>
            <a:endParaRPr sz="4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553" y="243586"/>
            <a:ext cx="56165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r>
              <a:rPr dirty="0" sz="4000" spc="-11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45">
                <a:solidFill>
                  <a:srgbClr val="000000"/>
                </a:solidFill>
                <a:latin typeface="Calibri Light"/>
                <a:cs typeface="Calibri Light"/>
              </a:rPr>
              <a:t>Nerelerde</a:t>
            </a:r>
            <a:r>
              <a:rPr dirty="0" sz="4000" spc="-12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Görülür?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1737740"/>
            <a:ext cx="4877435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Sınıf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Calibri"/>
                <a:cs typeface="Calibri"/>
              </a:rPr>
              <a:t>Koridor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bahçesi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Oyun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sahası</a:t>
            </a:r>
            <a:r>
              <a:rPr dirty="0" sz="2400" spc="-15">
                <a:latin typeface="Calibri"/>
                <a:cs typeface="Calibri"/>
              </a:rPr>
              <a:t> (basketbol,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futbol)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Kantin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20">
                <a:latin typeface="Calibri"/>
                <a:cs typeface="Calibri"/>
              </a:rPr>
              <a:t>Yemekhane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30">
                <a:latin typeface="Calibri"/>
                <a:cs typeface="Calibri"/>
              </a:rPr>
              <a:t>Tuvalet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Spor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salonu,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soyunma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odası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20">
                <a:latin typeface="Calibri"/>
                <a:cs typeface="Calibri"/>
              </a:rPr>
              <a:t>Atölye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laboratuvar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servisi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yolu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25">
                <a:latin typeface="Calibri"/>
                <a:cs typeface="Calibri"/>
              </a:rPr>
              <a:t>Yatakhane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banyo </a:t>
            </a:r>
            <a:r>
              <a:rPr dirty="0" sz="2400" spc="-10">
                <a:latin typeface="Calibri"/>
                <a:cs typeface="Calibri"/>
              </a:rPr>
              <a:t>(yatılı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okullarda)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2483" y="3909059"/>
            <a:ext cx="3259835" cy="2240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2483" y="1246632"/>
            <a:ext cx="3259835" cy="22829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209" y="310718"/>
            <a:ext cx="50215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000000"/>
                </a:solidFill>
                <a:latin typeface="Calibri Light"/>
                <a:cs typeface="Calibri Light"/>
              </a:rPr>
              <a:t>Akran</a:t>
            </a:r>
            <a:r>
              <a:rPr dirty="0" sz="4000" spc="-12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Zorbalığının</a:t>
            </a:r>
            <a:r>
              <a:rPr dirty="0" sz="4000" spc="-12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65">
                <a:solidFill>
                  <a:srgbClr val="000000"/>
                </a:solidFill>
                <a:latin typeface="Calibri Light"/>
                <a:cs typeface="Calibri Light"/>
              </a:rPr>
              <a:t>Türleri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98956" y="2205863"/>
            <a:ext cx="5412740" cy="3632200"/>
            <a:chOff x="1198956" y="2205863"/>
            <a:chExt cx="5412740" cy="3632200"/>
          </a:xfrm>
        </p:grpSpPr>
        <p:sp>
          <p:nvSpPr>
            <p:cNvPr id="4" name="object 4"/>
            <p:cNvSpPr/>
            <p:nvPr/>
          </p:nvSpPr>
          <p:spPr>
            <a:xfrm>
              <a:off x="1205306" y="2212213"/>
              <a:ext cx="765810" cy="3619500"/>
            </a:xfrm>
            <a:custGeom>
              <a:avLst/>
              <a:gdLst/>
              <a:ahLst/>
              <a:cxnLst/>
              <a:rect l="l" t="t" r="r" b="b"/>
              <a:pathLst>
                <a:path w="765810" h="3619500">
                  <a:moveTo>
                    <a:pt x="15278" y="0"/>
                  </a:moveTo>
                  <a:lnTo>
                    <a:pt x="48973" y="34299"/>
                  </a:lnTo>
                  <a:lnTo>
                    <a:pt x="81894" y="69068"/>
                  </a:lnTo>
                  <a:lnTo>
                    <a:pt x="114041" y="104297"/>
                  </a:lnTo>
                  <a:lnTo>
                    <a:pt x="145413" y="139974"/>
                  </a:lnTo>
                  <a:lnTo>
                    <a:pt x="176011" y="176089"/>
                  </a:lnTo>
                  <a:lnTo>
                    <a:pt x="205834" y="212630"/>
                  </a:lnTo>
                  <a:lnTo>
                    <a:pt x="234883" y="249587"/>
                  </a:lnTo>
                  <a:lnTo>
                    <a:pt x="263157" y="286948"/>
                  </a:lnTo>
                  <a:lnTo>
                    <a:pt x="290657" y="324703"/>
                  </a:lnTo>
                  <a:lnTo>
                    <a:pt x="317383" y="362841"/>
                  </a:lnTo>
                  <a:lnTo>
                    <a:pt x="343334" y="401351"/>
                  </a:lnTo>
                  <a:lnTo>
                    <a:pt x="368511" y="440222"/>
                  </a:lnTo>
                  <a:lnTo>
                    <a:pt x="392913" y="479442"/>
                  </a:lnTo>
                  <a:lnTo>
                    <a:pt x="416541" y="519002"/>
                  </a:lnTo>
                  <a:lnTo>
                    <a:pt x="439395" y="558890"/>
                  </a:lnTo>
                  <a:lnTo>
                    <a:pt x="461474" y="599094"/>
                  </a:lnTo>
                  <a:lnTo>
                    <a:pt x="482778" y="639606"/>
                  </a:lnTo>
                  <a:lnTo>
                    <a:pt x="503309" y="680412"/>
                  </a:lnTo>
                  <a:lnTo>
                    <a:pt x="523064" y="721503"/>
                  </a:lnTo>
                  <a:lnTo>
                    <a:pt x="542046" y="762867"/>
                  </a:lnTo>
                  <a:lnTo>
                    <a:pt x="560252" y="804494"/>
                  </a:lnTo>
                  <a:lnTo>
                    <a:pt x="577685" y="846373"/>
                  </a:lnTo>
                  <a:lnTo>
                    <a:pt x="594343" y="888492"/>
                  </a:lnTo>
                  <a:lnTo>
                    <a:pt x="610226" y="930840"/>
                  </a:lnTo>
                  <a:lnTo>
                    <a:pt x="625335" y="973408"/>
                  </a:lnTo>
                  <a:lnTo>
                    <a:pt x="639670" y="1016183"/>
                  </a:lnTo>
                  <a:lnTo>
                    <a:pt x="653230" y="1059156"/>
                  </a:lnTo>
                  <a:lnTo>
                    <a:pt x="666015" y="1102314"/>
                  </a:lnTo>
                  <a:lnTo>
                    <a:pt x="678027" y="1145648"/>
                  </a:lnTo>
                  <a:lnTo>
                    <a:pt x="689263" y="1189145"/>
                  </a:lnTo>
                  <a:lnTo>
                    <a:pt x="699726" y="1232796"/>
                  </a:lnTo>
                  <a:lnTo>
                    <a:pt x="709413" y="1276589"/>
                  </a:lnTo>
                  <a:lnTo>
                    <a:pt x="718327" y="1320513"/>
                  </a:lnTo>
                  <a:lnTo>
                    <a:pt x="726465" y="1364558"/>
                  </a:lnTo>
                  <a:lnTo>
                    <a:pt x="733830" y="1408712"/>
                  </a:lnTo>
                  <a:lnTo>
                    <a:pt x="740420" y="1452964"/>
                  </a:lnTo>
                  <a:lnTo>
                    <a:pt x="746235" y="1497305"/>
                  </a:lnTo>
                  <a:lnTo>
                    <a:pt x="751276" y="1541722"/>
                  </a:lnTo>
                  <a:lnTo>
                    <a:pt x="755542" y="1586204"/>
                  </a:lnTo>
                  <a:lnTo>
                    <a:pt x="759034" y="1630742"/>
                  </a:lnTo>
                  <a:lnTo>
                    <a:pt x="761752" y="1675323"/>
                  </a:lnTo>
                  <a:lnTo>
                    <a:pt x="763695" y="1719937"/>
                  </a:lnTo>
                  <a:lnTo>
                    <a:pt x="764863" y="1764574"/>
                  </a:lnTo>
                  <a:lnTo>
                    <a:pt x="765257" y="1809221"/>
                  </a:lnTo>
                  <a:lnTo>
                    <a:pt x="764877" y="1853868"/>
                  </a:lnTo>
                  <a:lnTo>
                    <a:pt x="763721" y="1898505"/>
                  </a:lnTo>
                  <a:lnTo>
                    <a:pt x="761792" y="1943120"/>
                  </a:lnTo>
                  <a:lnTo>
                    <a:pt x="759088" y="1987702"/>
                  </a:lnTo>
                  <a:lnTo>
                    <a:pt x="755609" y="2032241"/>
                  </a:lnTo>
                  <a:lnTo>
                    <a:pt x="751356" y="2076725"/>
                  </a:lnTo>
                  <a:lnTo>
                    <a:pt x="746329" y="2121143"/>
                  </a:lnTo>
                  <a:lnTo>
                    <a:pt x="740527" y="2165486"/>
                  </a:lnTo>
                  <a:lnTo>
                    <a:pt x="733950" y="2209741"/>
                  </a:lnTo>
                  <a:lnTo>
                    <a:pt x="726599" y="2253897"/>
                  </a:lnTo>
                  <a:lnTo>
                    <a:pt x="718473" y="2297945"/>
                  </a:lnTo>
                  <a:lnTo>
                    <a:pt x="709573" y="2341872"/>
                  </a:lnTo>
                  <a:lnTo>
                    <a:pt x="699899" y="2385668"/>
                  </a:lnTo>
                  <a:lnTo>
                    <a:pt x="689449" y="2429323"/>
                  </a:lnTo>
                  <a:lnTo>
                    <a:pt x="678226" y="2472824"/>
                  </a:lnTo>
                  <a:lnTo>
                    <a:pt x="666227" y="2516162"/>
                  </a:lnTo>
                  <a:lnTo>
                    <a:pt x="653455" y="2559324"/>
                  </a:lnTo>
                  <a:lnTo>
                    <a:pt x="639907" y="2602301"/>
                  </a:lnTo>
                  <a:lnTo>
                    <a:pt x="625586" y="2645082"/>
                  </a:lnTo>
                  <a:lnTo>
                    <a:pt x="610489" y="2687654"/>
                  </a:lnTo>
                  <a:lnTo>
                    <a:pt x="594618" y="2730009"/>
                  </a:lnTo>
                  <a:lnTo>
                    <a:pt x="577973" y="2772133"/>
                  </a:lnTo>
                  <a:lnTo>
                    <a:pt x="560553" y="2814018"/>
                  </a:lnTo>
                  <a:lnTo>
                    <a:pt x="542358" y="2855651"/>
                  </a:lnTo>
                  <a:lnTo>
                    <a:pt x="523389" y="2897022"/>
                  </a:lnTo>
                  <a:lnTo>
                    <a:pt x="503646" y="2938119"/>
                  </a:lnTo>
                  <a:lnTo>
                    <a:pt x="483128" y="2978933"/>
                  </a:lnTo>
                  <a:lnTo>
                    <a:pt x="461835" y="3019451"/>
                  </a:lnTo>
                  <a:lnTo>
                    <a:pt x="439768" y="3059664"/>
                  </a:lnTo>
                  <a:lnTo>
                    <a:pt x="416926" y="3099560"/>
                  </a:lnTo>
                  <a:lnTo>
                    <a:pt x="393309" y="3139127"/>
                  </a:lnTo>
                  <a:lnTo>
                    <a:pt x="368919" y="3178356"/>
                  </a:lnTo>
                  <a:lnTo>
                    <a:pt x="343753" y="3217235"/>
                  </a:lnTo>
                  <a:lnTo>
                    <a:pt x="317813" y="3255754"/>
                  </a:lnTo>
                  <a:lnTo>
                    <a:pt x="291098" y="3293901"/>
                  </a:lnTo>
                  <a:lnTo>
                    <a:pt x="263609" y="3331666"/>
                  </a:lnTo>
                  <a:lnTo>
                    <a:pt x="235345" y="3369037"/>
                  </a:lnTo>
                  <a:lnTo>
                    <a:pt x="206307" y="3406003"/>
                  </a:lnTo>
                  <a:lnTo>
                    <a:pt x="176494" y="3442555"/>
                  </a:lnTo>
                  <a:lnTo>
                    <a:pt x="145907" y="3478680"/>
                  </a:lnTo>
                  <a:lnTo>
                    <a:pt x="114545" y="3514368"/>
                  </a:lnTo>
                  <a:lnTo>
                    <a:pt x="82408" y="3549608"/>
                  </a:lnTo>
                  <a:lnTo>
                    <a:pt x="49497" y="3584389"/>
                  </a:lnTo>
                  <a:lnTo>
                    <a:pt x="15811" y="3618699"/>
                  </a:lnTo>
                  <a:lnTo>
                    <a:pt x="15633" y="3618877"/>
                  </a:lnTo>
                  <a:lnTo>
                    <a:pt x="15455" y="3619055"/>
                  </a:lnTo>
                  <a:lnTo>
                    <a:pt x="15278" y="3619233"/>
                  </a:lnTo>
                  <a:lnTo>
                    <a:pt x="0" y="3603967"/>
                  </a:lnTo>
                  <a:lnTo>
                    <a:pt x="33789" y="3569564"/>
                  </a:lnTo>
                  <a:lnTo>
                    <a:pt x="66793" y="3534683"/>
                  </a:lnTo>
                  <a:lnTo>
                    <a:pt x="99011" y="3499336"/>
                  </a:lnTo>
                  <a:lnTo>
                    <a:pt x="130444" y="3463536"/>
                  </a:lnTo>
                  <a:lnTo>
                    <a:pt x="161091" y="3427291"/>
                  </a:lnTo>
                  <a:lnTo>
                    <a:pt x="190952" y="3390615"/>
                  </a:lnTo>
                  <a:lnTo>
                    <a:pt x="220028" y="3353519"/>
                  </a:lnTo>
                  <a:lnTo>
                    <a:pt x="248318" y="3316012"/>
                  </a:lnTo>
                  <a:lnTo>
                    <a:pt x="275823" y="3278107"/>
                  </a:lnTo>
                  <a:lnTo>
                    <a:pt x="302542" y="3239815"/>
                  </a:lnTo>
                  <a:lnTo>
                    <a:pt x="328475" y="3201148"/>
                  </a:lnTo>
                  <a:lnTo>
                    <a:pt x="353623" y="3162115"/>
                  </a:lnTo>
                  <a:lnTo>
                    <a:pt x="377985" y="3122729"/>
                  </a:lnTo>
                  <a:lnTo>
                    <a:pt x="401562" y="3083001"/>
                  </a:lnTo>
                  <a:lnTo>
                    <a:pt x="424353" y="3042941"/>
                  </a:lnTo>
                  <a:lnTo>
                    <a:pt x="446358" y="3002562"/>
                  </a:lnTo>
                  <a:lnTo>
                    <a:pt x="467578" y="2961874"/>
                  </a:lnTo>
                  <a:lnTo>
                    <a:pt x="488012" y="2920889"/>
                  </a:lnTo>
                  <a:lnTo>
                    <a:pt x="507660" y="2879618"/>
                  </a:lnTo>
                  <a:lnTo>
                    <a:pt x="526523" y="2838072"/>
                  </a:lnTo>
                  <a:lnTo>
                    <a:pt x="544600" y="2796262"/>
                  </a:lnTo>
                  <a:lnTo>
                    <a:pt x="561891" y="2754199"/>
                  </a:lnTo>
                  <a:lnTo>
                    <a:pt x="578397" y="2711895"/>
                  </a:lnTo>
                  <a:lnTo>
                    <a:pt x="594117" y="2669361"/>
                  </a:lnTo>
                  <a:lnTo>
                    <a:pt x="609052" y="2626608"/>
                  </a:lnTo>
                  <a:lnTo>
                    <a:pt x="623201" y="2583648"/>
                  </a:lnTo>
                  <a:lnTo>
                    <a:pt x="636564" y="2540491"/>
                  </a:lnTo>
                  <a:lnTo>
                    <a:pt x="649141" y="2497149"/>
                  </a:lnTo>
                  <a:lnTo>
                    <a:pt x="660933" y="2453633"/>
                  </a:lnTo>
                  <a:lnTo>
                    <a:pt x="671940" y="2409954"/>
                  </a:lnTo>
                  <a:lnTo>
                    <a:pt x="682160" y="2366124"/>
                  </a:lnTo>
                  <a:lnTo>
                    <a:pt x="691595" y="2322153"/>
                  </a:lnTo>
                  <a:lnTo>
                    <a:pt x="700245" y="2278053"/>
                  </a:lnTo>
                  <a:lnTo>
                    <a:pt x="708108" y="2233835"/>
                  </a:lnTo>
                  <a:lnTo>
                    <a:pt x="715186" y="2189511"/>
                  </a:lnTo>
                  <a:lnTo>
                    <a:pt x="721478" y="2145091"/>
                  </a:lnTo>
                  <a:lnTo>
                    <a:pt x="726985" y="2100587"/>
                  </a:lnTo>
                  <a:lnTo>
                    <a:pt x="731706" y="2056009"/>
                  </a:lnTo>
                  <a:lnTo>
                    <a:pt x="735641" y="2011370"/>
                  </a:lnTo>
                  <a:lnTo>
                    <a:pt x="738791" y="1966681"/>
                  </a:lnTo>
                  <a:lnTo>
                    <a:pt x="741155" y="1921952"/>
                  </a:lnTo>
                  <a:lnTo>
                    <a:pt x="742733" y="1877195"/>
                  </a:lnTo>
                  <a:lnTo>
                    <a:pt x="743526" y="1832420"/>
                  </a:lnTo>
                  <a:lnTo>
                    <a:pt x="743533" y="1787641"/>
                  </a:lnTo>
                  <a:lnTo>
                    <a:pt x="742754" y="1742866"/>
                  </a:lnTo>
                  <a:lnTo>
                    <a:pt x="741189" y="1698109"/>
                  </a:lnTo>
                  <a:lnTo>
                    <a:pt x="738839" y="1653379"/>
                  </a:lnTo>
                  <a:lnTo>
                    <a:pt x="735703" y="1608688"/>
                  </a:lnTo>
                  <a:lnTo>
                    <a:pt x="731782" y="1564048"/>
                  </a:lnTo>
                  <a:lnTo>
                    <a:pt x="727075" y="1519469"/>
                  </a:lnTo>
                  <a:lnTo>
                    <a:pt x="721582" y="1474964"/>
                  </a:lnTo>
                  <a:lnTo>
                    <a:pt x="715303" y="1430542"/>
                  </a:lnTo>
                  <a:lnTo>
                    <a:pt x="708239" y="1386215"/>
                  </a:lnTo>
                  <a:lnTo>
                    <a:pt x="700389" y="1341995"/>
                  </a:lnTo>
                  <a:lnTo>
                    <a:pt x="691753" y="1297893"/>
                  </a:lnTo>
                  <a:lnTo>
                    <a:pt x="682331" y="1253919"/>
                  </a:lnTo>
                  <a:lnTo>
                    <a:pt x="672124" y="1210086"/>
                  </a:lnTo>
                  <a:lnTo>
                    <a:pt x="661131" y="1166404"/>
                  </a:lnTo>
                  <a:lnTo>
                    <a:pt x="649353" y="1122884"/>
                  </a:lnTo>
                  <a:lnTo>
                    <a:pt x="636789" y="1079538"/>
                  </a:lnTo>
                  <a:lnTo>
                    <a:pt x="623439" y="1036378"/>
                  </a:lnTo>
                  <a:lnTo>
                    <a:pt x="609303" y="993413"/>
                  </a:lnTo>
                  <a:lnTo>
                    <a:pt x="594381" y="950656"/>
                  </a:lnTo>
                  <a:lnTo>
                    <a:pt x="578674" y="908117"/>
                  </a:lnTo>
                  <a:lnTo>
                    <a:pt x="562181" y="865808"/>
                  </a:lnTo>
                  <a:lnTo>
                    <a:pt x="544903" y="823741"/>
                  </a:lnTo>
                  <a:lnTo>
                    <a:pt x="526838" y="781925"/>
                  </a:lnTo>
                  <a:lnTo>
                    <a:pt x="507988" y="740374"/>
                  </a:lnTo>
                  <a:lnTo>
                    <a:pt x="488352" y="699096"/>
                  </a:lnTo>
                  <a:lnTo>
                    <a:pt x="467931" y="658105"/>
                  </a:lnTo>
                  <a:lnTo>
                    <a:pt x="446724" y="617411"/>
                  </a:lnTo>
                  <a:lnTo>
                    <a:pt x="424731" y="577026"/>
                  </a:lnTo>
                  <a:lnTo>
                    <a:pt x="401952" y="536960"/>
                  </a:lnTo>
                  <a:lnTo>
                    <a:pt x="378387" y="497224"/>
                  </a:lnTo>
                  <a:lnTo>
                    <a:pt x="354037" y="457831"/>
                  </a:lnTo>
                  <a:lnTo>
                    <a:pt x="328901" y="418791"/>
                  </a:lnTo>
                  <a:lnTo>
                    <a:pt x="302979" y="380116"/>
                  </a:lnTo>
                  <a:lnTo>
                    <a:pt x="276272" y="341816"/>
                  </a:lnTo>
                  <a:lnTo>
                    <a:pt x="248779" y="303903"/>
                  </a:lnTo>
                  <a:lnTo>
                    <a:pt x="220500" y="266388"/>
                  </a:lnTo>
                  <a:lnTo>
                    <a:pt x="191435" y="229283"/>
                  </a:lnTo>
                  <a:lnTo>
                    <a:pt x="161585" y="192598"/>
                  </a:lnTo>
                  <a:lnTo>
                    <a:pt x="130948" y="156345"/>
                  </a:lnTo>
                  <a:lnTo>
                    <a:pt x="99526" y="120535"/>
                  </a:lnTo>
                  <a:lnTo>
                    <a:pt x="67318" y="85179"/>
                  </a:lnTo>
                  <a:lnTo>
                    <a:pt x="34325" y="50288"/>
                  </a:lnTo>
                  <a:lnTo>
                    <a:pt x="546" y="15875"/>
                  </a:lnTo>
                  <a:lnTo>
                    <a:pt x="368" y="15621"/>
                  </a:lnTo>
                  <a:lnTo>
                    <a:pt x="190" y="15494"/>
                  </a:lnTo>
                  <a:lnTo>
                    <a:pt x="0" y="15239"/>
                  </a:lnTo>
                  <a:lnTo>
                    <a:pt x="15278" y="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78863" y="2414016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69">
                  <a:moveTo>
                    <a:pt x="5026151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5026151" y="585215"/>
                  </a:lnTo>
                  <a:lnTo>
                    <a:pt x="50261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78863" y="2414016"/>
              <a:ext cx="5026660" cy="585470"/>
            </a:xfrm>
            <a:custGeom>
              <a:avLst/>
              <a:gdLst/>
              <a:ahLst/>
              <a:cxnLst/>
              <a:rect l="l" t="t" r="r" b="b"/>
              <a:pathLst>
                <a:path w="5026659" h="585469">
                  <a:moveTo>
                    <a:pt x="0" y="585215"/>
                  </a:moveTo>
                  <a:lnTo>
                    <a:pt x="5026151" y="585215"/>
                  </a:lnTo>
                  <a:lnTo>
                    <a:pt x="5026151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13103" y="2340864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19">
                  <a:moveTo>
                    <a:pt x="364998" y="0"/>
                  </a:moveTo>
                  <a:lnTo>
                    <a:pt x="315477" y="3337"/>
                  </a:lnTo>
                  <a:lnTo>
                    <a:pt x="267978" y="13061"/>
                  </a:lnTo>
                  <a:lnTo>
                    <a:pt x="222938" y="28735"/>
                  </a:lnTo>
                  <a:lnTo>
                    <a:pt x="180791" y="49925"/>
                  </a:lnTo>
                  <a:lnTo>
                    <a:pt x="141972" y="76194"/>
                  </a:lnTo>
                  <a:lnTo>
                    <a:pt x="106918" y="107108"/>
                  </a:lnTo>
                  <a:lnTo>
                    <a:pt x="76062" y="142232"/>
                  </a:lnTo>
                  <a:lnTo>
                    <a:pt x="49840" y="181130"/>
                  </a:lnTo>
                  <a:lnTo>
                    <a:pt x="28688" y="223367"/>
                  </a:lnTo>
                  <a:lnTo>
                    <a:pt x="13040" y="268507"/>
                  </a:lnTo>
                  <a:lnTo>
                    <a:pt x="3332" y="316117"/>
                  </a:lnTo>
                  <a:lnTo>
                    <a:pt x="0" y="365760"/>
                  </a:lnTo>
                  <a:lnTo>
                    <a:pt x="3332" y="415402"/>
                  </a:lnTo>
                  <a:lnTo>
                    <a:pt x="13040" y="463012"/>
                  </a:lnTo>
                  <a:lnTo>
                    <a:pt x="28688" y="508152"/>
                  </a:lnTo>
                  <a:lnTo>
                    <a:pt x="49840" y="550389"/>
                  </a:lnTo>
                  <a:lnTo>
                    <a:pt x="76062" y="589287"/>
                  </a:lnTo>
                  <a:lnTo>
                    <a:pt x="106918" y="624411"/>
                  </a:lnTo>
                  <a:lnTo>
                    <a:pt x="141972" y="655325"/>
                  </a:lnTo>
                  <a:lnTo>
                    <a:pt x="180791" y="681594"/>
                  </a:lnTo>
                  <a:lnTo>
                    <a:pt x="222938" y="702784"/>
                  </a:lnTo>
                  <a:lnTo>
                    <a:pt x="267978" y="718458"/>
                  </a:lnTo>
                  <a:lnTo>
                    <a:pt x="315477" y="728182"/>
                  </a:lnTo>
                  <a:lnTo>
                    <a:pt x="364998" y="731520"/>
                  </a:lnTo>
                  <a:lnTo>
                    <a:pt x="414518" y="728182"/>
                  </a:lnTo>
                  <a:lnTo>
                    <a:pt x="462017" y="718458"/>
                  </a:lnTo>
                  <a:lnTo>
                    <a:pt x="507057" y="702784"/>
                  </a:lnTo>
                  <a:lnTo>
                    <a:pt x="549204" y="681594"/>
                  </a:lnTo>
                  <a:lnTo>
                    <a:pt x="588023" y="655325"/>
                  </a:lnTo>
                  <a:lnTo>
                    <a:pt x="623077" y="624411"/>
                  </a:lnTo>
                  <a:lnTo>
                    <a:pt x="653933" y="589287"/>
                  </a:lnTo>
                  <a:lnTo>
                    <a:pt x="680155" y="550389"/>
                  </a:lnTo>
                  <a:lnTo>
                    <a:pt x="701307" y="508152"/>
                  </a:lnTo>
                  <a:lnTo>
                    <a:pt x="716955" y="463012"/>
                  </a:lnTo>
                  <a:lnTo>
                    <a:pt x="726663" y="415402"/>
                  </a:lnTo>
                  <a:lnTo>
                    <a:pt x="729996" y="365760"/>
                  </a:lnTo>
                  <a:lnTo>
                    <a:pt x="726663" y="316117"/>
                  </a:lnTo>
                  <a:lnTo>
                    <a:pt x="716955" y="268507"/>
                  </a:lnTo>
                  <a:lnTo>
                    <a:pt x="701307" y="223367"/>
                  </a:lnTo>
                  <a:lnTo>
                    <a:pt x="680155" y="181130"/>
                  </a:lnTo>
                  <a:lnTo>
                    <a:pt x="653933" y="142232"/>
                  </a:lnTo>
                  <a:lnTo>
                    <a:pt x="623077" y="107108"/>
                  </a:lnTo>
                  <a:lnTo>
                    <a:pt x="588023" y="76194"/>
                  </a:lnTo>
                  <a:lnTo>
                    <a:pt x="549204" y="49925"/>
                  </a:lnTo>
                  <a:lnTo>
                    <a:pt x="507057" y="28735"/>
                  </a:lnTo>
                  <a:lnTo>
                    <a:pt x="462017" y="13061"/>
                  </a:lnTo>
                  <a:lnTo>
                    <a:pt x="414518" y="3337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13103" y="2340864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19">
                  <a:moveTo>
                    <a:pt x="0" y="365760"/>
                  </a:moveTo>
                  <a:lnTo>
                    <a:pt x="3332" y="316117"/>
                  </a:lnTo>
                  <a:lnTo>
                    <a:pt x="13040" y="268507"/>
                  </a:lnTo>
                  <a:lnTo>
                    <a:pt x="28688" y="223367"/>
                  </a:lnTo>
                  <a:lnTo>
                    <a:pt x="49840" y="181130"/>
                  </a:lnTo>
                  <a:lnTo>
                    <a:pt x="76062" y="142232"/>
                  </a:lnTo>
                  <a:lnTo>
                    <a:pt x="106918" y="107108"/>
                  </a:lnTo>
                  <a:lnTo>
                    <a:pt x="141972" y="76194"/>
                  </a:lnTo>
                  <a:lnTo>
                    <a:pt x="180791" y="49925"/>
                  </a:lnTo>
                  <a:lnTo>
                    <a:pt x="222938" y="28735"/>
                  </a:lnTo>
                  <a:lnTo>
                    <a:pt x="267978" y="13061"/>
                  </a:lnTo>
                  <a:lnTo>
                    <a:pt x="315477" y="3337"/>
                  </a:lnTo>
                  <a:lnTo>
                    <a:pt x="364998" y="0"/>
                  </a:lnTo>
                  <a:lnTo>
                    <a:pt x="414518" y="3337"/>
                  </a:lnTo>
                  <a:lnTo>
                    <a:pt x="462017" y="13061"/>
                  </a:lnTo>
                  <a:lnTo>
                    <a:pt x="507057" y="28735"/>
                  </a:lnTo>
                  <a:lnTo>
                    <a:pt x="549204" y="49925"/>
                  </a:lnTo>
                  <a:lnTo>
                    <a:pt x="588023" y="76194"/>
                  </a:lnTo>
                  <a:lnTo>
                    <a:pt x="623077" y="107108"/>
                  </a:lnTo>
                  <a:lnTo>
                    <a:pt x="653933" y="142232"/>
                  </a:lnTo>
                  <a:lnTo>
                    <a:pt x="680155" y="181130"/>
                  </a:lnTo>
                  <a:lnTo>
                    <a:pt x="701307" y="223367"/>
                  </a:lnTo>
                  <a:lnTo>
                    <a:pt x="716955" y="268507"/>
                  </a:lnTo>
                  <a:lnTo>
                    <a:pt x="726663" y="316117"/>
                  </a:lnTo>
                  <a:lnTo>
                    <a:pt x="729996" y="365760"/>
                  </a:lnTo>
                  <a:lnTo>
                    <a:pt x="726663" y="415402"/>
                  </a:lnTo>
                  <a:lnTo>
                    <a:pt x="716955" y="463012"/>
                  </a:lnTo>
                  <a:lnTo>
                    <a:pt x="701307" y="508152"/>
                  </a:lnTo>
                  <a:lnTo>
                    <a:pt x="680155" y="550389"/>
                  </a:lnTo>
                  <a:lnTo>
                    <a:pt x="653933" y="589287"/>
                  </a:lnTo>
                  <a:lnTo>
                    <a:pt x="623077" y="624411"/>
                  </a:lnTo>
                  <a:lnTo>
                    <a:pt x="588023" y="655325"/>
                  </a:lnTo>
                  <a:lnTo>
                    <a:pt x="549204" y="681594"/>
                  </a:lnTo>
                  <a:lnTo>
                    <a:pt x="507057" y="702784"/>
                  </a:lnTo>
                  <a:lnTo>
                    <a:pt x="462017" y="718458"/>
                  </a:lnTo>
                  <a:lnTo>
                    <a:pt x="414518" y="728182"/>
                  </a:lnTo>
                  <a:lnTo>
                    <a:pt x="364998" y="731520"/>
                  </a:lnTo>
                  <a:lnTo>
                    <a:pt x="315477" y="728182"/>
                  </a:lnTo>
                  <a:lnTo>
                    <a:pt x="267978" y="718458"/>
                  </a:lnTo>
                  <a:lnTo>
                    <a:pt x="222938" y="702784"/>
                  </a:lnTo>
                  <a:lnTo>
                    <a:pt x="180791" y="681594"/>
                  </a:lnTo>
                  <a:lnTo>
                    <a:pt x="141972" y="655325"/>
                  </a:lnTo>
                  <a:lnTo>
                    <a:pt x="106918" y="624411"/>
                  </a:lnTo>
                  <a:lnTo>
                    <a:pt x="76062" y="589287"/>
                  </a:lnTo>
                  <a:lnTo>
                    <a:pt x="49840" y="550389"/>
                  </a:lnTo>
                  <a:lnTo>
                    <a:pt x="28688" y="508152"/>
                  </a:lnTo>
                  <a:lnTo>
                    <a:pt x="13040" y="463012"/>
                  </a:lnTo>
                  <a:lnTo>
                    <a:pt x="3332" y="415402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14143" y="3291840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4690872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4690872" y="583692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14143" y="3291840"/>
              <a:ext cx="4691380" cy="584200"/>
            </a:xfrm>
            <a:custGeom>
              <a:avLst/>
              <a:gdLst/>
              <a:ahLst/>
              <a:cxnLst/>
              <a:rect l="l" t="t" r="r" b="b"/>
              <a:pathLst>
                <a:path w="4691380" h="584200">
                  <a:moveTo>
                    <a:pt x="0" y="583692"/>
                  </a:moveTo>
                  <a:lnTo>
                    <a:pt x="4690872" y="583692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48383" y="3218688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364997" y="0"/>
                  </a:moveTo>
                  <a:lnTo>
                    <a:pt x="315477" y="3332"/>
                  </a:lnTo>
                  <a:lnTo>
                    <a:pt x="267978" y="13040"/>
                  </a:lnTo>
                  <a:lnTo>
                    <a:pt x="222938" y="28688"/>
                  </a:lnTo>
                  <a:lnTo>
                    <a:pt x="180791" y="49840"/>
                  </a:lnTo>
                  <a:lnTo>
                    <a:pt x="141972" y="76062"/>
                  </a:lnTo>
                  <a:lnTo>
                    <a:pt x="106918" y="106918"/>
                  </a:lnTo>
                  <a:lnTo>
                    <a:pt x="76062" y="141972"/>
                  </a:lnTo>
                  <a:lnTo>
                    <a:pt x="49840" y="180791"/>
                  </a:lnTo>
                  <a:lnTo>
                    <a:pt x="28688" y="222938"/>
                  </a:lnTo>
                  <a:lnTo>
                    <a:pt x="13040" y="267978"/>
                  </a:lnTo>
                  <a:lnTo>
                    <a:pt x="3332" y="315477"/>
                  </a:lnTo>
                  <a:lnTo>
                    <a:pt x="0" y="364998"/>
                  </a:lnTo>
                  <a:lnTo>
                    <a:pt x="3332" y="414518"/>
                  </a:lnTo>
                  <a:lnTo>
                    <a:pt x="13040" y="462017"/>
                  </a:lnTo>
                  <a:lnTo>
                    <a:pt x="28688" y="507057"/>
                  </a:lnTo>
                  <a:lnTo>
                    <a:pt x="49840" y="549204"/>
                  </a:lnTo>
                  <a:lnTo>
                    <a:pt x="76062" y="588023"/>
                  </a:lnTo>
                  <a:lnTo>
                    <a:pt x="106918" y="623077"/>
                  </a:lnTo>
                  <a:lnTo>
                    <a:pt x="141972" y="653933"/>
                  </a:lnTo>
                  <a:lnTo>
                    <a:pt x="180791" y="680155"/>
                  </a:lnTo>
                  <a:lnTo>
                    <a:pt x="222938" y="701307"/>
                  </a:lnTo>
                  <a:lnTo>
                    <a:pt x="267978" y="716955"/>
                  </a:lnTo>
                  <a:lnTo>
                    <a:pt x="315477" y="726663"/>
                  </a:lnTo>
                  <a:lnTo>
                    <a:pt x="364997" y="729995"/>
                  </a:lnTo>
                  <a:lnTo>
                    <a:pt x="414518" y="726663"/>
                  </a:lnTo>
                  <a:lnTo>
                    <a:pt x="462017" y="716955"/>
                  </a:lnTo>
                  <a:lnTo>
                    <a:pt x="507057" y="701307"/>
                  </a:lnTo>
                  <a:lnTo>
                    <a:pt x="549204" y="680155"/>
                  </a:lnTo>
                  <a:lnTo>
                    <a:pt x="588023" y="653933"/>
                  </a:lnTo>
                  <a:lnTo>
                    <a:pt x="623077" y="623077"/>
                  </a:lnTo>
                  <a:lnTo>
                    <a:pt x="653933" y="588023"/>
                  </a:lnTo>
                  <a:lnTo>
                    <a:pt x="680155" y="549204"/>
                  </a:lnTo>
                  <a:lnTo>
                    <a:pt x="701307" y="507057"/>
                  </a:lnTo>
                  <a:lnTo>
                    <a:pt x="716955" y="462017"/>
                  </a:lnTo>
                  <a:lnTo>
                    <a:pt x="726663" y="414518"/>
                  </a:lnTo>
                  <a:lnTo>
                    <a:pt x="729996" y="364998"/>
                  </a:lnTo>
                  <a:lnTo>
                    <a:pt x="726663" y="315477"/>
                  </a:lnTo>
                  <a:lnTo>
                    <a:pt x="716955" y="267978"/>
                  </a:lnTo>
                  <a:lnTo>
                    <a:pt x="701307" y="222938"/>
                  </a:lnTo>
                  <a:lnTo>
                    <a:pt x="680155" y="180791"/>
                  </a:lnTo>
                  <a:lnTo>
                    <a:pt x="653933" y="141972"/>
                  </a:lnTo>
                  <a:lnTo>
                    <a:pt x="623077" y="106918"/>
                  </a:lnTo>
                  <a:lnTo>
                    <a:pt x="588023" y="76062"/>
                  </a:lnTo>
                  <a:lnTo>
                    <a:pt x="549204" y="49840"/>
                  </a:lnTo>
                  <a:lnTo>
                    <a:pt x="507057" y="28688"/>
                  </a:lnTo>
                  <a:lnTo>
                    <a:pt x="462017" y="13040"/>
                  </a:lnTo>
                  <a:lnTo>
                    <a:pt x="414518" y="3332"/>
                  </a:lnTo>
                  <a:lnTo>
                    <a:pt x="364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48383" y="3218688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0" y="364998"/>
                  </a:moveTo>
                  <a:lnTo>
                    <a:pt x="3332" y="315477"/>
                  </a:lnTo>
                  <a:lnTo>
                    <a:pt x="13040" y="267978"/>
                  </a:lnTo>
                  <a:lnTo>
                    <a:pt x="28688" y="222938"/>
                  </a:lnTo>
                  <a:lnTo>
                    <a:pt x="49840" y="180791"/>
                  </a:lnTo>
                  <a:lnTo>
                    <a:pt x="76062" y="141972"/>
                  </a:lnTo>
                  <a:lnTo>
                    <a:pt x="106918" y="106918"/>
                  </a:lnTo>
                  <a:lnTo>
                    <a:pt x="141972" y="76062"/>
                  </a:lnTo>
                  <a:lnTo>
                    <a:pt x="180791" y="49840"/>
                  </a:lnTo>
                  <a:lnTo>
                    <a:pt x="222938" y="28688"/>
                  </a:lnTo>
                  <a:lnTo>
                    <a:pt x="267978" y="13040"/>
                  </a:lnTo>
                  <a:lnTo>
                    <a:pt x="315477" y="3332"/>
                  </a:lnTo>
                  <a:lnTo>
                    <a:pt x="364997" y="0"/>
                  </a:lnTo>
                  <a:lnTo>
                    <a:pt x="414518" y="3332"/>
                  </a:lnTo>
                  <a:lnTo>
                    <a:pt x="462017" y="13040"/>
                  </a:lnTo>
                  <a:lnTo>
                    <a:pt x="507057" y="28688"/>
                  </a:lnTo>
                  <a:lnTo>
                    <a:pt x="549204" y="49840"/>
                  </a:lnTo>
                  <a:lnTo>
                    <a:pt x="588023" y="76062"/>
                  </a:lnTo>
                  <a:lnTo>
                    <a:pt x="623077" y="106918"/>
                  </a:lnTo>
                  <a:lnTo>
                    <a:pt x="653933" y="141972"/>
                  </a:lnTo>
                  <a:lnTo>
                    <a:pt x="680155" y="180791"/>
                  </a:lnTo>
                  <a:lnTo>
                    <a:pt x="701307" y="222938"/>
                  </a:lnTo>
                  <a:lnTo>
                    <a:pt x="716955" y="267978"/>
                  </a:lnTo>
                  <a:lnTo>
                    <a:pt x="726663" y="315477"/>
                  </a:lnTo>
                  <a:lnTo>
                    <a:pt x="729996" y="364998"/>
                  </a:lnTo>
                  <a:lnTo>
                    <a:pt x="726663" y="414518"/>
                  </a:lnTo>
                  <a:lnTo>
                    <a:pt x="716955" y="462017"/>
                  </a:lnTo>
                  <a:lnTo>
                    <a:pt x="701307" y="507057"/>
                  </a:lnTo>
                  <a:lnTo>
                    <a:pt x="680155" y="549204"/>
                  </a:lnTo>
                  <a:lnTo>
                    <a:pt x="653933" y="588023"/>
                  </a:lnTo>
                  <a:lnTo>
                    <a:pt x="623077" y="623077"/>
                  </a:lnTo>
                  <a:lnTo>
                    <a:pt x="588023" y="653933"/>
                  </a:lnTo>
                  <a:lnTo>
                    <a:pt x="549204" y="680155"/>
                  </a:lnTo>
                  <a:lnTo>
                    <a:pt x="507057" y="701307"/>
                  </a:lnTo>
                  <a:lnTo>
                    <a:pt x="462017" y="716955"/>
                  </a:lnTo>
                  <a:lnTo>
                    <a:pt x="414518" y="726663"/>
                  </a:lnTo>
                  <a:lnTo>
                    <a:pt x="364997" y="729995"/>
                  </a:lnTo>
                  <a:lnTo>
                    <a:pt x="315477" y="726663"/>
                  </a:lnTo>
                  <a:lnTo>
                    <a:pt x="267978" y="716955"/>
                  </a:lnTo>
                  <a:lnTo>
                    <a:pt x="222938" y="701307"/>
                  </a:lnTo>
                  <a:lnTo>
                    <a:pt x="180791" y="680155"/>
                  </a:lnTo>
                  <a:lnTo>
                    <a:pt x="141972" y="653933"/>
                  </a:lnTo>
                  <a:lnTo>
                    <a:pt x="106918" y="623077"/>
                  </a:lnTo>
                  <a:lnTo>
                    <a:pt x="76062" y="588023"/>
                  </a:lnTo>
                  <a:lnTo>
                    <a:pt x="49840" y="549204"/>
                  </a:lnTo>
                  <a:lnTo>
                    <a:pt x="28688" y="507057"/>
                  </a:lnTo>
                  <a:lnTo>
                    <a:pt x="13040" y="462017"/>
                  </a:lnTo>
                  <a:lnTo>
                    <a:pt x="3332" y="414518"/>
                  </a:lnTo>
                  <a:lnTo>
                    <a:pt x="0" y="364998"/>
                  </a:lnTo>
                  <a:close/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14143" y="4168139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4690872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4690872" y="585216"/>
                  </a:lnTo>
                  <a:lnTo>
                    <a:pt x="46908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14143" y="4168139"/>
              <a:ext cx="4691380" cy="585470"/>
            </a:xfrm>
            <a:custGeom>
              <a:avLst/>
              <a:gdLst/>
              <a:ahLst/>
              <a:cxnLst/>
              <a:rect l="l" t="t" r="r" b="b"/>
              <a:pathLst>
                <a:path w="4691380" h="585470">
                  <a:moveTo>
                    <a:pt x="0" y="585216"/>
                  </a:moveTo>
                  <a:lnTo>
                    <a:pt x="4690872" y="585216"/>
                  </a:lnTo>
                  <a:lnTo>
                    <a:pt x="4690872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548383" y="4094988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20">
                  <a:moveTo>
                    <a:pt x="364997" y="0"/>
                  </a:moveTo>
                  <a:lnTo>
                    <a:pt x="315477" y="3337"/>
                  </a:lnTo>
                  <a:lnTo>
                    <a:pt x="267978" y="13061"/>
                  </a:lnTo>
                  <a:lnTo>
                    <a:pt x="222938" y="28735"/>
                  </a:lnTo>
                  <a:lnTo>
                    <a:pt x="180791" y="49925"/>
                  </a:lnTo>
                  <a:lnTo>
                    <a:pt x="141972" y="76194"/>
                  </a:lnTo>
                  <a:lnTo>
                    <a:pt x="106918" y="107108"/>
                  </a:lnTo>
                  <a:lnTo>
                    <a:pt x="76062" y="142232"/>
                  </a:lnTo>
                  <a:lnTo>
                    <a:pt x="49840" y="181130"/>
                  </a:lnTo>
                  <a:lnTo>
                    <a:pt x="28688" y="223367"/>
                  </a:lnTo>
                  <a:lnTo>
                    <a:pt x="13040" y="268507"/>
                  </a:lnTo>
                  <a:lnTo>
                    <a:pt x="3332" y="316117"/>
                  </a:lnTo>
                  <a:lnTo>
                    <a:pt x="0" y="365760"/>
                  </a:lnTo>
                  <a:lnTo>
                    <a:pt x="3332" y="415402"/>
                  </a:lnTo>
                  <a:lnTo>
                    <a:pt x="13040" y="463012"/>
                  </a:lnTo>
                  <a:lnTo>
                    <a:pt x="28688" y="508152"/>
                  </a:lnTo>
                  <a:lnTo>
                    <a:pt x="49840" y="550389"/>
                  </a:lnTo>
                  <a:lnTo>
                    <a:pt x="76062" y="589287"/>
                  </a:lnTo>
                  <a:lnTo>
                    <a:pt x="106918" y="624411"/>
                  </a:lnTo>
                  <a:lnTo>
                    <a:pt x="141972" y="655325"/>
                  </a:lnTo>
                  <a:lnTo>
                    <a:pt x="180791" y="681594"/>
                  </a:lnTo>
                  <a:lnTo>
                    <a:pt x="222938" y="702784"/>
                  </a:lnTo>
                  <a:lnTo>
                    <a:pt x="267978" y="718458"/>
                  </a:lnTo>
                  <a:lnTo>
                    <a:pt x="315477" y="728182"/>
                  </a:lnTo>
                  <a:lnTo>
                    <a:pt x="364997" y="731519"/>
                  </a:lnTo>
                  <a:lnTo>
                    <a:pt x="414518" y="728182"/>
                  </a:lnTo>
                  <a:lnTo>
                    <a:pt x="462017" y="718458"/>
                  </a:lnTo>
                  <a:lnTo>
                    <a:pt x="507057" y="702784"/>
                  </a:lnTo>
                  <a:lnTo>
                    <a:pt x="549204" y="681594"/>
                  </a:lnTo>
                  <a:lnTo>
                    <a:pt x="588023" y="655325"/>
                  </a:lnTo>
                  <a:lnTo>
                    <a:pt x="623077" y="624411"/>
                  </a:lnTo>
                  <a:lnTo>
                    <a:pt x="653933" y="589287"/>
                  </a:lnTo>
                  <a:lnTo>
                    <a:pt x="680155" y="550389"/>
                  </a:lnTo>
                  <a:lnTo>
                    <a:pt x="701307" y="508152"/>
                  </a:lnTo>
                  <a:lnTo>
                    <a:pt x="716955" y="463012"/>
                  </a:lnTo>
                  <a:lnTo>
                    <a:pt x="726663" y="415402"/>
                  </a:lnTo>
                  <a:lnTo>
                    <a:pt x="729996" y="365760"/>
                  </a:lnTo>
                  <a:lnTo>
                    <a:pt x="726663" y="316117"/>
                  </a:lnTo>
                  <a:lnTo>
                    <a:pt x="716955" y="268507"/>
                  </a:lnTo>
                  <a:lnTo>
                    <a:pt x="701307" y="223367"/>
                  </a:lnTo>
                  <a:lnTo>
                    <a:pt x="680155" y="181130"/>
                  </a:lnTo>
                  <a:lnTo>
                    <a:pt x="653933" y="142232"/>
                  </a:lnTo>
                  <a:lnTo>
                    <a:pt x="623077" y="107108"/>
                  </a:lnTo>
                  <a:lnTo>
                    <a:pt x="588023" y="76194"/>
                  </a:lnTo>
                  <a:lnTo>
                    <a:pt x="549204" y="49925"/>
                  </a:lnTo>
                  <a:lnTo>
                    <a:pt x="507057" y="28735"/>
                  </a:lnTo>
                  <a:lnTo>
                    <a:pt x="462017" y="13061"/>
                  </a:lnTo>
                  <a:lnTo>
                    <a:pt x="414518" y="3337"/>
                  </a:lnTo>
                  <a:lnTo>
                    <a:pt x="364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548383" y="4094988"/>
              <a:ext cx="730250" cy="731520"/>
            </a:xfrm>
            <a:custGeom>
              <a:avLst/>
              <a:gdLst/>
              <a:ahLst/>
              <a:cxnLst/>
              <a:rect l="l" t="t" r="r" b="b"/>
              <a:pathLst>
                <a:path w="730250" h="731520">
                  <a:moveTo>
                    <a:pt x="0" y="365760"/>
                  </a:moveTo>
                  <a:lnTo>
                    <a:pt x="3332" y="316117"/>
                  </a:lnTo>
                  <a:lnTo>
                    <a:pt x="13040" y="268507"/>
                  </a:lnTo>
                  <a:lnTo>
                    <a:pt x="28688" y="223367"/>
                  </a:lnTo>
                  <a:lnTo>
                    <a:pt x="49840" y="181130"/>
                  </a:lnTo>
                  <a:lnTo>
                    <a:pt x="76062" y="142232"/>
                  </a:lnTo>
                  <a:lnTo>
                    <a:pt x="106918" y="107108"/>
                  </a:lnTo>
                  <a:lnTo>
                    <a:pt x="141972" y="76194"/>
                  </a:lnTo>
                  <a:lnTo>
                    <a:pt x="180791" y="49925"/>
                  </a:lnTo>
                  <a:lnTo>
                    <a:pt x="222938" y="28735"/>
                  </a:lnTo>
                  <a:lnTo>
                    <a:pt x="267978" y="13061"/>
                  </a:lnTo>
                  <a:lnTo>
                    <a:pt x="315477" y="3337"/>
                  </a:lnTo>
                  <a:lnTo>
                    <a:pt x="364997" y="0"/>
                  </a:lnTo>
                  <a:lnTo>
                    <a:pt x="414518" y="3337"/>
                  </a:lnTo>
                  <a:lnTo>
                    <a:pt x="462017" y="13061"/>
                  </a:lnTo>
                  <a:lnTo>
                    <a:pt x="507057" y="28735"/>
                  </a:lnTo>
                  <a:lnTo>
                    <a:pt x="549204" y="49925"/>
                  </a:lnTo>
                  <a:lnTo>
                    <a:pt x="588023" y="76194"/>
                  </a:lnTo>
                  <a:lnTo>
                    <a:pt x="623077" y="107108"/>
                  </a:lnTo>
                  <a:lnTo>
                    <a:pt x="653933" y="142232"/>
                  </a:lnTo>
                  <a:lnTo>
                    <a:pt x="680155" y="181130"/>
                  </a:lnTo>
                  <a:lnTo>
                    <a:pt x="701307" y="223367"/>
                  </a:lnTo>
                  <a:lnTo>
                    <a:pt x="716955" y="268507"/>
                  </a:lnTo>
                  <a:lnTo>
                    <a:pt x="726663" y="316117"/>
                  </a:lnTo>
                  <a:lnTo>
                    <a:pt x="729996" y="365760"/>
                  </a:lnTo>
                  <a:lnTo>
                    <a:pt x="726663" y="415402"/>
                  </a:lnTo>
                  <a:lnTo>
                    <a:pt x="716955" y="463012"/>
                  </a:lnTo>
                  <a:lnTo>
                    <a:pt x="701307" y="508152"/>
                  </a:lnTo>
                  <a:lnTo>
                    <a:pt x="680155" y="550389"/>
                  </a:lnTo>
                  <a:lnTo>
                    <a:pt x="653933" y="589287"/>
                  </a:lnTo>
                  <a:lnTo>
                    <a:pt x="623077" y="624411"/>
                  </a:lnTo>
                  <a:lnTo>
                    <a:pt x="588023" y="655325"/>
                  </a:lnTo>
                  <a:lnTo>
                    <a:pt x="549204" y="681594"/>
                  </a:lnTo>
                  <a:lnTo>
                    <a:pt x="507057" y="702784"/>
                  </a:lnTo>
                  <a:lnTo>
                    <a:pt x="462017" y="718458"/>
                  </a:lnTo>
                  <a:lnTo>
                    <a:pt x="414518" y="728182"/>
                  </a:lnTo>
                  <a:lnTo>
                    <a:pt x="364997" y="731519"/>
                  </a:lnTo>
                  <a:lnTo>
                    <a:pt x="315477" y="728182"/>
                  </a:lnTo>
                  <a:lnTo>
                    <a:pt x="267978" y="718458"/>
                  </a:lnTo>
                  <a:lnTo>
                    <a:pt x="222938" y="702784"/>
                  </a:lnTo>
                  <a:lnTo>
                    <a:pt x="180791" y="681594"/>
                  </a:lnTo>
                  <a:lnTo>
                    <a:pt x="141972" y="655325"/>
                  </a:lnTo>
                  <a:lnTo>
                    <a:pt x="106918" y="624411"/>
                  </a:lnTo>
                  <a:lnTo>
                    <a:pt x="76062" y="589287"/>
                  </a:lnTo>
                  <a:lnTo>
                    <a:pt x="49840" y="550389"/>
                  </a:lnTo>
                  <a:lnTo>
                    <a:pt x="28688" y="508152"/>
                  </a:lnTo>
                  <a:lnTo>
                    <a:pt x="13040" y="463012"/>
                  </a:lnTo>
                  <a:lnTo>
                    <a:pt x="3332" y="415402"/>
                  </a:lnTo>
                  <a:lnTo>
                    <a:pt x="0" y="36576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578863" y="5045964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5026151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5026151" y="583692"/>
                  </a:lnTo>
                  <a:lnTo>
                    <a:pt x="50261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578863" y="5045964"/>
              <a:ext cx="5026660" cy="584200"/>
            </a:xfrm>
            <a:custGeom>
              <a:avLst/>
              <a:gdLst/>
              <a:ahLst/>
              <a:cxnLst/>
              <a:rect l="l" t="t" r="r" b="b"/>
              <a:pathLst>
                <a:path w="5026659" h="584200">
                  <a:moveTo>
                    <a:pt x="0" y="583692"/>
                  </a:moveTo>
                  <a:lnTo>
                    <a:pt x="5026151" y="583692"/>
                  </a:lnTo>
                  <a:lnTo>
                    <a:pt x="5026151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16939" y="1538731"/>
            <a:ext cx="7480300" cy="3997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4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temel başlık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altında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incelenebilir:</a:t>
            </a:r>
            <a:endParaRPr sz="2800">
              <a:latin typeface="Calibri"/>
              <a:cs typeface="Calibri"/>
            </a:endParaRPr>
          </a:p>
          <a:p>
            <a:pPr marL="1460500" marR="3929379" indent="-335280">
              <a:lnSpc>
                <a:spcPct val="191900"/>
              </a:lnSpc>
              <a:spcBef>
                <a:spcPts val="285"/>
              </a:spcBef>
            </a:pPr>
            <a:r>
              <a:rPr dirty="0" sz="3000" spc="-10">
                <a:solidFill>
                  <a:srgbClr val="FFFFFF"/>
                </a:solidFill>
                <a:latin typeface="Calibri"/>
                <a:cs typeface="Calibri"/>
              </a:rPr>
              <a:t>Fiziksel </a:t>
            </a:r>
            <a:r>
              <a:rPr dirty="0" sz="3000" spc="-15">
                <a:solidFill>
                  <a:srgbClr val="FFFFFF"/>
                </a:solidFill>
                <a:latin typeface="Calibri"/>
                <a:cs typeface="Calibri"/>
              </a:rPr>
              <a:t>zorbalık </a:t>
            </a:r>
            <a:r>
              <a:rPr dirty="0" sz="3000" spc="-6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Calibri"/>
                <a:cs typeface="Calibri"/>
              </a:rPr>
              <a:t>Sözel</a:t>
            </a:r>
            <a:r>
              <a:rPr dirty="0" sz="3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Calibri"/>
                <a:cs typeface="Calibri"/>
              </a:rPr>
              <a:t>zorbalık</a:t>
            </a:r>
            <a:endParaRPr sz="3000">
              <a:latin typeface="Calibri"/>
              <a:cs typeface="Calibri"/>
            </a:endParaRPr>
          </a:p>
          <a:p>
            <a:pPr marL="1125220" marR="2543810" indent="334645">
              <a:lnSpc>
                <a:spcPts val="6909"/>
              </a:lnSpc>
              <a:spcBef>
                <a:spcPts val="580"/>
              </a:spcBef>
            </a:pPr>
            <a:r>
              <a:rPr dirty="0" sz="3000" spc="-15">
                <a:solidFill>
                  <a:srgbClr val="FFFFFF"/>
                </a:solidFill>
                <a:latin typeface="Calibri"/>
                <a:cs typeface="Calibri"/>
              </a:rPr>
              <a:t>İlişkisel/sosyal zorbalık </a:t>
            </a:r>
            <a:r>
              <a:rPr dirty="0" sz="3000" spc="-6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Calibri"/>
                <a:cs typeface="Calibri"/>
              </a:rPr>
              <a:t>Sanal</a:t>
            </a:r>
            <a:r>
              <a:rPr dirty="0" sz="3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15">
                <a:solidFill>
                  <a:srgbClr val="FFFFFF"/>
                </a:solidFill>
                <a:latin typeface="Calibri"/>
                <a:cs typeface="Calibri"/>
              </a:rPr>
              <a:t>zorbalık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07008" y="4966715"/>
            <a:ext cx="742315" cy="742315"/>
            <a:chOff x="1207008" y="4966715"/>
            <a:chExt cx="742315" cy="742315"/>
          </a:xfrm>
        </p:grpSpPr>
        <p:sp>
          <p:nvSpPr>
            <p:cNvPr id="21" name="object 21"/>
            <p:cNvSpPr/>
            <p:nvPr/>
          </p:nvSpPr>
          <p:spPr>
            <a:xfrm>
              <a:off x="1213104" y="4972811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364998" y="0"/>
                  </a:moveTo>
                  <a:lnTo>
                    <a:pt x="315477" y="3332"/>
                  </a:lnTo>
                  <a:lnTo>
                    <a:pt x="267978" y="13040"/>
                  </a:lnTo>
                  <a:lnTo>
                    <a:pt x="222938" y="28688"/>
                  </a:lnTo>
                  <a:lnTo>
                    <a:pt x="180791" y="49840"/>
                  </a:lnTo>
                  <a:lnTo>
                    <a:pt x="141972" y="76062"/>
                  </a:lnTo>
                  <a:lnTo>
                    <a:pt x="106918" y="106918"/>
                  </a:lnTo>
                  <a:lnTo>
                    <a:pt x="76062" y="141972"/>
                  </a:lnTo>
                  <a:lnTo>
                    <a:pt x="49840" y="180791"/>
                  </a:lnTo>
                  <a:lnTo>
                    <a:pt x="28688" y="222938"/>
                  </a:lnTo>
                  <a:lnTo>
                    <a:pt x="13040" y="267978"/>
                  </a:lnTo>
                  <a:lnTo>
                    <a:pt x="3332" y="315477"/>
                  </a:lnTo>
                  <a:lnTo>
                    <a:pt x="0" y="364997"/>
                  </a:lnTo>
                  <a:lnTo>
                    <a:pt x="3332" y="414518"/>
                  </a:lnTo>
                  <a:lnTo>
                    <a:pt x="13040" y="462017"/>
                  </a:lnTo>
                  <a:lnTo>
                    <a:pt x="28688" y="507057"/>
                  </a:lnTo>
                  <a:lnTo>
                    <a:pt x="49840" y="549204"/>
                  </a:lnTo>
                  <a:lnTo>
                    <a:pt x="76062" y="588023"/>
                  </a:lnTo>
                  <a:lnTo>
                    <a:pt x="106918" y="623077"/>
                  </a:lnTo>
                  <a:lnTo>
                    <a:pt x="141972" y="653933"/>
                  </a:lnTo>
                  <a:lnTo>
                    <a:pt x="180791" y="680155"/>
                  </a:lnTo>
                  <a:lnTo>
                    <a:pt x="222938" y="701307"/>
                  </a:lnTo>
                  <a:lnTo>
                    <a:pt x="267978" y="716955"/>
                  </a:lnTo>
                  <a:lnTo>
                    <a:pt x="315477" y="726663"/>
                  </a:lnTo>
                  <a:lnTo>
                    <a:pt x="364998" y="729996"/>
                  </a:lnTo>
                  <a:lnTo>
                    <a:pt x="414518" y="726663"/>
                  </a:lnTo>
                  <a:lnTo>
                    <a:pt x="462017" y="716955"/>
                  </a:lnTo>
                  <a:lnTo>
                    <a:pt x="507057" y="701307"/>
                  </a:lnTo>
                  <a:lnTo>
                    <a:pt x="549204" y="680155"/>
                  </a:lnTo>
                  <a:lnTo>
                    <a:pt x="588023" y="653933"/>
                  </a:lnTo>
                  <a:lnTo>
                    <a:pt x="623077" y="623077"/>
                  </a:lnTo>
                  <a:lnTo>
                    <a:pt x="653933" y="588023"/>
                  </a:lnTo>
                  <a:lnTo>
                    <a:pt x="680155" y="549204"/>
                  </a:lnTo>
                  <a:lnTo>
                    <a:pt x="701307" y="507057"/>
                  </a:lnTo>
                  <a:lnTo>
                    <a:pt x="716955" y="462017"/>
                  </a:lnTo>
                  <a:lnTo>
                    <a:pt x="726663" y="414518"/>
                  </a:lnTo>
                  <a:lnTo>
                    <a:pt x="729996" y="364997"/>
                  </a:lnTo>
                  <a:lnTo>
                    <a:pt x="726663" y="315477"/>
                  </a:lnTo>
                  <a:lnTo>
                    <a:pt x="716955" y="267978"/>
                  </a:lnTo>
                  <a:lnTo>
                    <a:pt x="701307" y="222938"/>
                  </a:lnTo>
                  <a:lnTo>
                    <a:pt x="680155" y="180791"/>
                  </a:lnTo>
                  <a:lnTo>
                    <a:pt x="653933" y="141972"/>
                  </a:lnTo>
                  <a:lnTo>
                    <a:pt x="623077" y="106918"/>
                  </a:lnTo>
                  <a:lnTo>
                    <a:pt x="588023" y="76062"/>
                  </a:lnTo>
                  <a:lnTo>
                    <a:pt x="549204" y="49840"/>
                  </a:lnTo>
                  <a:lnTo>
                    <a:pt x="507057" y="28688"/>
                  </a:lnTo>
                  <a:lnTo>
                    <a:pt x="462017" y="13040"/>
                  </a:lnTo>
                  <a:lnTo>
                    <a:pt x="414518" y="3332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13104" y="4972811"/>
              <a:ext cx="730250" cy="730250"/>
            </a:xfrm>
            <a:custGeom>
              <a:avLst/>
              <a:gdLst/>
              <a:ahLst/>
              <a:cxnLst/>
              <a:rect l="l" t="t" r="r" b="b"/>
              <a:pathLst>
                <a:path w="730250" h="730250">
                  <a:moveTo>
                    <a:pt x="0" y="364997"/>
                  </a:moveTo>
                  <a:lnTo>
                    <a:pt x="3332" y="315477"/>
                  </a:lnTo>
                  <a:lnTo>
                    <a:pt x="13040" y="267978"/>
                  </a:lnTo>
                  <a:lnTo>
                    <a:pt x="28688" y="222938"/>
                  </a:lnTo>
                  <a:lnTo>
                    <a:pt x="49840" y="180791"/>
                  </a:lnTo>
                  <a:lnTo>
                    <a:pt x="76062" y="141972"/>
                  </a:lnTo>
                  <a:lnTo>
                    <a:pt x="106918" y="106918"/>
                  </a:lnTo>
                  <a:lnTo>
                    <a:pt x="141972" y="76062"/>
                  </a:lnTo>
                  <a:lnTo>
                    <a:pt x="180791" y="49840"/>
                  </a:lnTo>
                  <a:lnTo>
                    <a:pt x="222938" y="28688"/>
                  </a:lnTo>
                  <a:lnTo>
                    <a:pt x="267978" y="13040"/>
                  </a:lnTo>
                  <a:lnTo>
                    <a:pt x="315477" y="3332"/>
                  </a:lnTo>
                  <a:lnTo>
                    <a:pt x="364998" y="0"/>
                  </a:lnTo>
                  <a:lnTo>
                    <a:pt x="414518" y="3332"/>
                  </a:lnTo>
                  <a:lnTo>
                    <a:pt x="462017" y="13040"/>
                  </a:lnTo>
                  <a:lnTo>
                    <a:pt x="507057" y="28688"/>
                  </a:lnTo>
                  <a:lnTo>
                    <a:pt x="549204" y="49840"/>
                  </a:lnTo>
                  <a:lnTo>
                    <a:pt x="588023" y="76062"/>
                  </a:lnTo>
                  <a:lnTo>
                    <a:pt x="623077" y="106918"/>
                  </a:lnTo>
                  <a:lnTo>
                    <a:pt x="653933" y="141972"/>
                  </a:lnTo>
                  <a:lnTo>
                    <a:pt x="680155" y="180791"/>
                  </a:lnTo>
                  <a:lnTo>
                    <a:pt x="701307" y="222938"/>
                  </a:lnTo>
                  <a:lnTo>
                    <a:pt x="716955" y="267978"/>
                  </a:lnTo>
                  <a:lnTo>
                    <a:pt x="726663" y="315477"/>
                  </a:lnTo>
                  <a:lnTo>
                    <a:pt x="729996" y="364997"/>
                  </a:lnTo>
                  <a:lnTo>
                    <a:pt x="726663" y="414518"/>
                  </a:lnTo>
                  <a:lnTo>
                    <a:pt x="716955" y="462017"/>
                  </a:lnTo>
                  <a:lnTo>
                    <a:pt x="701307" y="507057"/>
                  </a:lnTo>
                  <a:lnTo>
                    <a:pt x="680155" y="549204"/>
                  </a:lnTo>
                  <a:lnTo>
                    <a:pt x="653933" y="588023"/>
                  </a:lnTo>
                  <a:lnTo>
                    <a:pt x="623077" y="623077"/>
                  </a:lnTo>
                  <a:lnTo>
                    <a:pt x="588023" y="653933"/>
                  </a:lnTo>
                  <a:lnTo>
                    <a:pt x="549204" y="680155"/>
                  </a:lnTo>
                  <a:lnTo>
                    <a:pt x="507057" y="701307"/>
                  </a:lnTo>
                  <a:lnTo>
                    <a:pt x="462017" y="716955"/>
                  </a:lnTo>
                  <a:lnTo>
                    <a:pt x="414518" y="726663"/>
                  </a:lnTo>
                  <a:lnTo>
                    <a:pt x="364998" y="729996"/>
                  </a:lnTo>
                  <a:lnTo>
                    <a:pt x="315477" y="726663"/>
                  </a:lnTo>
                  <a:lnTo>
                    <a:pt x="267978" y="716955"/>
                  </a:lnTo>
                  <a:lnTo>
                    <a:pt x="222938" y="701307"/>
                  </a:lnTo>
                  <a:lnTo>
                    <a:pt x="180791" y="680155"/>
                  </a:lnTo>
                  <a:lnTo>
                    <a:pt x="141972" y="653933"/>
                  </a:lnTo>
                  <a:lnTo>
                    <a:pt x="106918" y="623077"/>
                  </a:lnTo>
                  <a:lnTo>
                    <a:pt x="76062" y="588023"/>
                  </a:lnTo>
                  <a:lnTo>
                    <a:pt x="49840" y="549204"/>
                  </a:lnTo>
                  <a:lnTo>
                    <a:pt x="28688" y="507057"/>
                  </a:lnTo>
                  <a:lnTo>
                    <a:pt x="13040" y="462017"/>
                  </a:lnTo>
                  <a:lnTo>
                    <a:pt x="3332" y="414518"/>
                  </a:lnTo>
                  <a:lnTo>
                    <a:pt x="0" y="364997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0555" y="343865"/>
            <a:ext cx="31426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0">
                <a:solidFill>
                  <a:srgbClr val="000000"/>
                </a:solidFill>
                <a:latin typeface="Calibri Light"/>
                <a:cs typeface="Calibri Light"/>
              </a:rPr>
              <a:t>Fiziksel</a:t>
            </a:r>
            <a:r>
              <a:rPr dirty="0" sz="4000" spc="-125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1904822"/>
            <a:ext cx="103447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8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Çocuğa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yönelik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doğrudan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fiziksel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güç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uygulanmasıdır.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557" y="2713990"/>
            <a:ext cx="207137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latin typeface="Calibri"/>
                <a:cs typeface="Calibri"/>
              </a:rPr>
              <a:t>Vurmak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Calibri"/>
                <a:cs typeface="Calibri"/>
              </a:rPr>
              <a:t>İtmek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25">
                <a:latin typeface="Calibri"/>
                <a:cs typeface="Calibri"/>
              </a:rPr>
              <a:t>Tükürmek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45">
                <a:latin typeface="Calibri"/>
                <a:cs typeface="Calibri"/>
              </a:rPr>
              <a:t>Tekme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atmak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latin typeface="Calibri"/>
                <a:cs typeface="Calibri"/>
              </a:rPr>
              <a:t>Çelme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Saçını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çekmek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6585" y="2713990"/>
            <a:ext cx="457708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Eşyalarına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zarar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vermek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Sırasını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çizmek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Sandalyesini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altından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çekmek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sandalyesine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boya</a:t>
            </a:r>
            <a:r>
              <a:rPr dirty="0" sz="2400" spc="-5">
                <a:latin typeface="Calibri"/>
                <a:cs typeface="Calibri"/>
              </a:rPr>
              <a:t> sürmek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Sınıfa/tuvalete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kilitlemek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25">
                <a:latin typeface="Calibri"/>
                <a:cs typeface="Calibri"/>
              </a:rPr>
              <a:t>Tuvaletin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kapısını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açmak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6332626"/>
            <a:ext cx="340232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(Beale, </a:t>
            </a:r>
            <a:r>
              <a:rPr dirty="0" sz="900">
                <a:latin typeface="Calibri"/>
                <a:cs typeface="Calibri"/>
              </a:rPr>
              <a:t>2001;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Dinner,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Kartal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Bilgin,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Kurt,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Yeşil,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0107" y="3439667"/>
            <a:ext cx="5006340" cy="32811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3914" y="406095"/>
            <a:ext cx="27508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5">
                <a:solidFill>
                  <a:srgbClr val="000000"/>
                </a:solidFill>
                <a:latin typeface="Calibri Light"/>
                <a:cs typeface="Calibri Light"/>
              </a:rPr>
              <a:t>Sözel</a:t>
            </a:r>
            <a:r>
              <a:rPr dirty="0" sz="4000" spc="-15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000" spc="-35">
                <a:solidFill>
                  <a:srgbClr val="000000"/>
                </a:solidFill>
                <a:latin typeface="Calibri Light"/>
                <a:cs typeface="Calibri Light"/>
              </a:rPr>
              <a:t>Zorbalık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572" y="2105024"/>
            <a:ext cx="103397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0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800" spc="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Çocuğa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yönelik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olumsuz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sözel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ifadelerin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kullanılmasıdır.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7480" y="3160598"/>
            <a:ext cx="430784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5">
                <a:latin typeface="Calibri"/>
                <a:cs typeface="Calibri"/>
              </a:rPr>
              <a:t>Azarlamak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Laf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sataşmak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0">
                <a:latin typeface="Calibri"/>
                <a:cs typeface="Calibri"/>
              </a:rPr>
              <a:t>Küçük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düşürücü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sözler </a:t>
            </a:r>
            <a:r>
              <a:rPr dirty="0" sz="2400" spc="-5">
                <a:latin typeface="Calibri"/>
                <a:cs typeface="Calibri"/>
              </a:rPr>
              <a:t>söylemek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-15">
                <a:latin typeface="Calibri"/>
                <a:cs typeface="Calibri"/>
              </a:rPr>
              <a:t>Alay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etmek,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dalga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geçmek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804" y="3160598"/>
            <a:ext cx="263017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İsim/lakap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takmak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5">
                <a:latin typeface="Calibri"/>
                <a:cs typeface="Calibri"/>
              </a:rPr>
              <a:t>Hakaret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etmek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Calibri"/>
                <a:cs typeface="Calibri"/>
              </a:rPr>
              <a:t>Küfürlü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konuşmak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Calibri"/>
                <a:cs typeface="Calibri"/>
              </a:rPr>
              <a:t>Bağırmak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076" y="6268008"/>
            <a:ext cx="34651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(Çankaya,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Dinner,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2015;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Gür, </a:t>
            </a:r>
            <a:r>
              <a:rPr dirty="0" sz="900">
                <a:latin typeface="Calibri"/>
                <a:cs typeface="Calibri"/>
              </a:rPr>
              <a:t>2019;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Pişkin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Ayas,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Yeşil,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2231" y="3502152"/>
            <a:ext cx="4059935" cy="25831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146535" y="6464985"/>
            <a:ext cx="153670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demet vural</dc:creator>
  <dc:title>OKUL ÖNCESİ DÖNEMDE AKRAN ZORBALIĞI</dc:title>
  <dcterms:created xsi:type="dcterms:W3CDTF">2023-08-14T10:52:49Z</dcterms:created>
  <dcterms:modified xsi:type="dcterms:W3CDTF">2023-08-14T10:52:49Z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2023-08-14T00:00:00Z</vt:filetime>
  </property>
</Properties>
</file>