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08532" y="4593335"/>
            <a:ext cx="3573779" cy="631190"/>
          </a:xfrm>
          <a:custGeom>
            <a:avLst/>
            <a:gdLst/>
            <a:ahLst/>
            <a:cxnLst/>
            <a:rect l="l" t="t" r="r" b="b"/>
            <a:pathLst>
              <a:path w="3573779" h="631189">
                <a:moveTo>
                  <a:pt x="3468624" y="0"/>
                </a:moveTo>
                <a:lnTo>
                  <a:pt x="105156" y="0"/>
                </a:lnTo>
                <a:lnTo>
                  <a:pt x="64224" y="8268"/>
                </a:lnTo>
                <a:lnTo>
                  <a:pt x="30799" y="30813"/>
                </a:lnTo>
                <a:lnTo>
                  <a:pt x="8263" y="64240"/>
                </a:lnTo>
                <a:lnTo>
                  <a:pt x="0" y="105156"/>
                </a:lnTo>
                <a:lnTo>
                  <a:pt x="0" y="525780"/>
                </a:lnTo>
                <a:lnTo>
                  <a:pt x="8263" y="566695"/>
                </a:lnTo>
                <a:lnTo>
                  <a:pt x="30799" y="600122"/>
                </a:lnTo>
                <a:lnTo>
                  <a:pt x="64224" y="622667"/>
                </a:lnTo>
                <a:lnTo>
                  <a:pt x="105156" y="630936"/>
                </a:lnTo>
                <a:lnTo>
                  <a:pt x="3468624" y="630936"/>
                </a:lnTo>
                <a:lnTo>
                  <a:pt x="3509539" y="622667"/>
                </a:lnTo>
                <a:lnTo>
                  <a:pt x="3542966" y="600122"/>
                </a:lnTo>
                <a:lnTo>
                  <a:pt x="3565511" y="566695"/>
                </a:lnTo>
                <a:lnTo>
                  <a:pt x="3573779" y="525780"/>
                </a:lnTo>
                <a:lnTo>
                  <a:pt x="3573779" y="105156"/>
                </a:lnTo>
                <a:lnTo>
                  <a:pt x="3565511" y="64240"/>
                </a:lnTo>
                <a:lnTo>
                  <a:pt x="3542966" y="30813"/>
                </a:lnTo>
                <a:lnTo>
                  <a:pt x="3509539" y="8268"/>
                </a:lnTo>
                <a:lnTo>
                  <a:pt x="3468624" y="0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30197" y="1137869"/>
            <a:ext cx="9531604" cy="2424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18128" y="306400"/>
            <a:ext cx="5555742" cy="1184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05255" y="1301953"/>
            <a:ext cx="9381489" cy="3906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8.jpg"/><Relationship Id="rId8" Type="http://schemas.openxmlformats.org/officeDocument/2006/relationships/image" Target="../media/image9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0197" y="1137869"/>
            <a:ext cx="3418204" cy="2424430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algn="ctr" marL="12700" marR="5080" indent="1905">
              <a:lnSpc>
                <a:spcPts val="6759"/>
              </a:lnSpc>
              <a:spcBef>
                <a:spcPts val="695"/>
              </a:spcBef>
            </a:pPr>
            <a:r>
              <a:rPr dirty="0" sz="6000" b="1">
                <a:latin typeface="Calibri"/>
                <a:cs typeface="Calibri"/>
              </a:rPr>
              <a:t>AKRAN </a:t>
            </a:r>
            <a:r>
              <a:rPr dirty="0" sz="6000" spc="5" b="1">
                <a:latin typeface="Calibri"/>
                <a:cs typeface="Calibri"/>
              </a:rPr>
              <a:t> </a:t>
            </a:r>
            <a:r>
              <a:rPr dirty="0" sz="6000" spc="-85" b="1">
                <a:latin typeface="Calibri"/>
                <a:cs typeface="Calibri"/>
              </a:rPr>
              <a:t>Z</a:t>
            </a:r>
            <a:r>
              <a:rPr dirty="0" sz="6000" spc="-5" b="1">
                <a:latin typeface="Calibri"/>
                <a:cs typeface="Calibri"/>
              </a:rPr>
              <a:t>OR</a:t>
            </a:r>
            <a:r>
              <a:rPr dirty="0" sz="6000" spc="-65" b="1">
                <a:latin typeface="Calibri"/>
                <a:cs typeface="Calibri"/>
              </a:rPr>
              <a:t>B</a:t>
            </a:r>
            <a:r>
              <a:rPr dirty="0" sz="6000" b="1">
                <a:latin typeface="Calibri"/>
                <a:cs typeface="Calibri"/>
              </a:rPr>
              <a:t>ALIĞI</a:t>
            </a:r>
            <a:endParaRPr sz="6000">
              <a:latin typeface="Calibri"/>
              <a:cs typeface="Calibri"/>
            </a:endParaRPr>
          </a:p>
          <a:p>
            <a:pPr algn="ctr">
              <a:lnSpc>
                <a:spcPts val="4775"/>
              </a:lnSpc>
            </a:pPr>
            <a:r>
              <a:rPr dirty="0" sz="4000" spc="-15">
                <a:latin typeface="Calibri"/>
                <a:cs typeface="Calibri"/>
              </a:rPr>
              <a:t>(Ortaokul)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32305" y="4604080"/>
            <a:ext cx="3215005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0" b="1">
                <a:solidFill>
                  <a:srgbClr val="FFFFFF"/>
                </a:solidFill>
                <a:latin typeface="Calibri"/>
                <a:cs typeface="Calibri"/>
              </a:rPr>
              <a:t>Öğretmen</a:t>
            </a:r>
            <a:r>
              <a:rPr dirty="0" sz="3200" spc="-8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5" b="1">
                <a:solidFill>
                  <a:srgbClr val="FFFFFF"/>
                </a:solidFill>
                <a:latin typeface="Calibri"/>
                <a:cs typeface="Calibri"/>
              </a:rPr>
              <a:t>Sunumu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75688" y="3563111"/>
            <a:ext cx="1911350" cy="76200"/>
          </a:xfrm>
          <a:custGeom>
            <a:avLst/>
            <a:gdLst/>
            <a:ahLst/>
            <a:cxnLst/>
            <a:rect l="l" t="t" r="r" b="b"/>
            <a:pathLst>
              <a:path w="1911350" h="76200">
                <a:moveTo>
                  <a:pt x="1905381" y="0"/>
                </a:moveTo>
                <a:lnTo>
                  <a:pt x="5714" y="0"/>
                </a:lnTo>
                <a:lnTo>
                  <a:pt x="0" y="5714"/>
                </a:lnTo>
                <a:lnTo>
                  <a:pt x="0" y="12700"/>
                </a:lnTo>
                <a:lnTo>
                  <a:pt x="0" y="70485"/>
                </a:lnTo>
                <a:lnTo>
                  <a:pt x="5714" y="76200"/>
                </a:lnTo>
                <a:lnTo>
                  <a:pt x="1905381" y="76200"/>
                </a:lnTo>
                <a:lnTo>
                  <a:pt x="1911096" y="70485"/>
                </a:lnTo>
                <a:lnTo>
                  <a:pt x="1911096" y="5714"/>
                </a:lnTo>
                <a:lnTo>
                  <a:pt x="190538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345947" y="5660135"/>
            <a:ext cx="3378835" cy="885825"/>
            <a:chOff x="345947" y="5660135"/>
            <a:chExt cx="3378835" cy="8858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5947" y="5660135"/>
              <a:ext cx="1725168" cy="8534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8443" y="5707379"/>
              <a:ext cx="1696211" cy="83820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29455" y="5661659"/>
            <a:ext cx="1735836" cy="85801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67628" y="1318260"/>
            <a:ext cx="2819400" cy="199491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56192" y="1318260"/>
            <a:ext cx="2819400" cy="199491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67628" y="3493008"/>
            <a:ext cx="2819400" cy="199339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156192" y="3493008"/>
            <a:ext cx="2819400" cy="19933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44771" y="282651"/>
            <a:ext cx="339153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İlişkisel</a:t>
            </a:r>
            <a:r>
              <a:rPr dirty="0" spc="-30"/>
              <a:t> </a:t>
            </a:r>
            <a:r>
              <a:rPr dirty="0" spc="-10"/>
              <a:t>Zorbalık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289761"/>
            <a:ext cx="911542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İlişkisel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zorbalık: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Öğrencinin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sosyal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ilişkilerine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zarar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vermeyi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hedefleyen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davranışlardır.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7359" y="2027402"/>
            <a:ext cx="5341620" cy="2604770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Hakkında</a:t>
            </a:r>
            <a:r>
              <a:rPr dirty="0" sz="2000" spc="-10">
                <a:latin typeface="Calibri"/>
                <a:cs typeface="Calibri"/>
              </a:rPr>
              <a:t> dedikodu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yapmak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</a:t>
            </a:r>
            <a:r>
              <a:rPr dirty="0" sz="2000" spc="-10">
                <a:latin typeface="Calibri"/>
                <a:cs typeface="Calibri"/>
              </a:rPr>
              <a:t> yaymak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Asılsız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söylentiler</a:t>
            </a:r>
            <a:r>
              <a:rPr dirty="0" sz="2000" spc="-10">
                <a:latin typeface="Calibri"/>
                <a:cs typeface="Calibri"/>
              </a:rPr>
              <a:t> yaymak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9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Sırlarını </a:t>
            </a:r>
            <a:r>
              <a:rPr dirty="0" sz="2000" spc="-20">
                <a:latin typeface="Calibri"/>
                <a:cs typeface="Calibri"/>
              </a:rPr>
              <a:t>ortaya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çıkarmak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Arkadaş</a:t>
            </a:r>
            <a:r>
              <a:rPr dirty="0" sz="2000">
                <a:latin typeface="Calibri"/>
                <a:cs typeface="Calibri"/>
              </a:rPr>
              <a:t> grubundan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dışlamak,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soyutlamak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25">
                <a:latin typeface="Calibri"/>
                <a:cs typeface="Calibri"/>
              </a:rPr>
              <a:t>Yanına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oturmasını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istememek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35">
                <a:latin typeface="Calibri"/>
                <a:cs typeface="Calibri"/>
              </a:rPr>
              <a:t>Toplum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içinde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utandırmak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veya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küçük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düşürmek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10">
                <a:latin typeface="Calibri"/>
                <a:cs typeface="Calibri"/>
              </a:rPr>
              <a:t>Jest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mimikler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ile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istenmediğini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hissettirmek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5901334"/>
            <a:ext cx="11242675" cy="8839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 spc="-10">
                <a:latin typeface="Calibri"/>
                <a:cs typeface="Calibri"/>
              </a:rPr>
              <a:t>Öğretmenler/öğrenciler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tarafından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fark</a:t>
            </a:r>
            <a:r>
              <a:rPr dirty="0" sz="20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edilmesi en</a:t>
            </a:r>
            <a:r>
              <a:rPr dirty="0" sz="20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zor</a:t>
            </a:r>
            <a:r>
              <a:rPr dirty="0" sz="2000" spc="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olan </a:t>
            </a:r>
            <a:r>
              <a:rPr dirty="0" sz="2000" spc="-35">
                <a:latin typeface="Calibri"/>
                <a:cs typeface="Calibri"/>
              </a:rPr>
              <a:t>türdür.</a:t>
            </a:r>
            <a:r>
              <a:rPr dirty="0" sz="2000">
                <a:latin typeface="Calibri"/>
                <a:cs typeface="Calibri"/>
              </a:rPr>
              <a:t> Bu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nedenle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diğer </a:t>
            </a:r>
            <a:r>
              <a:rPr dirty="0" sz="2000">
                <a:latin typeface="Calibri"/>
                <a:cs typeface="Calibri"/>
              </a:rPr>
              <a:t>türlerine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kıyasla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dirty="0" sz="2000" spc="-5">
                <a:latin typeface="Calibri"/>
                <a:cs typeface="Calibri"/>
              </a:rPr>
              <a:t>etkilerinin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daha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yaralayıcı/ciddi</a:t>
            </a:r>
            <a:r>
              <a:rPr dirty="0" sz="2000" spc="-5">
                <a:latin typeface="Calibri"/>
                <a:cs typeface="Calibri"/>
              </a:rPr>
              <a:t> olduğu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düşünülmektedir.</a:t>
            </a:r>
            <a:endParaRPr sz="20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875"/>
              </a:spcBef>
            </a:pPr>
            <a:r>
              <a:rPr dirty="0" sz="900" spc="-5">
                <a:latin typeface="Calibri"/>
                <a:cs typeface="Calibri"/>
              </a:rPr>
              <a:t>(Ayas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 </a:t>
            </a:r>
            <a:r>
              <a:rPr dirty="0" sz="900" spc="-5">
                <a:latin typeface="Calibri"/>
                <a:cs typeface="Calibri"/>
              </a:rPr>
              <a:t>Pişkin,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2011;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Crick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&amp;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Grotpeter,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1995)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44870" y="1994164"/>
            <a:ext cx="4073525" cy="2818130"/>
          </a:xfrm>
          <a:prstGeom prst="rect">
            <a:avLst/>
          </a:prstGeom>
        </p:spPr>
        <p:txBody>
          <a:bodyPr wrap="square" lIns="0" tIns="106680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4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dirty="0" sz="2000" spc="-10">
                <a:latin typeface="Calibri"/>
                <a:cs typeface="Calibri"/>
              </a:rPr>
              <a:t>Görmezden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gelmek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4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dirty="0" sz="2000" spc="-10">
                <a:latin typeface="Calibri"/>
                <a:cs typeface="Calibri"/>
              </a:rPr>
              <a:t>Küsmek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3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dirty="0" sz="2000" spc="-10">
                <a:latin typeface="Calibri"/>
                <a:cs typeface="Calibri"/>
              </a:rPr>
              <a:t>Kıskandırmak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4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dirty="0" sz="2000" spc="-30">
                <a:latin typeface="Calibri"/>
                <a:cs typeface="Calibri"/>
              </a:rPr>
              <a:t>Taklit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etmek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4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dirty="0" sz="2000" spc="-15">
                <a:latin typeface="Calibri"/>
                <a:cs typeface="Calibri"/>
              </a:rPr>
              <a:t>Kıs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kıs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gülmek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3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dirty="0" sz="2000" spc="-30">
                <a:latin typeface="Calibri"/>
                <a:cs typeface="Calibri"/>
              </a:rPr>
              <a:t>Tehdit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etmek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4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dirty="0" sz="2000" spc="-10">
                <a:latin typeface="Calibri"/>
                <a:cs typeface="Calibri"/>
              </a:rPr>
              <a:t>Okul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dışı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aktivitelere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dahil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etmemek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85988" y="2215895"/>
            <a:ext cx="3752088" cy="204977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36770" y="300939"/>
            <a:ext cx="292163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Siber</a:t>
            </a:r>
            <a:r>
              <a:rPr dirty="0" spc="-65"/>
              <a:t> </a:t>
            </a:r>
            <a:r>
              <a:rPr dirty="0" spc="-10"/>
              <a:t>Zorbalık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8993" y="1161110"/>
            <a:ext cx="10356850" cy="5483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marR="748665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3100" spc="-5" b="1">
                <a:solidFill>
                  <a:srgbClr val="FF0000"/>
                </a:solidFill>
                <a:latin typeface="Calibri"/>
                <a:cs typeface="Calibri"/>
              </a:rPr>
              <a:t>Siber</a:t>
            </a:r>
            <a:r>
              <a:rPr dirty="0" sz="31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100" spc="-10" b="1">
                <a:solidFill>
                  <a:srgbClr val="FF0000"/>
                </a:solidFill>
                <a:latin typeface="Calibri"/>
                <a:cs typeface="Calibri"/>
              </a:rPr>
              <a:t>zorbalık:</a:t>
            </a:r>
            <a:r>
              <a:rPr dirty="0" sz="31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100" spc="-30">
                <a:latin typeface="Calibri"/>
                <a:cs typeface="Calibri"/>
              </a:rPr>
              <a:t>Teknolojinin</a:t>
            </a:r>
            <a:r>
              <a:rPr dirty="0" sz="3100" spc="5">
                <a:latin typeface="Calibri"/>
                <a:cs typeface="Calibri"/>
              </a:rPr>
              <a:t> </a:t>
            </a:r>
            <a:r>
              <a:rPr dirty="0" sz="3100" spc="-10">
                <a:latin typeface="Calibri"/>
                <a:cs typeface="Calibri"/>
              </a:rPr>
              <a:t>gelişmesi</a:t>
            </a:r>
            <a:r>
              <a:rPr dirty="0" sz="3100" spc="25">
                <a:latin typeface="Calibri"/>
                <a:cs typeface="Calibri"/>
              </a:rPr>
              <a:t> </a:t>
            </a:r>
            <a:r>
              <a:rPr dirty="0" sz="3100" spc="-5">
                <a:latin typeface="Calibri"/>
                <a:cs typeface="Calibri"/>
              </a:rPr>
              <a:t>ile</a:t>
            </a:r>
            <a:r>
              <a:rPr dirty="0" sz="3100" spc="-15">
                <a:latin typeface="Calibri"/>
                <a:cs typeface="Calibri"/>
              </a:rPr>
              <a:t> </a:t>
            </a:r>
            <a:r>
              <a:rPr dirty="0" sz="3100" spc="-10">
                <a:latin typeface="Calibri"/>
                <a:cs typeface="Calibri"/>
              </a:rPr>
              <a:t>birlikte</a:t>
            </a:r>
            <a:r>
              <a:rPr dirty="0" sz="3100" spc="10">
                <a:latin typeface="Calibri"/>
                <a:cs typeface="Calibri"/>
              </a:rPr>
              <a:t> </a:t>
            </a:r>
            <a:r>
              <a:rPr dirty="0" sz="3100" spc="-25">
                <a:latin typeface="Calibri"/>
                <a:cs typeface="Calibri"/>
              </a:rPr>
              <a:t>hayatımıza </a:t>
            </a:r>
            <a:r>
              <a:rPr dirty="0" sz="3100" spc="-685">
                <a:latin typeface="Calibri"/>
                <a:cs typeface="Calibri"/>
              </a:rPr>
              <a:t> </a:t>
            </a:r>
            <a:r>
              <a:rPr dirty="0" sz="3100" spc="-15">
                <a:latin typeface="Calibri"/>
                <a:cs typeface="Calibri"/>
              </a:rPr>
              <a:t>giren</a:t>
            </a:r>
            <a:r>
              <a:rPr dirty="0" sz="3100">
                <a:latin typeface="Calibri"/>
                <a:cs typeface="Calibri"/>
              </a:rPr>
              <a:t> </a:t>
            </a:r>
            <a:r>
              <a:rPr dirty="0" sz="3100" spc="-20">
                <a:latin typeface="Calibri"/>
                <a:cs typeface="Calibri"/>
              </a:rPr>
              <a:t>bilgisayar</a:t>
            </a:r>
            <a:r>
              <a:rPr dirty="0" sz="3100" spc="20">
                <a:latin typeface="Calibri"/>
                <a:cs typeface="Calibri"/>
              </a:rPr>
              <a:t> </a:t>
            </a:r>
            <a:r>
              <a:rPr dirty="0" sz="3100" spc="-20">
                <a:latin typeface="Calibri"/>
                <a:cs typeface="Calibri"/>
              </a:rPr>
              <a:t>ve</a:t>
            </a:r>
            <a:r>
              <a:rPr dirty="0" sz="3100" spc="-10">
                <a:latin typeface="Calibri"/>
                <a:cs typeface="Calibri"/>
              </a:rPr>
              <a:t> </a:t>
            </a:r>
            <a:r>
              <a:rPr dirty="0" sz="3100" spc="-5">
                <a:latin typeface="Calibri"/>
                <a:cs typeface="Calibri"/>
              </a:rPr>
              <a:t>cep </a:t>
            </a:r>
            <a:r>
              <a:rPr dirty="0" sz="3100" spc="-15">
                <a:latin typeface="Calibri"/>
                <a:cs typeface="Calibri"/>
              </a:rPr>
              <a:t>telefonlarını</a:t>
            </a:r>
            <a:r>
              <a:rPr dirty="0" sz="3100" spc="5">
                <a:latin typeface="Calibri"/>
                <a:cs typeface="Calibri"/>
              </a:rPr>
              <a:t> </a:t>
            </a:r>
            <a:r>
              <a:rPr dirty="0" sz="3100" spc="-15">
                <a:latin typeface="Calibri"/>
                <a:cs typeface="Calibri"/>
              </a:rPr>
              <a:t>kullanarak</a:t>
            </a:r>
            <a:r>
              <a:rPr dirty="0" sz="3100" spc="-5">
                <a:latin typeface="Calibri"/>
                <a:cs typeface="Calibri"/>
              </a:rPr>
              <a:t> </a:t>
            </a:r>
            <a:r>
              <a:rPr dirty="0" sz="3100" spc="-10">
                <a:latin typeface="Calibri"/>
                <a:cs typeface="Calibri"/>
              </a:rPr>
              <a:t>yapılan</a:t>
            </a:r>
            <a:endParaRPr sz="31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dirty="0" sz="3100" spc="-35">
                <a:latin typeface="Calibri"/>
                <a:cs typeface="Calibri"/>
              </a:rPr>
              <a:t>davranışlardır.</a:t>
            </a:r>
            <a:endParaRPr sz="31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550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dirty="0" sz="2200" spc="-5">
                <a:latin typeface="Calibri"/>
                <a:cs typeface="Calibri"/>
              </a:rPr>
              <a:t>Kişiden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habersiz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onun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bilgilerini</a:t>
            </a:r>
            <a:r>
              <a:rPr dirty="0" sz="2200" spc="-15">
                <a:latin typeface="Calibri"/>
                <a:cs typeface="Calibri"/>
              </a:rPr>
              <a:t> kullanarak</a:t>
            </a:r>
            <a:r>
              <a:rPr dirty="0" sz="2200" spc="-5">
                <a:latin typeface="Calibri"/>
                <a:cs typeface="Calibri"/>
              </a:rPr>
              <a:t> hesap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açmak</a:t>
            </a:r>
            <a:endParaRPr sz="22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509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dirty="0" sz="2200" spc="-15">
                <a:latin typeface="Calibri"/>
                <a:cs typeface="Calibri"/>
              </a:rPr>
              <a:t>Sosyal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medya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aracılığıyla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uygunsuz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içerik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paylaşmak</a:t>
            </a:r>
            <a:endParaRPr sz="22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500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dirty="0" sz="2200" spc="-15">
                <a:latin typeface="Calibri"/>
                <a:cs typeface="Calibri"/>
              </a:rPr>
              <a:t>Sosyal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medyada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kötü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yorumlar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yazmak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hakaret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etmek</a:t>
            </a:r>
            <a:endParaRPr sz="22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495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dirty="0" sz="2200" spc="-15">
                <a:latin typeface="Calibri"/>
                <a:cs typeface="Calibri"/>
              </a:rPr>
              <a:t>Sosyal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medya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hesaplarından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dışlamak</a:t>
            </a:r>
            <a:endParaRPr sz="22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dirty="0" sz="2200" spc="-5">
                <a:latin typeface="Calibri"/>
                <a:cs typeface="Calibri"/>
              </a:rPr>
              <a:t>İzinsiz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olarak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fotoğrafını/videosunu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paylaşmak</a:t>
            </a:r>
            <a:endParaRPr sz="22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dirty="0" sz="2200" spc="-20">
                <a:latin typeface="Calibri"/>
                <a:cs typeface="Calibri"/>
              </a:rPr>
              <a:t>Özel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fotoğraflarını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görüşmelerini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başkaları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ile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paylaşmak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8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5">
                <a:latin typeface="Calibri"/>
                <a:cs typeface="Calibri"/>
              </a:rPr>
              <a:t>Siber</a:t>
            </a:r>
            <a:r>
              <a:rPr dirty="0" sz="2400" spc="-10">
                <a:latin typeface="Calibri"/>
                <a:cs typeface="Calibri"/>
              </a:rPr>
              <a:t> zorbalık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olaylarında </a:t>
            </a:r>
            <a:r>
              <a:rPr dirty="0" sz="2400" spc="-10">
                <a:latin typeface="Calibri"/>
                <a:cs typeface="Calibri"/>
              </a:rPr>
              <a:t>zorbalık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yapanlar</a:t>
            </a:r>
            <a:r>
              <a:rPr dirty="0" sz="2400" spc="25"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anonimdir</a:t>
            </a:r>
            <a:r>
              <a:rPr dirty="0" sz="24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ve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kimliklerini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gizleyebilir.</a:t>
            </a:r>
            <a:endParaRPr sz="2400">
              <a:latin typeface="Calibri"/>
              <a:cs typeface="Calibri"/>
            </a:endParaRPr>
          </a:p>
          <a:p>
            <a:pPr marL="241300" marR="538480" indent="-22860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10">
                <a:latin typeface="Calibri"/>
                <a:cs typeface="Calibri"/>
              </a:rPr>
              <a:t>Zorbalık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yapanlar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hızlı bir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şekilde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geniş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kitlelere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ulaşabilir </a:t>
            </a:r>
            <a:r>
              <a:rPr dirty="0" sz="2400" spc="-15">
                <a:latin typeface="Calibri"/>
                <a:cs typeface="Calibri"/>
              </a:rPr>
              <a:t>ve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haftada</a:t>
            </a:r>
            <a:r>
              <a:rPr dirty="0" sz="2400" spc="55"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7</a:t>
            </a: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gün/24 </a:t>
            </a:r>
            <a:r>
              <a:rPr dirty="0" sz="2400" spc="-5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saat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zorbalık </a:t>
            </a:r>
            <a:r>
              <a:rPr dirty="0" sz="2400" spc="-30">
                <a:latin typeface="Calibri"/>
                <a:cs typeface="Calibri"/>
              </a:rPr>
              <a:t>yapabilir.</a:t>
            </a:r>
            <a:endParaRPr sz="24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090"/>
              </a:spcBef>
            </a:pPr>
            <a:r>
              <a:rPr dirty="0" sz="1000" spc="-5">
                <a:latin typeface="Calibri"/>
                <a:cs typeface="Calibri"/>
              </a:rPr>
              <a:t>(Hinduja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ve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Patchin,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2014;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Zych</a:t>
            </a:r>
            <a:r>
              <a:rPr dirty="0" sz="1000" spc="-10">
                <a:latin typeface="Calibri"/>
                <a:cs typeface="Calibri"/>
              </a:rPr>
              <a:t> ve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ark.,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2015)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42959" y="2286000"/>
            <a:ext cx="3072383" cy="25039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27041" y="282651"/>
            <a:ext cx="314007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95"/>
              <a:t>Yaş</a:t>
            </a:r>
            <a:r>
              <a:rPr dirty="0" spc="-35"/>
              <a:t> </a:t>
            </a:r>
            <a:r>
              <a:rPr dirty="0" spc="-15"/>
              <a:t>Farklılıkları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3872" y="1453641"/>
            <a:ext cx="10434955" cy="4497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241300" marR="191770" indent="-2286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000" spc="-10">
                <a:latin typeface="Calibri"/>
                <a:cs typeface="Calibri"/>
              </a:rPr>
              <a:t>Akran zorbalığı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her sınıf 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düzeyinde </a:t>
            </a:r>
            <a:r>
              <a:rPr dirty="0" sz="2000" spc="-20">
                <a:latin typeface="Calibri"/>
                <a:cs typeface="Calibri"/>
              </a:rPr>
              <a:t>görülmektedir. </a:t>
            </a:r>
            <a:r>
              <a:rPr dirty="0" sz="2000">
                <a:latin typeface="Calibri"/>
                <a:cs typeface="Calibri"/>
              </a:rPr>
              <a:t>Ancak en </a:t>
            </a:r>
            <a:r>
              <a:rPr dirty="0" sz="2000" spc="-5">
                <a:latin typeface="Calibri"/>
                <a:cs typeface="Calibri"/>
              </a:rPr>
              <a:t>yoğun </a:t>
            </a:r>
            <a:r>
              <a:rPr dirty="0" sz="2000" spc="-10">
                <a:latin typeface="Calibri"/>
                <a:cs typeface="Calibri"/>
              </a:rPr>
              <a:t>olarak </a:t>
            </a:r>
            <a:r>
              <a:rPr dirty="0" sz="2000" spc="-15">
                <a:latin typeface="Calibri"/>
                <a:cs typeface="Calibri"/>
              </a:rPr>
              <a:t>ilkokulun </a:t>
            </a:r>
            <a:r>
              <a:rPr dirty="0" sz="2000" spc="-5">
                <a:latin typeface="Calibri"/>
                <a:cs typeface="Calibri"/>
              </a:rPr>
              <a:t>son yıllarında 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ortaya </a:t>
            </a:r>
            <a:r>
              <a:rPr dirty="0" sz="2000" spc="-5">
                <a:latin typeface="Calibri"/>
                <a:cs typeface="Calibri"/>
              </a:rPr>
              <a:t>çıktığı, 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en çok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ortaokul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döneminde </a:t>
            </a:r>
            <a:r>
              <a:rPr dirty="0" sz="2000" spc="-5">
                <a:latin typeface="Calibri"/>
                <a:cs typeface="Calibri"/>
              </a:rPr>
              <a:t>görüldüğü </a:t>
            </a:r>
            <a:r>
              <a:rPr dirty="0" sz="2000" spc="-15">
                <a:latin typeface="Calibri"/>
                <a:cs typeface="Calibri"/>
              </a:rPr>
              <a:t>ve </a:t>
            </a:r>
            <a:r>
              <a:rPr dirty="0" sz="2000" spc="-5">
                <a:latin typeface="Calibri"/>
                <a:cs typeface="Calibri"/>
              </a:rPr>
              <a:t>ergenlerin </a:t>
            </a:r>
            <a:r>
              <a:rPr dirty="0" sz="2000" spc="-10">
                <a:latin typeface="Calibri"/>
                <a:cs typeface="Calibri"/>
              </a:rPr>
              <a:t>liseye </a:t>
            </a:r>
            <a:r>
              <a:rPr dirty="0" sz="2000" spc="-5">
                <a:latin typeface="Calibri"/>
                <a:cs typeface="Calibri"/>
              </a:rPr>
              <a:t>başlaması ile </a:t>
            </a:r>
            <a:r>
              <a:rPr dirty="0" sz="2000" spc="-10">
                <a:latin typeface="Calibri"/>
                <a:cs typeface="Calibri"/>
              </a:rPr>
              <a:t>problemin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sıklığının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azaldığı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bulunmuştur.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 spc="-10">
                <a:latin typeface="Calibri"/>
                <a:cs typeface="Calibri"/>
              </a:rPr>
              <a:t>Akran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zorbalığı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ile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karşılaşma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riskinin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her 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öğretim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kademesinin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ilk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yılında</a:t>
            </a:r>
            <a:r>
              <a:rPr dirty="0" sz="2000" spc="-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daha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fazla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olduğu 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bilinmektedir.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Özetle,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ilkokul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1.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sınıf,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ortaokul</a:t>
            </a:r>
            <a:r>
              <a:rPr dirty="0" sz="2000">
                <a:latin typeface="Calibri"/>
                <a:cs typeface="Calibri"/>
              </a:rPr>
              <a:t> 5.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sınıf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lise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9.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sınıfta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olan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öğrencilerin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akran 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zorbalığına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uğrama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olasılıkları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diğer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sınıflardaki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öğrencilere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göre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daha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yüksektir.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Zorbalık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yapanların </a:t>
            </a:r>
            <a:r>
              <a:rPr dirty="0" sz="2000" spc="-434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kendilerini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koruma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becerileri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daha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zayıf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olan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yaşça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kendilerinden</a:t>
            </a:r>
            <a:r>
              <a:rPr dirty="0" sz="2000">
                <a:latin typeface="Calibri"/>
                <a:cs typeface="Calibri"/>
              </a:rPr>
              <a:t> daha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küçük </a:t>
            </a:r>
            <a:r>
              <a:rPr dirty="0" sz="2000" spc="-5">
                <a:latin typeface="Calibri"/>
                <a:cs typeface="Calibri"/>
              </a:rPr>
              <a:t>olan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öğrencileri 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hedef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olarak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seçtikleri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gözlenmektedir.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1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 spc="-35">
                <a:latin typeface="Calibri"/>
                <a:cs typeface="Calibri"/>
              </a:rPr>
              <a:t>Yaşa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bağlı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olarak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zorbalık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türü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 </a:t>
            </a:r>
            <a:r>
              <a:rPr dirty="0" sz="2000" spc="-20">
                <a:latin typeface="Calibri"/>
                <a:cs typeface="Calibri"/>
              </a:rPr>
              <a:t>değişmektedir.</a:t>
            </a:r>
            <a:endParaRPr sz="2000">
              <a:latin typeface="Calibri"/>
              <a:cs typeface="Calibri"/>
            </a:endParaRPr>
          </a:p>
          <a:p>
            <a:pPr marL="241300" marR="311150" indent="-228600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 spc="-45">
                <a:latin typeface="Calibri"/>
                <a:cs typeface="Calibri"/>
              </a:rPr>
              <a:t>Yaş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arttıkça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fiziksel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zorbalık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türünde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azalma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gözlenirken,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sözel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zorbalık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türünde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ise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artış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olduğu 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tespit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edilmiştir.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İlkokul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yıllarında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daha </a:t>
            </a:r>
            <a:r>
              <a:rPr dirty="0" sz="2000" spc="-5">
                <a:latin typeface="Calibri"/>
                <a:cs typeface="Calibri"/>
              </a:rPr>
              <a:t>çok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fiziksel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sözel,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ortaokul 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yıllarında</a:t>
            </a:r>
            <a:r>
              <a:rPr dirty="0" sz="20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daha </a:t>
            </a:r>
            <a:r>
              <a:rPr dirty="0" sz="2000" spc="-5">
                <a:latin typeface="Calibri"/>
                <a:cs typeface="Calibri"/>
              </a:rPr>
              <a:t>çok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sözel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 </a:t>
            </a:r>
            <a:r>
              <a:rPr dirty="0" sz="2000" spc="-434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ilişkisel,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lise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yıllarında</a:t>
            </a:r>
            <a:r>
              <a:rPr dirty="0" sz="2000">
                <a:latin typeface="Calibri"/>
                <a:cs typeface="Calibri"/>
              </a:rPr>
              <a:t> ise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daha</a:t>
            </a:r>
            <a:r>
              <a:rPr dirty="0" sz="2000" spc="-5">
                <a:latin typeface="Calibri"/>
                <a:cs typeface="Calibri"/>
              </a:rPr>
              <a:t> çok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ilişkisel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siber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zorbalık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görülmektedir.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04756" y="6356096"/>
            <a:ext cx="21704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(Eslea </a:t>
            </a:r>
            <a:r>
              <a:rPr dirty="0" sz="1000" spc="-10">
                <a:latin typeface="Calibri"/>
                <a:cs typeface="Calibri"/>
              </a:rPr>
              <a:t>ve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Rees,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2001;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Frisén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ve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ark.,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2007)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7838" y="282651"/>
            <a:ext cx="411416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5"/>
              <a:t>Cinsiyet</a:t>
            </a:r>
            <a:r>
              <a:rPr dirty="0" spc="-25"/>
              <a:t> </a:t>
            </a:r>
            <a:r>
              <a:rPr dirty="0" spc="-15"/>
              <a:t>Farklılıkları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428445"/>
            <a:ext cx="9852660" cy="34620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38735" indent="-2292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>
                <a:latin typeface="Calibri"/>
                <a:cs typeface="Calibri"/>
              </a:rPr>
              <a:t>Genel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olarak,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erkeklerin kızlara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oranla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daha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fazla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zorbalık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yaptığı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ve</a:t>
            </a:r>
            <a:r>
              <a:rPr dirty="0" sz="2400" spc="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daha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fazla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zorbalığa </a:t>
            </a:r>
            <a:r>
              <a:rPr dirty="0" sz="2400">
                <a:latin typeface="Calibri"/>
                <a:cs typeface="Calibri"/>
              </a:rPr>
              <a:t>maruz </a:t>
            </a:r>
            <a:r>
              <a:rPr dirty="0" sz="2400" spc="-5">
                <a:latin typeface="Calibri"/>
                <a:cs typeface="Calibri"/>
              </a:rPr>
              <a:t>kaldığı </a:t>
            </a:r>
            <a:r>
              <a:rPr dirty="0" sz="2400" spc="-25">
                <a:latin typeface="Calibri"/>
                <a:cs typeface="Calibri"/>
              </a:rPr>
              <a:t>bulunmuştur. </a:t>
            </a:r>
            <a:r>
              <a:rPr dirty="0" sz="2400" spc="-5">
                <a:latin typeface="Calibri"/>
                <a:cs typeface="Calibri"/>
              </a:rPr>
              <a:t>Ancak </a:t>
            </a:r>
            <a:r>
              <a:rPr dirty="0" sz="2400" spc="-10">
                <a:latin typeface="Calibri"/>
                <a:cs typeface="Calibri"/>
              </a:rPr>
              <a:t>zorbalık </a:t>
            </a:r>
            <a:r>
              <a:rPr dirty="0" sz="2400">
                <a:latin typeface="Calibri"/>
                <a:cs typeface="Calibri"/>
              </a:rPr>
              <a:t>türüne </a:t>
            </a:r>
            <a:r>
              <a:rPr dirty="0" sz="2400" spc="-20">
                <a:latin typeface="Calibri"/>
                <a:cs typeface="Calibri"/>
              </a:rPr>
              <a:t>göre </a:t>
            </a:r>
            <a:r>
              <a:rPr dirty="0" sz="2400" spc="-5">
                <a:latin typeface="Calibri"/>
                <a:cs typeface="Calibri"/>
              </a:rPr>
              <a:t>cinsiyet 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farklılıkları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bulunmaktadır.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har char="•"/>
            </a:pP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96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Erkeklerin</a:t>
            </a:r>
            <a:r>
              <a:rPr dirty="0" sz="24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kızlara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kıyasla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daha sıklıkla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fiziksel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zorbalık</a:t>
            </a:r>
            <a:r>
              <a:rPr dirty="0" sz="24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yaptığı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ve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maruz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kaldığı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Kızların</a:t>
            </a:r>
            <a:r>
              <a:rPr dirty="0" sz="24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erkeklere</a:t>
            </a:r>
            <a:r>
              <a:rPr dirty="0" sz="2400" spc="-5">
                <a:latin typeface="Calibri"/>
                <a:cs typeface="Calibri"/>
              </a:rPr>
              <a:t> kıyasla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daha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sıklıkla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ilişkisel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zorbalık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yaptığı</a:t>
            </a:r>
            <a:r>
              <a:rPr dirty="0" sz="2400" spc="-15">
                <a:latin typeface="Calibri"/>
                <a:cs typeface="Calibri"/>
              </a:rPr>
              <a:t> ve</a:t>
            </a:r>
            <a:r>
              <a:rPr dirty="0" sz="2400">
                <a:latin typeface="Calibri"/>
                <a:cs typeface="Calibri"/>
              </a:rPr>
              <a:t> maruz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kaldığı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Erkeklerin</a:t>
            </a:r>
            <a:r>
              <a:rPr dirty="0" sz="24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ve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kızların</a:t>
            </a:r>
            <a:r>
              <a:rPr dirty="0" sz="24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ise </a:t>
            </a:r>
            <a:r>
              <a:rPr dirty="0" sz="2400" spc="-15">
                <a:latin typeface="Calibri"/>
                <a:cs typeface="Calibri"/>
              </a:rPr>
              <a:t>benzer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oranda </a:t>
            </a:r>
            <a:r>
              <a:rPr dirty="0" sz="2400" spc="-15" b="1">
                <a:solidFill>
                  <a:srgbClr val="FF0000"/>
                </a:solidFill>
                <a:latin typeface="Calibri"/>
                <a:cs typeface="Calibri"/>
              </a:rPr>
              <a:t>sözel</a:t>
            </a:r>
            <a:r>
              <a:rPr dirty="0" sz="24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zorbalık</a:t>
            </a:r>
            <a:r>
              <a:rPr dirty="0" sz="24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yaptığı</a:t>
            </a:r>
            <a:r>
              <a:rPr dirty="0" sz="2400" spc="-15">
                <a:latin typeface="Calibri"/>
                <a:cs typeface="Calibri"/>
              </a:rPr>
              <a:t> ve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maruz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kaldığı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dirty="0" sz="2400" spc="-25">
                <a:latin typeface="Calibri"/>
                <a:cs typeface="Calibri"/>
              </a:rPr>
              <a:t>bulunmuştur.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99654" y="6471310"/>
            <a:ext cx="33756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(Craig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ve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ark.,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2009;</a:t>
            </a:r>
            <a:r>
              <a:rPr dirty="0" sz="1000" spc="4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Rodkin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ve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ark.,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2015;</a:t>
            </a:r>
            <a:r>
              <a:rPr dirty="0" sz="1000" spc="3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Türkmen</a:t>
            </a:r>
            <a:r>
              <a:rPr dirty="0" sz="1000" spc="1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ve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ark.,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2013)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901" y="1528952"/>
            <a:ext cx="10054590" cy="13843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0" marR="209550" indent="-2292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000" spc="-5">
                <a:latin typeface="Calibri"/>
                <a:cs typeface="Calibri"/>
              </a:rPr>
              <a:t>Önleyici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müdahale</a:t>
            </a:r>
            <a:r>
              <a:rPr dirty="0" sz="2000" spc="-5">
                <a:latin typeface="Calibri"/>
                <a:cs typeface="Calibri"/>
              </a:rPr>
              <a:t> çalışmaları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için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zorbalık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olaylarının okulun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hangi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alanlarında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görüldüğünün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tespit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edilmesi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bu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alanların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güvenli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hale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getirilmesi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önemlidir.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28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000" spc="-10">
                <a:latin typeface="Calibri"/>
                <a:cs typeface="Calibri"/>
              </a:rPr>
              <a:t>Zorbalık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davranışları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özellikle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yetişkin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gözetimi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ve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denetiminin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olmadığı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yerlerde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daha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yaygındır.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406" y="3260293"/>
            <a:ext cx="3636645" cy="21761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 spc="-5">
                <a:latin typeface="Calibri"/>
                <a:cs typeface="Calibri"/>
              </a:rPr>
              <a:t>Sınıf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*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 spc="-10">
                <a:latin typeface="Calibri"/>
                <a:cs typeface="Calibri"/>
              </a:rPr>
              <a:t>Koridor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*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 spc="-25">
                <a:latin typeface="Calibri"/>
                <a:cs typeface="Calibri"/>
              </a:rPr>
              <a:t>Tuvalet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 spc="-10">
                <a:latin typeface="Calibri"/>
                <a:cs typeface="Calibri"/>
              </a:rPr>
              <a:t>Okul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bahçesi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*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latin typeface="Calibri"/>
                <a:cs typeface="Calibri"/>
              </a:rPr>
              <a:t>Oyun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sahası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(basketbol,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futbol)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*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 spc="-10">
                <a:latin typeface="Calibri"/>
                <a:cs typeface="Calibri"/>
              </a:rPr>
              <a:t>Kantin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 spc="-20">
                <a:latin typeface="Calibri"/>
                <a:cs typeface="Calibri"/>
              </a:rPr>
              <a:t>Yemekhane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406" y="6007709"/>
            <a:ext cx="2586990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5">
                <a:solidFill>
                  <a:srgbClr val="FF0000"/>
                </a:solidFill>
                <a:latin typeface="Calibri"/>
                <a:cs typeface="Calibri"/>
              </a:rPr>
              <a:t>*</a:t>
            </a:r>
            <a:r>
              <a:rPr dirty="0" sz="19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FF0000"/>
                </a:solidFill>
                <a:latin typeface="Calibri"/>
                <a:cs typeface="Calibri"/>
              </a:rPr>
              <a:t>Daha</a:t>
            </a:r>
            <a:r>
              <a:rPr dirty="0" sz="19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900" spc="-5">
                <a:solidFill>
                  <a:srgbClr val="FF0000"/>
                </a:solidFill>
                <a:latin typeface="Calibri"/>
                <a:cs typeface="Calibri"/>
              </a:rPr>
              <a:t>sıklıkla </a:t>
            </a:r>
            <a:r>
              <a:rPr dirty="0" sz="1900" spc="-10">
                <a:solidFill>
                  <a:srgbClr val="FF0000"/>
                </a:solidFill>
                <a:latin typeface="Calibri"/>
                <a:cs typeface="Calibri"/>
              </a:rPr>
              <a:t>görülmekte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98441" y="282651"/>
            <a:ext cx="359219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Görüldüğü</a:t>
            </a:r>
            <a:r>
              <a:rPr dirty="0" spc="-30"/>
              <a:t> </a:t>
            </a:r>
            <a:r>
              <a:rPr dirty="0" spc="-60"/>
              <a:t>Yerler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57776" y="3504314"/>
            <a:ext cx="4384675" cy="1851025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3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5">
                <a:latin typeface="Calibri"/>
                <a:cs typeface="Calibri"/>
              </a:rPr>
              <a:t>Spor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salonu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soyunma</a:t>
            </a:r>
            <a:r>
              <a:rPr dirty="0" sz="2200" spc="-5">
                <a:latin typeface="Calibri"/>
                <a:cs typeface="Calibri"/>
              </a:rPr>
              <a:t> odası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3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25">
                <a:latin typeface="Calibri"/>
                <a:cs typeface="Calibri"/>
              </a:rPr>
              <a:t>Atölye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laboratuvar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30">
                <a:latin typeface="Calibri"/>
                <a:cs typeface="Calibri"/>
              </a:rPr>
              <a:t>Yangın </a:t>
            </a:r>
            <a:r>
              <a:rPr dirty="0" sz="2200" spc="-10">
                <a:latin typeface="Calibri"/>
                <a:cs typeface="Calibri"/>
              </a:rPr>
              <a:t>merdiveni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5">
                <a:latin typeface="Calibri"/>
                <a:cs typeface="Calibri"/>
              </a:rPr>
              <a:t>Okul </a:t>
            </a:r>
            <a:r>
              <a:rPr dirty="0" sz="2200">
                <a:latin typeface="Calibri"/>
                <a:cs typeface="Calibri"/>
              </a:rPr>
              <a:t>servisi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veya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okul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yolu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29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25">
                <a:latin typeface="Calibri"/>
                <a:cs typeface="Calibri"/>
              </a:rPr>
              <a:t>Yatakhane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banyo (yatılı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okullarda)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65366" y="6539280"/>
            <a:ext cx="25787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(Rivers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ve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Smith,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1994;</a:t>
            </a:r>
            <a:r>
              <a:rPr dirty="0" sz="1000" spc="3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Vaillancourt</a:t>
            </a:r>
            <a:r>
              <a:rPr dirty="0" sz="1000" spc="-10">
                <a:latin typeface="Calibri"/>
                <a:cs typeface="Calibri"/>
              </a:rPr>
              <a:t> ve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ark.,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2010)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98992" y="3081527"/>
            <a:ext cx="3189731" cy="195681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0517" y="282651"/>
            <a:ext cx="849185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Akran</a:t>
            </a:r>
            <a:r>
              <a:rPr dirty="0" spc="10"/>
              <a:t> </a:t>
            </a:r>
            <a:r>
              <a:rPr dirty="0" spc="-10"/>
              <a:t>Zorbalığında</a:t>
            </a:r>
            <a:r>
              <a:rPr dirty="0" spc="35"/>
              <a:t> </a:t>
            </a:r>
            <a:r>
              <a:rPr dirty="0" spc="-20"/>
              <a:t>Farklı</a:t>
            </a:r>
            <a:r>
              <a:rPr dirty="0"/>
              <a:t> </a:t>
            </a:r>
            <a:r>
              <a:rPr dirty="0" spc="-15"/>
              <a:t>Öğrenci</a:t>
            </a:r>
            <a:r>
              <a:rPr dirty="0" spc="15"/>
              <a:t> </a:t>
            </a:r>
            <a:r>
              <a:rPr dirty="0" spc="-15"/>
              <a:t>Rolleri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4700" y="1497329"/>
            <a:ext cx="8183880" cy="4616450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240665" marR="76200" indent="-228600">
              <a:lnSpc>
                <a:spcPts val="2380"/>
              </a:lnSpc>
              <a:spcBef>
                <a:spcPts val="39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5">
                <a:latin typeface="Calibri"/>
                <a:cs typeface="Calibri"/>
              </a:rPr>
              <a:t>Akran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zorbalığı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durumlarında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öğrenciler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arasında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farklı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rollerin </a:t>
            </a:r>
            <a:r>
              <a:rPr dirty="0" sz="2200" spc="-5">
                <a:latin typeface="Calibri"/>
                <a:cs typeface="Calibri"/>
              </a:rPr>
              <a:t>olduğu </a:t>
            </a:r>
            <a:r>
              <a:rPr dirty="0" sz="2200" spc="-480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görülmektedir.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 b="1">
                <a:solidFill>
                  <a:srgbClr val="FF0000"/>
                </a:solidFill>
                <a:latin typeface="Calibri"/>
                <a:cs typeface="Calibri"/>
              </a:rPr>
              <a:t>Dört</a:t>
            </a:r>
            <a:r>
              <a:rPr dirty="0" sz="22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15" b="1">
                <a:solidFill>
                  <a:srgbClr val="FF0000"/>
                </a:solidFill>
                <a:latin typeface="Calibri"/>
                <a:cs typeface="Calibri"/>
              </a:rPr>
              <a:t>temel</a:t>
            </a:r>
            <a:r>
              <a:rPr dirty="0" sz="22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FF0000"/>
                </a:solidFill>
                <a:latin typeface="Calibri"/>
                <a:cs typeface="Calibri"/>
              </a:rPr>
              <a:t>grup:</a:t>
            </a:r>
            <a:endParaRPr sz="2200">
              <a:latin typeface="Calibri"/>
              <a:cs typeface="Calibri"/>
            </a:endParaRPr>
          </a:p>
          <a:p>
            <a:pPr lvl="1" marL="698500" marR="354330" indent="-228600">
              <a:lnSpc>
                <a:spcPts val="2380"/>
              </a:lnSpc>
              <a:spcBef>
                <a:spcPts val="535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dirty="0" sz="2200" spc="-10" b="1">
                <a:latin typeface="Calibri"/>
                <a:cs typeface="Calibri"/>
              </a:rPr>
              <a:t>Zorbalık</a:t>
            </a:r>
            <a:r>
              <a:rPr dirty="0" sz="2200" spc="15" b="1">
                <a:latin typeface="Calibri"/>
                <a:cs typeface="Calibri"/>
              </a:rPr>
              <a:t> </a:t>
            </a:r>
            <a:r>
              <a:rPr dirty="0" sz="2200" spc="-15" b="1">
                <a:latin typeface="Calibri"/>
                <a:cs typeface="Calibri"/>
              </a:rPr>
              <a:t>yapan</a:t>
            </a:r>
            <a:r>
              <a:rPr dirty="0" sz="2200" spc="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öğrenciler:</a:t>
            </a:r>
            <a:r>
              <a:rPr dirty="0" sz="2200" spc="75" b="1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Zorbalığı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başlatan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zorbalıkta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aktif </a:t>
            </a:r>
            <a:r>
              <a:rPr dirty="0" sz="2200" spc="-484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olarak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yer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alanlar</a:t>
            </a:r>
            <a:endParaRPr sz="2200">
              <a:latin typeface="Calibri"/>
              <a:cs typeface="Calibri"/>
            </a:endParaRPr>
          </a:p>
          <a:p>
            <a:pPr lvl="1" marL="698500" indent="-228600">
              <a:lnSpc>
                <a:spcPts val="2510"/>
              </a:lnSpc>
              <a:spcBef>
                <a:spcPts val="190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dirty="0" sz="2200" spc="-15" b="1">
                <a:latin typeface="Calibri"/>
                <a:cs typeface="Calibri"/>
              </a:rPr>
              <a:t>Zorbalığa</a:t>
            </a:r>
            <a:r>
              <a:rPr dirty="0" sz="2200" spc="1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maruz</a:t>
            </a:r>
            <a:r>
              <a:rPr dirty="0" sz="2200" spc="2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kalan</a:t>
            </a:r>
            <a:r>
              <a:rPr dirty="0" sz="2200" spc="10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öğrenciler:</a:t>
            </a:r>
            <a:r>
              <a:rPr dirty="0" sz="2200" spc="65" b="1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Zorbalık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davranışlarına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birebir</a:t>
            </a:r>
            <a:endParaRPr sz="2200">
              <a:latin typeface="Calibri"/>
              <a:cs typeface="Calibri"/>
            </a:endParaRPr>
          </a:p>
          <a:p>
            <a:pPr marL="698500">
              <a:lnSpc>
                <a:spcPts val="2510"/>
              </a:lnSpc>
            </a:pPr>
            <a:r>
              <a:rPr dirty="0" sz="2200" spc="-5">
                <a:latin typeface="Calibri"/>
                <a:cs typeface="Calibri"/>
              </a:rPr>
              <a:t>maruz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kalanlar</a:t>
            </a:r>
            <a:endParaRPr sz="22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dirty="0" sz="2200" spc="-5" b="1">
                <a:latin typeface="Calibri"/>
                <a:cs typeface="Calibri"/>
              </a:rPr>
              <a:t>Hem</a:t>
            </a:r>
            <a:r>
              <a:rPr dirty="0" sz="2200" spc="1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zorbalık</a:t>
            </a:r>
            <a:r>
              <a:rPr dirty="0" sz="2200" spc="15" b="1">
                <a:latin typeface="Calibri"/>
                <a:cs typeface="Calibri"/>
              </a:rPr>
              <a:t> </a:t>
            </a:r>
            <a:r>
              <a:rPr dirty="0" sz="2200" spc="-15" b="1">
                <a:latin typeface="Calibri"/>
                <a:cs typeface="Calibri"/>
              </a:rPr>
              <a:t>yapan</a:t>
            </a:r>
            <a:r>
              <a:rPr dirty="0" sz="2200" b="1">
                <a:latin typeface="Calibri"/>
                <a:cs typeface="Calibri"/>
              </a:rPr>
              <a:t> </a:t>
            </a:r>
            <a:r>
              <a:rPr dirty="0" sz="2200" spc="-5" b="1">
                <a:latin typeface="Calibri"/>
                <a:cs typeface="Calibri"/>
              </a:rPr>
              <a:t>hem</a:t>
            </a:r>
            <a:r>
              <a:rPr dirty="0" sz="2200" spc="10" b="1">
                <a:latin typeface="Calibri"/>
                <a:cs typeface="Calibri"/>
              </a:rPr>
              <a:t> </a:t>
            </a:r>
            <a:r>
              <a:rPr dirty="0" sz="2200" spc="-5" b="1">
                <a:latin typeface="Calibri"/>
                <a:cs typeface="Calibri"/>
              </a:rPr>
              <a:t>de</a:t>
            </a:r>
            <a:r>
              <a:rPr dirty="0" sz="2200" spc="15" b="1">
                <a:latin typeface="Calibri"/>
                <a:cs typeface="Calibri"/>
              </a:rPr>
              <a:t> </a:t>
            </a:r>
            <a:r>
              <a:rPr dirty="0" sz="2200" spc="-15" b="1">
                <a:latin typeface="Calibri"/>
                <a:cs typeface="Calibri"/>
              </a:rPr>
              <a:t>zorbalığa</a:t>
            </a:r>
            <a:r>
              <a:rPr dirty="0" sz="2200" spc="1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maruz</a:t>
            </a:r>
            <a:r>
              <a:rPr dirty="0" sz="2200" spc="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kalan</a:t>
            </a:r>
            <a:r>
              <a:rPr dirty="0" sz="2200" spc="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öğrenciler:</a:t>
            </a:r>
            <a:endParaRPr sz="22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dirty="0" sz="2200" spc="-5" b="1">
                <a:latin typeface="Calibri"/>
                <a:cs typeface="Calibri"/>
              </a:rPr>
              <a:t>İzleyici</a:t>
            </a:r>
            <a:r>
              <a:rPr dirty="0" sz="2200" spc="-30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öğrenciler</a:t>
            </a:r>
            <a:r>
              <a:rPr dirty="0" sz="2200" spc="-10"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  <a:p>
            <a:pPr lvl="2" marL="1155700" indent="-229235">
              <a:lnSpc>
                <a:spcPct val="100000"/>
              </a:lnSpc>
              <a:spcBef>
                <a:spcPts val="229"/>
              </a:spcBef>
              <a:buFont typeface="Arial MT"/>
              <a:buChar char="•"/>
              <a:tabLst>
                <a:tab pos="1155700" algn="l"/>
                <a:tab pos="1156335" algn="l"/>
              </a:tabLst>
            </a:pPr>
            <a:r>
              <a:rPr dirty="0" sz="2200" spc="-10">
                <a:latin typeface="Calibri"/>
                <a:cs typeface="Calibri"/>
              </a:rPr>
              <a:t>Zorbalığı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destekleyenler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(örn.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alkışlamak,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gülmek)</a:t>
            </a:r>
            <a:endParaRPr sz="2200">
              <a:latin typeface="Calibri"/>
              <a:cs typeface="Calibri"/>
            </a:endParaRPr>
          </a:p>
          <a:p>
            <a:pPr lvl="2" marL="1155700" indent="-229235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1155700" algn="l"/>
                <a:tab pos="1156335" algn="l"/>
              </a:tabLst>
            </a:pPr>
            <a:r>
              <a:rPr dirty="0" sz="2200" spc="-10">
                <a:latin typeface="Calibri"/>
                <a:cs typeface="Calibri"/>
              </a:rPr>
              <a:t>İzlemekten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hoşlananlar</a:t>
            </a:r>
            <a:endParaRPr sz="2200">
              <a:latin typeface="Calibri"/>
              <a:cs typeface="Calibri"/>
            </a:endParaRPr>
          </a:p>
          <a:p>
            <a:pPr lvl="2" marL="1155700" indent="-229235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1155700" algn="l"/>
                <a:tab pos="1156335" algn="l"/>
              </a:tabLst>
            </a:pPr>
            <a:r>
              <a:rPr dirty="0" sz="2200" spc="-35">
                <a:latin typeface="Calibri"/>
                <a:cs typeface="Calibri"/>
              </a:rPr>
              <a:t>Yardım</a:t>
            </a:r>
            <a:r>
              <a:rPr dirty="0" sz="2200" spc="-5">
                <a:latin typeface="Calibri"/>
                <a:cs typeface="Calibri"/>
              </a:rPr>
              <a:t> edilmesi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gerektiğini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düşünen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ancak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yardım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etmeyenler</a:t>
            </a:r>
            <a:endParaRPr sz="2200">
              <a:latin typeface="Calibri"/>
              <a:cs typeface="Calibri"/>
            </a:endParaRPr>
          </a:p>
          <a:p>
            <a:pPr lvl="2" marL="1155700" indent="-229235">
              <a:lnSpc>
                <a:spcPct val="100000"/>
              </a:lnSpc>
              <a:spcBef>
                <a:spcPts val="229"/>
              </a:spcBef>
              <a:buFont typeface="Arial MT"/>
              <a:buChar char="•"/>
              <a:tabLst>
                <a:tab pos="1155700" algn="l"/>
                <a:tab pos="1156335" algn="l"/>
              </a:tabLst>
            </a:pPr>
            <a:r>
              <a:rPr dirty="0" sz="2200" spc="-10">
                <a:latin typeface="Calibri"/>
                <a:cs typeface="Calibri"/>
              </a:rPr>
              <a:t>Zorbalığa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maruz</a:t>
            </a:r>
            <a:r>
              <a:rPr dirty="0" sz="2200" spc="-10">
                <a:latin typeface="Calibri"/>
                <a:cs typeface="Calibri"/>
              </a:rPr>
              <a:t> kalana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yardım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edenler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95003" y="6532880"/>
            <a:ext cx="27870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(Menesini </a:t>
            </a:r>
            <a:r>
              <a:rPr dirty="0" sz="1000" spc="-10">
                <a:latin typeface="Calibri"/>
                <a:cs typeface="Calibri"/>
              </a:rPr>
              <a:t>ve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Salmivalli,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2017;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Salmivalli</a:t>
            </a:r>
            <a:r>
              <a:rPr dirty="0" sz="1000" spc="-10">
                <a:latin typeface="Calibri"/>
                <a:cs typeface="Calibri"/>
              </a:rPr>
              <a:t> ve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ark.,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1996)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43900" y="1991867"/>
            <a:ext cx="3720084" cy="209092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7758" y="282651"/>
            <a:ext cx="539877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5"/>
              <a:t>Roller</a:t>
            </a:r>
            <a:r>
              <a:rPr dirty="0" spc="-20"/>
              <a:t> </a:t>
            </a:r>
            <a:r>
              <a:rPr dirty="0" spc="-5"/>
              <a:t>–</a:t>
            </a:r>
            <a:r>
              <a:rPr dirty="0" spc="-40"/>
              <a:t> </a:t>
            </a:r>
            <a:r>
              <a:rPr dirty="0" spc="-10">
                <a:solidFill>
                  <a:srgbClr val="FF0000"/>
                </a:solidFill>
              </a:rPr>
              <a:t>Zorbalık</a:t>
            </a:r>
            <a:r>
              <a:rPr dirty="0" spc="10">
                <a:solidFill>
                  <a:srgbClr val="FF0000"/>
                </a:solidFill>
              </a:rPr>
              <a:t> </a:t>
            </a:r>
            <a:r>
              <a:rPr dirty="0" spc="-40">
                <a:solidFill>
                  <a:srgbClr val="FF0000"/>
                </a:solidFill>
              </a:rPr>
              <a:t>Yapanlar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418285"/>
            <a:ext cx="10759440" cy="53727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900" spc="-10" b="1">
                <a:latin typeface="Calibri"/>
                <a:cs typeface="Calibri"/>
              </a:rPr>
              <a:t>Akran</a:t>
            </a:r>
            <a:r>
              <a:rPr dirty="0" sz="2900" spc="-25" b="1">
                <a:latin typeface="Calibri"/>
                <a:cs typeface="Calibri"/>
              </a:rPr>
              <a:t> </a:t>
            </a:r>
            <a:r>
              <a:rPr dirty="0" sz="2900" spc="-10" b="1">
                <a:latin typeface="Calibri"/>
                <a:cs typeface="Calibri"/>
              </a:rPr>
              <a:t>zorbalığı</a:t>
            </a:r>
            <a:r>
              <a:rPr dirty="0" sz="2900" spc="-5" b="1">
                <a:latin typeface="Calibri"/>
                <a:cs typeface="Calibri"/>
              </a:rPr>
              <a:t> </a:t>
            </a:r>
            <a:r>
              <a:rPr dirty="0" sz="2900" spc="-15" b="1">
                <a:latin typeface="Calibri"/>
                <a:cs typeface="Calibri"/>
              </a:rPr>
              <a:t>yapan</a:t>
            </a:r>
            <a:r>
              <a:rPr dirty="0" sz="2900" spc="-5" b="1">
                <a:latin typeface="Calibri"/>
                <a:cs typeface="Calibri"/>
              </a:rPr>
              <a:t> </a:t>
            </a:r>
            <a:r>
              <a:rPr dirty="0" sz="2900" spc="-10" b="1">
                <a:latin typeface="Calibri"/>
                <a:cs typeface="Calibri"/>
              </a:rPr>
              <a:t>öğrencilerin</a:t>
            </a:r>
            <a:r>
              <a:rPr dirty="0" sz="2900" spc="-30" b="1">
                <a:latin typeface="Calibri"/>
                <a:cs typeface="Calibri"/>
              </a:rPr>
              <a:t> </a:t>
            </a:r>
            <a:r>
              <a:rPr dirty="0" sz="2900" spc="-10" b="1">
                <a:latin typeface="Calibri"/>
                <a:cs typeface="Calibri"/>
              </a:rPr>
              <a:t>bireysel özellikleri</a:t>
            </a:r>
            <a:r>
              <a:rPr dirty="0" sz="2900" spc="-15" b="1">
                <a:latin typeface="Calibri"/>
                <a:cs typeface="Calibri"/>
              </a:rPr>
              <a:t> </a:t>
            </a:r>
            <a:r>
              <a:rPr dirty="0" sz="2900" spc="-5" b="1">
                <a:latin typeface="Calibri"/>
                <a:cs typeface="Calibri"/>
              </a:rPr>
              <a:t>nelerdir?</a:t>
            </a:r>
            <a:endParaRPr sz="2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200" spc="-5">
                <a:latin typeface="Calibri"/>
                <a:cs typeface="Calibri"/>
              </a:rPr>
              <a:t>Başkalarını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yönetmeyi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seven,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başkaları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üzerinde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egemenlik</a:t>
            </a:r>
            <a:r>
              <a:rPr dirty="0" sz="2200" spc="4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kurmayı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güçlü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olmayı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isteyen</a:t>
            </a:r>
            <a:endParaRPr sz="22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200" spc="-5">
                <a:latin typeface="Calibri"/>
                <a:cs typeface="Calibri"/>
              </a:rPr>
              <a:t>Başkalarının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duygularına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karşı</a:t>
            </a:r>
            <a:r>
              <a:rPr dirty="0" sz="2200" spc="-15">
                <a:latin typeface="Calibri"/>
                <a:cs typeface="Calibri"/>
              </a:rPr>
              <a:t> duyarsız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empati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yeteneği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zayıf</a:t>
            </a:r>
            <a:endParaRPr sz="22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200" spc="-10">
                <a:latin typeface="Calibri"/>
                <a:cs typeface="Calibri"/>
              </a:rPr>
              <a:t>Vicdan,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utanç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ve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pişmanlık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duyguları</a:t>
            </a:r>
            <a:r>
              <a:rPr dirty="0" sz="2200" spc="-20">
                <a:latin typeface="Calibri"/>
                <a:cs typeface="Calibri"/>
              </a:rPr>
              <a:t> zayıf</a:t>
            </a:r>
            <a:endParaRPr sz="22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200" spc="-15">
                <a:latin typeface="Calibri"/>
                <a:cs typeface="Calibri"/>
              </a:rPr>
              <a:t>Şiddete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karşı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olumlu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bir </a:t>
            </a:r>
            <a:r>
              <a:rPr dirty="0" sz="2200" spc="-10">
                <a:latin typeface="Calibri"/>
                <a:cs typeface="Calibri"/>
              </a:rPr>
              <a:t>tutuma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sahip</a:t>
            </a:r>
            <a:endParaRPr sz="22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200" spc="-10">
                <a:latin typeface="Calibri"/>
                <a:cs typeface="Calibri"/>
              </a:rPr>
              <a:t>Problem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çözerken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saldırgan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çözüm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yollarını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kullanan</a:t>
            </a:r>
            <a:endParaRPr sz="22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200" spc="-5">
                <a:latin typeface="Calibri"/>
                <a:cs typeface="Calibri"/>
              </a:rPr>
              <a:t>Düşük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öz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denetim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(kendisini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kontrol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etme)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becerilerine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sahip</a:t>
            </a:r>
            <a:endParaRPr sz="22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200" spc="-15">
                <a:latin typeface="Calibri"/>
                <a:cs typeface="Calibri"/>
              </a:rPr>
              <a:t>Farklılıklara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karşı </a:t>
            </a:r>
            <a:r>
              <a:rPr dirty="0" sz="2200" spc="-5">
                <a:latin typeface="Calibri"/>
                <a:cs typeface="Calibri"/>
              </a:rPr>
              <a:t>tahammülsüz</a:t>
            </a:r>
            <a:endParaRPr sz="22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200" spc="-10">
                <a:latin typeface="Calibri"/>
                <a:cs typeface="Calibri"/>
              </a:rPr>
              <a:t>Düşünmeden,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tepkisel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aceleci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davranan,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çabuk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sinirlenen</a:t>
            </a:r>
            <a:endParaRPr sz="22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200" spc="-35">
                <a:latin typeface="Calibri"/>
                <a:cs typeface="Calibri"/>
              </a:rPr>
              <a:t>Yalan</a:t>
            </a:r>
            <a:r>
              <a:rPr dirty="0" sz="2200" spc="-10">
                <a:latin typeface="Calibri"/>
                <a:cs typeface="Calibri"/>
              </a:rPr>
              <a:t> söylemeye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veya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hile</a:t>
            </a:r>
            <a:r>
              <a:rPr dirty="0" sz="2200" spc="-20">
                <a:latin typeface="Calibri"/>
                <a:cs typeface="Calibri"/>
              </a:rPr>
              <a:t> yapmaya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eğilimli</a:t>
            </a:r>
            <a:endParaRPr sz="2200">
              <a:latin typeface="Calibri"/>
              <a:cs typeface="Calibri"/>
            </a:endParaRPr>
          </a:p>
          <a:p>
            <a:pPr marL="6398895">
              <a:lnSpc>
                <a:spcPct val="100000"/>
              </a:lnSpc>
              <a:spcBef>
                <a:spcPts val="835"/>
              </a:spcBef>
            </a:pPr>
            <a:r>
              <a:rPr dirty="0" sz="1100">
                <a:latin typeface="Calibri"/>
                <a:cs typeface="Calibri"/>
              </a:rPr>
              <a:t>(McGrath,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2007;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Rigby,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2003;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Salmivalli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ve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Peets,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2009;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Ural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ve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Özteke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2007</a:t>
            </a:r>
            <a:r>
              <a:rPr dirty="0" sz="1000">
                <a:latin typeface="Calibri"/>
                <a:cs typeface="Calibri"/>
              </a:rPr>
              <a:t>)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7276" y="300939"/>
            <a:ext cx="6998334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5"/>
              <a:t>Roller</a:t>
            </a:r>
            <a:r>
              <a:rPr dirty="0"/>
              <a:t> </a:t>
            </a:r>
            <a:r>
              <a:rPr dirty="0" spc="-5"/>
              <a:t>–</a:t>
            </a:r>
            <a:r>
              <a:rPr dirty="0" spc="-30"/>
              <a:t> </a:t>
            </a:r>
            <a:r>
              <a:rPr dirty="0" spc="-20">
                <a:solidFill>
                  <a:srgbClr val="FF0000"/>
                </a:solidFill>
              </a:rPr>
              <a:t>Zorbalığa</a:t>
            </a:r>
            <a:r>
              <a:rPr dirty="0" spc="20">
                <a:solidFill>
                  <a:srgbClr val="FF0000"/>
                </a:solidFill>
              </a:rPr>
              <a:t> </a:t>
            </a:r>
            <a:r>
              <a:rPr dirty="0" spc="-10">
                <a:solidFill>
                  <a:srgbClr val="FF0000"/>
                </a:solidFill>
              </a:rPr>
              <a:t>Maruz</a:t>
            </a:r>
            <a:r>
              <a:rPr dirty="0" spc="20">
                <a:solidFill>
                  <a:srgbClr val="FF0000"/>
                </a:solidFill>
              </a:rPr>
              <a:t> </a:t>
            </a:r>
            <a:r>
              <a:rPr dirty="0" spc="-10">
                <a:solidFill>
                  <a:srgbClr val="FF0000"/>
                </a:solidFill>
              </a:rPr>
              <a:t>Kalanlar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9072" y="974875"/>
            <a:ext cx="8722995" cy="5817235"/>
          </a:xfrm>
          <a:prstGeom prst="rect">
            <a:avLst/>
          </a:prstGeom>
        </p:spPr>
        <p:txBody>
          <a:bodyPr wrap="square" lIns="0" tIns="139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2200" spc="-15" b="1">
                <a:latin typeface="Calibri"/>
                <a:cs typeface="Calibri"/>
              </a:rPr>
              <a:t>Akran</a:t>
            </a:r>
            <a:r>
              <a:rPr dirty="0" sz="2200" spc="1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zorbalığına</a:t>
            </a:r>
            <a:r>
              <a:rPr dirty="0" sz="2200" spc="1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maruz</a:t>
            </a:r>
            <a:r>
              <a:rPr dirty="0" sz="2200" spc="20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kalan</a:t>
            </a:r>
            <a:r>
              <a:rPr dirty="0" sz="2200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öğrencilerin</a:t>
            </a:r>
            <a:r>
              <a:rPr dirty="0" sz="2200" spc="30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bireysel</a:t>
            </a:r>
            <a:r>
              <a:rPr dirty="0" sz="2200" spc="20" b="1">
                <a:latin typeface="Calibri"/>
                <a:cs typeface="Calibri"/>
              </a:rPr>
              <a:t> </a:t>
            </a:r>
            <a:r>
              <a:rPr dirty="0" sz="2200" spc="-15" b="1">
                <a:latin typeface="Calibri"/>
                <a:cs typeface="Calibri"/>
              </a:rPr>
              <a:t>özellikleri</a:t>
            </a:r>
            <a:r>
              <a:rPr dirty="0" sz="2200" spc="20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nelerdir?</a:t>
            </a:r>
            <a:endParaRPr sz="2200">
              <a:latin typeface="Calibri"/>
              <a:cs typeface="Calibri"/>
            </a:endParaRPr>
          </a:p>
          <a:p>
            <a:pPr marL="241300" marR="836294" indent="-22860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Kendine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güveni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benlik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saygısı düşük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(örn.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kendini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aptal,</a:t>
            </a:r>
            <a:r>
              <a:rPr dirty="0" sz="2200" spc="-5">
                <a:latin typeface="Calibri"/>
                <a:cs typeface="Calibri"/>
              </a:rPr>
              <a:t> başarısız, </a:t>
            </a:r>
            <a:r>
              <a:rPr dirty="0" sz="2200" spc="-484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beceriksiz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olarak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tanımlama)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35">
                <a:latin typeface="Calibri"/>
                <a:cs typeface="Calibri"/>
              </a:rPr>
              <a:t>Pasif,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utangaç,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çekingen,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içe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kapanık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5">
                <a:latin typeface="Calibri"/>
                <a:cs typeface="Calibri"/>
              </a:rPr>
              <a:t>İtaatkâr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boyun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eğici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kişilik </a:t>
            </a:r>
            <a:r>
              <a:rPr dirty="0" sz="2200" spc="-10">
                <a:latin typeface="Calibri"/>
                <a:cs typeface="Calibri"/>
              </a:rPr>
              <a:t>özelliklerine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sahip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Arkadaş ortamında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çoğunlukla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endişeli,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kaygılı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güvensiz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davranışlar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dirty="0" sz="2200" spc="-10">
                <a:latin typeface="Calibri"/>
                <a:cs typeface="Calibri"/>
              </a:rPr>
              <a:t>sergileyen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5">
                <a:latin typeface="Calibri"/>
                <a:cs typeface="Calibri"/>
              </a:rPr>
              <a:t>İletişim </a:t>
            </a:r>
            <a:r>
              <a:rPr dirty="0" sz="2200" spc="-10">
                <a:latin typeface="Calibri"/>
                <a:cs typeface="Calibri"/>
              </a:rPr>
              <a:t>ve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sorun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çözme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becerilerinin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zayıf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olması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Zorbalığa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uğradıktan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sonra </a:t>
            </a:r>
            <a:r>
              <a:rPr dirty="0" sz="2200" spc="-5">
                <a:latin typeface="Calibri"/>
                <a:cs typeface="Calibri"/>
              </a:rPr>
              <a:t>ağlama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geri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çekilme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tepkisi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veren</a:t>
            </a:r>
            <a:endParaRPr sz="2200">
              <a:latin typeface="Calibri"/>
              <a:cs typeface="Calibri"/>
            </a:endParaRPr>
          </a:p>
          <a:p>
            <a:pPr marL="241300" marR="374650" indent="-22860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5">
                <a:latin typeface="Calibri"/>
                <a:cs typeface="Calibri"/>
              </a:rPr>
              <a:t>Farklı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fiziksel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gelişim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gösteren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çocuklar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(örn.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aşırı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kısa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boylu/uzun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boylu, </a:t>
            </a:r>
            <a:r>
              <a:rPr dirty="0" sz="2200" spc="-48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aşırı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zayıf/kilolu)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20">
                <a:latin typeface="Calibri"/>
                <a:cs typeface="Calibri"/>
              </a:rPr>
              <a:t>Dezavantantajlı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gruplar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(örn.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fiziksel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veya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zihinsel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engeli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olan, </a:t>
            </a:r>
            <a:r>
              <a:rPr dirty="0" sz="2200" spc="-15">
                <a:latin typeface="Calibri"/>
                <a:cs typeface="Calibri"/>
              </a:rPr>
              <a:t>dil/aksanı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dirty="0" sz="2200" spc="-10">
                <a:latin typeface="Calibri"/>
                <a:cs typeface="Calibri"/>
              </a:rPr>
              <a:t>farklı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30">
                <a:latin typeface="Calibri"/>
                <a:cs typeface="Calibri"/>
              </a:rPr>
              <a:t>olanlar, </a:t>
            </a:r>
            <a:r>
              <a:rPr dirty="0" sz="2200" spc="-10">
                <a:latin typeface="Calibri"/>
                <a:cs typeface="Calibri"/>
              </a:rPr>
              <a:t>göçmen/etnik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azınlık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gruba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üye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olanlar)</a:t>
            </a:r>
            <a:endParaRPr sz="2200">
              <a:latin typeface="Calibri"/>
              <a:cs typeface="Calibri"/>
            </a:endParaRPr>
          </a:p>
          <a:p>
            <a:pPr marL="5118735">
              <a:lnSpc>
                <a:spcPct val="100000"/>
              </a:lnSpc>
              <a:spcBef>
                <a:spcPts val="1085"/>
              </a:spcBef>
            </a:pPr>
            <a:r>
              <a:rPr dirty="0" sz="1000" spc="-5">
                <a:latin typeface="Calibri"/>
                <a:cs typeface="Calibri"/>
              </a:rPr>
              <a:t>(Hazler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1996;</a:t>
            </a:r>
            <a:r>
              <a:rPr dirty="0" sz="1000" spc="3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Olweus,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2005;</a:t>
            </a:r>
            <a:r>
              <a:rPr dirty="0" sz="1000" spc="3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Reid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ve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ark.,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2004;</a:t>
            </a:r>
            <a:r>
              <a:rPr dirty="0" sz="1000" spc="3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Sharp</a:t>
            </a:r>
            <a:r>
              <a:rPr dirty="0" sz="1000" spc="-10">
                <a:latin typeface="Calibri"/>
                <a:cs typeface="Calibri"/>
              </a:rPr>
              <a:t> ve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Smith,</a:t>
            </a:r>
            <a:r>
              <a:rPr dirty="0" sz="1000" spc="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2002)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24316" y="1746504"/>
            <a:ext cx="3200400" cy="226466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9255" y="282651"/>
            <a:ext cx="1026033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5"/>
              <a:t>Roller</a:t>
            </a:r>
            <a:r>
              <a:rPr dirty="0" spc="-5"/>
              <a:t> –</a:t>
            </a:r>
            <a:r>
              <a:rPr dirty="0" spc="-25"/>
              <a:t> </a:t>
            </a:r>
            <a:r>
              <a:rPr dirty="0" spc="-10">
                <a:solidFill>
                  <a:srgbClr val="FF0000"/>
                </a:solidFill>
              </a:rPr>
              <a:t>Zorbalık</a:t>
            </a:r>
            <a:r>
              <a:rPr dirty="0" spc="25">
                <a:solidFill>
                  <a:srgbClr val="FF0000"/>
                </a:solidFill>
              </a:rPr>
              <a:t> </a:t>
            </a:r>
            <a:r>
              <a:rPr dirty="0" spc="-60">
                <a:solidFill>
                  <a:srgbClr val="FF0000"/>
                </a:solidFill>
              </a:rPr>
              <a:t>Yapan</a:t>
            </a:r>
            <a:r>
              <a:rPr dirty="0" spc="10">
                <a:solidFill>
                  <a:srgbClr val="FF0000"/>
                </a:solidFill>
              </a:rPr>
              <a:t> </a:t>
            </a:r>
            <a:r>
              <a:rPr dirty="0" spc="-20">
                <a:solidFill>
                  <a:srgbClr val="FF0000"/>
                </a:solidFill>
              </a:rPr>
              <a:t>ve</a:t>
            </a:r>
            <a:r>
              <a:rPr dirty="0" spc="-10">
                <a:solidFill>
                  <a:srgbClr val="FF0000"/>
                </a:solidFill>
              </a:rPr>
              <a:t> </a:t>
            </a:r>
            <a:r>
              <a:rPr dirty="0" spc="-20">
                <a:solidFill>
                  <a:srgbClr val="FF0000"/>
                </a:solidFill>
              </a:rPr>
              <a:t>Zorbalığa</a:t>
            </a:r>
            <a:r>
              <a:rPr dirty="0" spc="15">
                <a:solidFill>
                  <a:srgbClr val="FF0000"/>
                </a:solidFill>
              </a:rPr>
              <a:t> </a:t>
            </a:r>
            <a:r>
              <a:rPr dirty="0" spc="-10">
                <a:solidFill>
                  <a:srgbClr val="FF0000"/>
                </a:solidFill>
              </a:rPr>
              <a:t>Maruz</a:t>
            </a:r>
            <a:r>
              <a:rPr dirty="0" spc="20">
                <a:solidFill>
                  <a:srgbClr val="FF0000"/>
                </a:solidFill>
              </a:rPr>
              <a:t> </a:t>
            </a:r>
            <a:r>
              <a:rPr dirty="0" spc="-15">
                <a:solidFill>
                  <a:srgbClr val="FF0000"/>
                </a:solidFill>
              </a:rPr>
              <a:t>Kalan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8236" y="1514347"/>
            <a:ext cx="10591800" cy="4331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0071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Hem </a:t>
            </a:r>
            <a:r>
              <a:rPr dirty="0" sz="2400" spc="-10" b="1">
                <a:latin typeface="Calibri"/>
                <a:cs typeface="Calibri"/>
              </a:rPr>
              <a:t>akran </a:t>
            </a:r>
            <a:r>
              <a:rPr dirty="0" sz="2400" spc="-5" b="1">
                <a:latin typeface="Calibri"/>
                <a:cs typeface="Calibri"/>
              </a:rPr>
              <a:t>zorbalığı </a:t>
            </a:r>
            <a:r>
              <a:rPr dirty="0" sz="2400" spc="-10" b="1">
                <a:latin typeface="Calibri"/>
                <a:cs typeface="Calibri"/>
              </a:rPr>
              <a:t>yapan </a:t>
            </a:r>
            <a:r>
              <a:rPr dirty="0" sz="2400" b="1">
                <a:latin typeface="Calibri"/>
                <a:cs typeface="Calibri"/>
              </a:rPr>
              <a:t>hem de bu </a:t>
            </a:r>
            <a:r>
              <a:rPr dirty="0" sz="2400" spc="-20" b="1">
                <a:latin typeface="Calibri"/>
                <a:cs typeface="Calibri"/>
              </a:rPr>
              <a:t>olaya </a:t>
            </a:r>
            <a:r>
              <a:rPr dirty="0" sz="2400" spc="-5" b="1">
                <a:latin typeface="Calibri"/>
                <a:cs typeface="Calibri"/>
              </a:rPr>
              <a:t>maruz kalan </a:t>
            </a:r>
            <a:r>
              <a:rPr dirty="0" sz="2400" spc="-10" b="1">
                <a:latin typeface="Calibri"/>
                <a:cs typeface="Calibri"/>
              </a:rPr>
              <a:t>öğrencilerin özellikleri </a:t>
            </a:r>
            <a:r>
              <a:rPr dirty="0" sz="2400" spc="-530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nelerdir?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72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Zorbalık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rolleri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arasında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en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riskli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grup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Kendisinden </a:t>
            </a:r>
            <a:r>
              <a:rPr dirty="0" sz="2200" spc="-5">
                <a:latin typeface="Calibri"/>
                <a:cs typeface="Calibri"/>
              </a:rPr>
              <a:t>güçlü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olanların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zorbaca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davranışlarına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maruz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kalan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ve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kendisinden daha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güçsüz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dirty="0" sz="2200" spc="-5">
                <a:latin typeface="Calibri"/>
                <a:cs typeface="Calibri"/>
              </a:rPr>
              <a:t>olana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zorbalık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yapan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Zorbalığa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uğradığında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öfkeli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hissettiği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için </a:t>
            </a:r>
            <a:r>
              <a:rPr dirty="0" sz="2200" spc="-15">
                <a:latin typeface="Calibri"/>
                <a:cs typeface="Calibri"/>
              </a:rPr>
              <a:t>şiddete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başvuran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Arkadaşları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tarafından kolaylıkla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kışkırtılabilen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başkalarını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kışkırtan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5">
                <a:latin typeface="Calibri"/>
                <a:cs typeface="Calibri"/>
              </a:rPr>
              <a:t>Aceleci,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öfkeli,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çabuk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sinirlenen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5">
                <a:latin typeface="Calibri"/>
                <a:cs typeface="Calibri"/>
              </a:rPr>
              <a:t>Düşük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psikososyal</a:t>
            </a:r>
            <a:r>
              <a:rPr dirty="0" sz="2200" spc="-10">
                <a:latin typeface="Calibri"/>
                <a:cs typeface="Calibri"/>
              </a:rPr>
              <a:t> uyum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sürecine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sahip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92593" y="6265570"/>
            <a:ext cx="362331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Calibri"/>
                <a:cs typeface="Calibri"/>
              </a:rPr>
              <a:t>(Holt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ve </a:t>
            </a:r>
            <a:r>
              <a:rPr dirty="0" sz="1100" spc="-5">
                <a:latin typeface="Calibri"/>
                <a:cs typeface="Calibri"/>
              </a:rPr>
              <a:t>Espelage,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2007;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Marsh,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2018;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O’Brennan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ve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ark., 2009)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5615" y="1149858"/>
            <a:ext cx="7312025" cy="3947160"/>
          </a:xfrm>
          <a:prstGeom prst="rect">
            <a:avLst/>
          </a:prstGeom>
        </p:spPr>
        <p:txBody>
          <a:bodyPr wrap="square" lIns="0" tIns="78740" rIns="0" bIns="0" rtlCol="0" vert="horz">
            <a:spAutoFit/>
          </a:bodyPr>
          <a:lstStyle/>
          <a:p>
            <a:pPr marL="241300" marR="123825" indent="-228600">
              <a:lnSpc>
                <a:spcPct val="80000"/>
              </a:lnSpc>
              <a:spcBef>
                <a:spcPts val="62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5">
                <a:latin typeface="Calibri"/>
                <a:cs typeface="Calibri"/>
              </a:rPr>
              <a:t>Zorbayı destekleyen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(onu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alkışlayarak,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mimikleri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ile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veya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sözel </a:t>
            </a:r>
            <a:r>
              <a:rPr dirty="0" sz="2200" spc="-484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olarak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bu </a:t>
            </a:r>
            <a:r>
              <a:rPr dirty="0" sz="2200" spc="-10">
                <a:latin typeface="Calibri"/>
                <a:cs typeface="Calibri"/>
              </a:rPr>
              <a:t>davranışları</a:t>
            </a:r>
            <a:r>
              <a:rPr dirty="0" sz="2200" spc="-15">
                <a:latin typeface="Calibri"/>
                <a:cs typeface="Calibri"/>
              </a:rPr>
              <a:t> onaylayan)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200">
              <a:latin typeface="Calibri"/>
              <a:cs typeface="Calibri"/>
            </a:endParaRPr>
          </a:p>
          <a:p>
            <a:pPr marL="241300" marR="24765" indent="-228600">
              <a:lnSpc>
                <a:spcPct val="80000"/>
              </a:lnSpc>
              <a:spcBef>
                <a:spcPts val="143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5">
                <a:latin typeface="Calibri"/>
                <a:cs typeface="Calibri"/>
              </a:rPr>
              <a:t>Bir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gün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kendisinin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başına</a:t>
            </a:r>
            <a:r>
              <a:rPr dirty="0" sz="2200" spc="-10">
                <a:latin typeface="Calibri"/>
                <a:cs typeface="Calibri"/>
              </a:rPr>
              <a:t> geleceğini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düşünen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bundan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dolayı </a:t>
            </a:r>
            <a:r>
              <a:rPr dirty="0" sz="2200" spc="-48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akran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zorbalığına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uğrayan</a:t>
            </a:r>
            <a:r>
              <a:rPr dirty="0" sz="2200" spc="-5">
                <a:latin typeface="Calibri"/>
                <a:cs typeface="Calibri"/>
              </a:rPr>
              <a:t> kişiyi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korumaya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yönelik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herhangi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bir </a:t>
            </a:r>
            <a:r>
              <a:rPr dirty="0" sz="2200" spc="-484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müdahalede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bulunmayan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(olay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yerinden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uzaklaşan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veya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olayı 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sessizce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izleyen)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 MT"/>
              <a:buChar char="•"/>
            </a:pPr>
            <a:endParaRPr sz="2900">
              <a:latin typeface="Calibri"/>
              <a:cs typeface="Calibri"/>
            </a:endParaRPr>
          </a:p>
          <a:p>
            <a:pPr marL="241300" indent="-228600">
              <a:lnSpc>
                <a:spcPts val="2375"/>
              </a:lnSpc>
              <a:spcBef>
                <a:spcPts val="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Zorbalığa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maruz </a:t>
            </a:r>
            <a:r>
              <a:rPr dirty="0" sz="2200" spc="-10">
                <a:latin typeface="Calibri"/>
                <a:cs typeface="Calibri"/>
              </a:rPr>
              <a:t>kalan</a:t>
            </a:r>
            <a:r>
              <a:rPr dirty="0" sz="2200" spc="-5">
                <a:latin typeface="Calibri"/>
                <a:cs typeface="Calibri"/>
              </a:rPr>
              <a:t> kişiyi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koruyan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çünkü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kendisinin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başına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375"/>
              </a:lnSpc>
            </a:pPr>
            <a:r>
              <a:rPr dirty="0" sz="2200" spc="-10">
                <a:latin typeface="Calibri"/>
                <a:cs typeface="Calibri"/>
              </a:rPr>
              <a:t>gelmeyeceğinden</a:t>
            </a:r>
            <a:r>
              <a:rPr dirty="0" sz="2200" spc="4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emin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olan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(genelde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popüler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çocuklar)</a:t>
            </a:r>
            <a:endParaRPr sz="2200">
              <a:latin typeface="Calibri"/>
              <a:cs typeface="Calibri"/>
            </a:endParaRPr>
          </a:p>
          <a:p>
            <a:pPr marL="241300" marR="5080" indent="-228600">
              <a:lnSpc>
                <a:spcPct val="80000"/>
              </a:lnSpc>
              <a:spcBef>
                <a:spcPts val="101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Zorbalığa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maruz </a:t>
            </a:r>
            <a:r>
              <a:rPr dirty="0" sz="2200" spc="-10">
                <a:latin typeface="Calibri"/>
                <a:cs typeface="Calibri"/>
              </a:rPr>
              <a:t>kalan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kişiye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destek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olan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(kurbanın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yanında</a:t>
            </a:r>
            <a:r>
              <a:rPr dirty="0" sz="2200" spc="-15">
                <a:latin typeface="Calibri"/>
                <a:cs typeface="Calibri"/>
              </a:rPr>
              <a:t> yer </a:t>
            </a:r>
            <a:r>
              <a:rPr dirty="0" sz="2200" spc="-48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alarak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onu </a:t>
            </a:r>
            <a:r>
              <a:rPr dirty="0" sz="2200" spc="-10">
                <a:latin typeface="Calibri"/>
                <a:cs typeface="Calibri"/>
              </a:rPr>
              <a:t>sakinleştirerek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veya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araya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girerek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koruyan</a:t>
            </a:r>
            <a:r>
              <a:rPr dirty="0" sz="2000" spc="-15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49695" y="5957722"/>
            <a:ext cx="18497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(Akay,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2019;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Salmivalli,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1996,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1999)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14673" y="282651"/>
            <a:ext cx="362648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5"/>
              <a:t>Roller</a:t>
            </a:r>
            <a:r>
              <a:rPr dirty="0" spc="-30"/>
              <a:t> </a:t>
            </a:r>
            <a:r>
              <a:rPr dirty="0" spc="-5"/>
              <a:t>-</a:t>
            </a:r>
            <a:r>
              <a:rPr dirty="0" spc="-40"/>
              <a:t> </a:t>
            </a:r>
            <a:r>
              <a:rPr dirty="0" spc="-5">
                <a:solidFill>
                  <a:srgbClr val="FF0000"/>
                </a:solidFill>
              </a:rPr>
              <a:t>İzleyiciler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05443" y="844296"/>
            <a:ext cx="3331463" cy="226009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78952" y="3226307"/>
            <a:ext cx="3697224" cy="23286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48453" y="282651"/>
            <a:ext cx="130048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10"/>
              <a:t>T</a:t>
            </a:r>
            <a:r>
              <a:rPr dirty="0" spc="-5"/>
              <a:t>anım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744" y="1100454"/>
            <a:ext cx="7821930" cy="4996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700" spc="-15">
                <a:latin typeface="Calibri"/>
                <a:cs typeface="Calibri"/>
              </a:rPr>
              <a:t>Okullarda</a:t>
            </a:r>
            <a:r>
              <a:rPr dirty="0" sz="2700" spc="-30">
                <a:latin typeface="Calibri"/>
                <a:cs typeface="Calibri"/>
              </a:rPr>
              <a:t> </a:t>
            </a:r>
            <a:r>
              <a:rPr dirty="0" sz="2700" spc="-5">
                <a:latin typeface="Calibri"/>
                <a:cs typeface="Calibri"/>
              </a:rPr>
              <a:t>sıklıkla </a:t>
            </a:r>
            <a:r>
              <a:rPr dirty="0" sz="2700" spc="-10">
                <a:latin typeface="Calibri"/>
                <a:cs typeface="Calibri"/>
              </a:rPr>
              <a:t>karşılaştığımız</a:t>
            </a:r>
            <a:r>
              <a:rPr dirty="0" sz="2700" spc="35">
                <a:latin typeface="Calibri"/>
                <a:cs typeface="Calibri"/>
              </a:rPr>
              <a:t> </a:t>
            </a:r>
            <a:r>
              <a:rPr dirty="0" sz="2700" spc="-15" b="1">
                <a:solidFill>
                  <a:srgbClr val="FF0000"/>
                </a:solidFill>
                <a:latin typeface="Calibri"/>
                <a:cs typeface="Calibri"/>
              </a:rPr>
              <a:t>akran</a:t>
            </a:r>
            <a:r>
              <a:rPr dirty="0" sz="27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700" spc="-10" b="1">
                <a:solidFill>
                  <a:srgbClr val="FF0000"/>
                </a:solidFill>
                <a:latin typeface="Calibri"/>
                <a:cs typeface="Calibri"/>
              </a:rPr>
              <a:t>zorbalığı</a:t>
            </a:r>
            <a:r>
              <a:rPr dirty="0" sz="27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‘bir </a:t>
            </a:r>
            <a:r>
              <a:rPr dirty="0" sz="2700" spc="5">
                <a:latin typeface="Calibri"/>
                <a:cs typeface="Calibri"/>
              </a:rPr>
              <a:t> </a:t>
            </a:r>
            <a:r>
              <a:rPr dirty="0" sz="2700" spc="-20">
                <a:latin typeface="Calibri"/>
                <a:cs typeface="Calibri"/>
              </a:rPr>
              <a:t>veya </a:t>
            </a:r>
            <a:r>
              <a:rPr dirty="0" sz="2700" spc="-15">
                <a:latin typeface="Calibri"/>
                <a:cs typeface="Calibri"/>
              </a:rPr>
              <a:t>birkaç </a:t>
            </a:r>
            <a:r>
              <a:rPr dirty="0" sz="2700" spc="-5">
                <a:latin typeface="Calibri"/>
                <a:cs typeface="Calibri"/>
              </a:rPr>
              <a:t>öğrencinin bir </a:t>
            </a:r>
            <a:r>
              <a:rPr dirty="0" sz="2700" spc="-15">
                <a:latin typeface="Calibri"/>
                <a:cs typeface="Calibri"/>
              </a:rPr>
              <a:t>başka </a:t>
            </a:r>
            <a:r>
              <a:rPr dirty="0" sz="2700" spc="-10">
                <a:latin typeface="Calibri"/>
                <a:cs typeface="Calibri"/>
              </a:rPr>
              <a:t>öğrenciye </a:t>
            </a:r>
            <a:r>
              <a:rPr dirty="0" sz="2700" spc="-25">
                <a:latin typeface="Calibri"/>
                <a:cs typeface="Calibri"/>
              </a:rPr>
              <a:t>karşı </a:t>
            </a:r>
            <a:r>
              <a:rPr dirty="0" sz="2700" spc="-10">
                <a:latin typeface="Calibri"/>
                <a:cs typeface="Calibri"/>
              </a:rPr>
              <a:t>yaptığı </a:t>
            </a:r>
            <a:r>
              <a:rPr dirty="0" sz="2700" spc="-600">
                <a:latin typeface="Calibri"/>
                <a:cs typeface="Calibri"/>
              </a:rPr>
              <a:t> </a:t>
            </a:r>
            <a:r>
              <a:rPr dirty="0" sz="2700" spc="-15">
                <a:latin typeface="Calibri"/>
                <a:cs typeface="Calibri"/>
              </a:rPr>
              <a:t>saldırgan</a:t>
            </a:r>
            <a:r>
              <a:rPr dirty="0" sz="2700" spc="-25">
                <a:latin typeface="Calibri"/>
                <a:cs typeface="Calibri"/>
              </a:rPr>
              <a:t> </a:t>
            </a:r>
            <a:r>
              <a:rPr dirty="0" sz="2700" spc="-5">
                <a:latin typeface="Calibri"/>
                <a:cs typeface="Calibri"/>
              </a:rPr>
              <a:t>davranışlar’</a:t>
            </a:r>
            <a:r>
              <a:rPr dirty="0" sz="2700" spc="-25">
                <a:latin typeface="Calibri"/>
                <a:cs typeface="Calibri"/>
              </a:rPr>
              <a:t> </a:t>
            </a:r>
            <a:r>
              <a:rPr dirty="0" sz="2700" spc="-15">
                <a:latin typeface="Calibri"/>
                <a:cs typeface="Calibri"/>
              </a:rPr>
              <a:t>olarak</a:t>
            </a:r>
            <a:r>
              <a:rPr dirty="0" sz="2700" spc="-10">
                <a:latin typeface="Calibri"/>
                <a:cs typeface="Calibri"/>
              </a:rPr>
              <a:t> </a:t>
            </a:r>
            <a:r>
              <a:rPr dirty="0" sz="2700" spc="-25">
                <a:latin typeface="Calibri"/>
                <a:cs typeface="Calibri"/>
              </a:rPr>
              <a:t>tanımlanmaktadır.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700">
              <a:latin typeface="Calibri"/>
              <a:cs typeface="Calibri"/>
            </a:endParaRPr>
          </a:p>
          <a:p>
            <a:pPr marL="241300" marR="968375" indent="-228600">
              <a:lnSpc>
                <a:spcPct val="100000"/>
              </a:lnSpc>
              <a:spcBef>
                <a:spcPts val="193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700" spc="-30">
                <a:latin typeface="Calibri"/>
                <a:cs typeface="Calibri"/>
              </a:rPr>
              <a:t>Olweus’a </a:t>
            </a:r>
            <a:r>
              <a:rPr dirty="0" sz="2700" spc="-5">
                <a:latin typeface="Calibri"/>
                <a:cs typeface="Calibri"/>
              </a:rPr>
              <a:t>(1993) </a:t>
            </a:r>
            <a:r>
              <a:rPr dirty="0" sz="2700" spc="-20">
                <a:latin typeface="Calibri"/>
                <a:cs typeface="Calibri"/>
              </a:rPr>
              <a:t>göre </a:t>
            </a:r>
            <a:r>
              <a:rPr dirty="0" sz="2700" spc="-15">
                <a:latin typeface="Calibri"/>
                <a:cs typeface="Calibri"/>
              </a:rPr>
              <a:t>akran </a:t>
            </a:r>
            <a:r>
              <a:rPr dirty="0" sz="2700" spc="-10">
                <a:latin typeface="Calibri"/>
                <a:cs typeface="Calibri"/>
              </a:rPr>
              <a:t>zorbalığının </a:t>
            </a:r>
            <a:r>
              <a:rPr dirty="0" sz="2700">
                <a:latin typeface="Calibri"/>
                <a:cs typeface="Calibri"/>
              </a:rPr>
              <a:t>3 </a:t>
            </a:r>
            <a:r>
              <a:rPr dirty="0" sz="2700" spc="-5">
                <a:latin typeface="Calibri"/>
                <a:cs typeface="Calibri"/>
              </a:rPr>
              <a:t>temel </a:t>
            </a:r>
            <a:r>
              <a:rPr dirty="0" sz="2700" spc="-600">
                <a:latin typeface="Calibri"/>
                <a:cs typeface="Calibri"/>
              </a:rPr>
              <a:t> </a:t>
            </a:r>
            <a:r>
              <a:rPr dirty="0" sz="2700" spc="-15">
                <a:latin typeface="Calibri"/>
                <a:cs typeface="Calibri"/>
              </a:rPr>
              <a:t>özelliği</a:t>
            </a:r>
            <a:r>
              <a:rPr dirty="0" sz="2700" spc="-5">
                <a:latin typeface="Calibri"/>
                <a:cs typeface="Calibri"/>
              </a:rPr>
              <a:t> </a:t>
            </a:r>
            <a:r>
              <a:rPr dirty="0" sz="2700" spc="-15">
                <a:latin typeface="Calibri"/>
                <a:cs typeface="Calibri"/>
              </a:rPr>
              <a:t>vardır:</a:t>
            </a:r>
            <a:endParaRPr sz="2700">
              <a:latin typeface="Calibri"/>
              <a:cs typeface="Calibri"/>
            </a:endParaRPr>
          </a:p>
          <a:p>
            <a:pPr lvl="1" marL="698500" marR="518159" indent="-228600">
              <a:lnSpc>
                <a:spcPct val="100000"/>
              </a:lnSpc>
              <a:spcBef>
                <a:spcPts val="509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 sz="2700" spc="-5" b="1">
                <a:solidFill>
                  <a:srgbClr val="FF0000"/>
                </a:solidFill>
                <a:latin typeface="Calibri"/>
                <a:cs typeface="Calibri"/>
              </a:rPr>
              <a:t>Bilinçli</a:t>
            </a:r>
            <a:r>
              <a:rPr dirty="0" sz="27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700" spc="-15">
                <a:latin typeface="Calibri"/>
                <a:cs typeface="Calibri"/>
              </a:rPr>
              <a:t>ve</a:t>
            </a:r>
            <a:r>
              <a:rPr dirty="0" sz="2700" spc="-5">
                <a:latin typeface="Calibri"/>
                <a:cs typeface="Calibri"/>
              </a:rPr>
              <a:t> </a:t>
            </a:r>
            <a:r>
              <a:rPr dirty="0" sz="2700" spc="-10" b="1">
                <a:solidFill>
                  <a:srgbClr val="FF0000"/>
                </a:solidFill>
                <a:latin typeface="Calibri"/>
                <a:cs typeface="Calibri"/>
              </a:rPr>
              <a:t>kasıtlı</a:t>
            </a:r>
            <a:r>
              <a:rPr dirty="0" sz="2700" spc="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700" spc="-15">
                <a:latin typeface="Calibri"/>
                <a:cs typeface="Calibri"/>
              </a:rPr>
              <a:t>olarak</a:t>
            </a:r>
            <a:r>
              <a:rPr dirty="0" sz="2700" spc="-10">
                <a:latin typeface="Calibri"/>
                <a:cs typeface="Calibri"/>
              </a:rPr>
              <a:t> </a:t>
            </a:r>
            <a:r>
              <a:rPr dirty="0" sz="2700" spc="-25">
                <a:latin typeface="Calibri"/>
                <a:cs typeface="Calibri"/>
              </a:rPr>
              <a:t>karşı</a:t>
            </a:r>
            <a:r>
              <a:rPr dirty="0" sz="2700">
                <a:latin typeface="Calibri"/>
                <a:cs typeface="Calibri"/>
              </a:rPr>
              <a:t> </a:t>
            </a:r>
            <a:r>
              <a:rPr dirty="0" sz="2700" spc="-25">
                <a:latin typeface="Calibri"/>
                <a:cs typeface="Calibri"/>
              </a:rPr>
              <a:t>tarafı</a:t>
            </a:r>
            <a:r>
              <a:rPr dirty="0" sz="2700" spc="15">
                <a:latin typeface="Calibri"/>
                <a:cs typeface="Calibri"/>
              </a:rPr>
              <a:t> </a:t>
            </a:r>
            <a:r>
              <a:rPr dirty="0" sz="2700" spc="-10" b="1">
                <a:solidFill>
                  <a:srgbClr val="FF0000"/>
                </a:solidFill>
                <a:latin typeface="Calibri"/>
                <a:cs typeface="Calibri"/>
              </a:rPr>
              <a:t>incitmeye</a:t>
            </a:r>
            <a:r>
              <a:rPr dirty="0" sz="27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700" spc="-20" b="1">
                <a:solidFill>
                  <a:srgbClr val="FF0000"/>
                </a:solidFill>
                <a:latin typeface="Calibri"/>
                <a:cs typeface="Calibri"/>
              </a:rPr>
              <a:t>ve </a:t>
            </a:r>
            <a:r>
              <a:rPr dirty="0" sz="2700" spc="-59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700" spc="-25" b="1">
                <a:solidFill>
                  <a:srgbClr val="FF0000"/>
                </a:solidFill>
                <a:latin typeface="Calibri"/>
                <a:cs typeface="Calibri"/>
              </a:rPr>
              <a:t>zarar</a:t>
            </a:r>
            <a:r>
              <a:rPr dirty="0" sz="2700" spc="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700" spc="-20" b="1">
                <a:solidFill>
                  <a:srgbClr val="FF0000"/>
                </a:solidFill>
                <a:latin typeface="Calibri"/>
                <a:cs typeface="Calibri"/>
              </a:rPr>
              <a:t>vermeye</a:t>
            </a:r>
            <a:r>
              <a:rPr dirty="0" sz="2700" spc="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700" spc="-10">
                <a:latin typeface="Calibri"/>
                <a:cs typeface="Calibri"/>
              </a:rPr>
              <a:t>yönelik</a:t>
            </a:r>
            <a:r>
              <a:rPr dirty="0" sz="2700">
                <a:latin typeface="Calibri"/>
                <a:cs typeface="Calibri"/>
              </a:rPr>
              <a:t> </a:t>
            </a:r>
            <a:r>
              <a:rPr dirty="0" sz="2700" spc="-5">
                <a:latin typeface="Calibri"/>
                <a:cs typeface="Calibri"/>
              </a:rPr>
              <a:t>olması</a:t>
            </a:r>
            <a:endParaRPr sz="27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 sz="2700" spc="-35" b="1">
                <a:solidFill>
                  <a:srgbClr val="FF0000"/>
                </a:solidFill>
                <a:latin typeface="Calibri"/>
                <a:cs typeface="Calibri"/>
              </a:rPr>
              <a:t>Tekrarlayıcı</a:t>
            </a:r>
            <a:r>
              <a:rPr dirty="0" sz="2700" spc="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700" spc="-15">
                <a:latin typeface="Calibri"/>
                <a:cs typeface="Calibri"/>
              </a:rPr>
              <a:t>ve</a:t>
            </a:r>
            <a:r>
              <a:rPr dirty="0" sz="2700" spc="-10">
                <a:latin typeface="Calibri"/>
                <a:cs typeface="Calibri"/>
              </a:rPr>
              <a:t> </a:t>
            </a:r>
            <a:r>
              <a:rPr dirty="0" sz="2700" spc="-10" b="1">
                <a:solidFill>
                  <a:srgbClr val="FF0000"/>
                </a:solidFill>
                <a:latin typeface="Calibri"/>
                <a:cs typeface="Calibri"/>
              </a:rPr>
              <a:t>sürekli</a:t>
            </a:r>
            <a:r>
              <a:rPr dirty="0" sz="2700" spc="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700" spc="-5">
                <a:latin typeface="Calibri"/>
                <a:cs typeface="Calibri"/>
              </a:rPr>
              <a:t>olması</a:t>
            </a:r>
            <a:endParaRPr sz="2700">
              <a:latin typeface="Calibri"/>
              <a:cs typeface="Calibri"/>
            </a:endParaRPr>
          </a:p>
          <a:p>
            <a:pPr lvl="1" marL="698500" marR="33655" indent="-228600">
              <a:lnSpc>
                <a:spcPct val="100000"/>
              </a:lnSpc>
              <a:spcBef>
                <a:spcPts val="490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 sz="2700" spc="-5" b="1">
                <a:solidFill>
                  <a:srgbClr val="FF0000"/>
                </a:solidFill>
                <a:latin typeface="Calibri"/>
                <a:cs typeface="Calibri"/>
              </a:rPr>
              <a:t>Güç</a:t>
            </a:r>
            <a:r>
              <a:rPr dirty="0" sz="27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700" spc="-10" b="1">
                <a:solidFill>
                  <a:srgbClr val="FF0000"/>
                </a:solidFill>
                <a:latin typeface="Calibri"/>
                <a:cs typeface="Calibri"/>
              </a:rPr>
              <a:t>dengesizliği</a:t>
            </a:r>
            <a:r>
              <a:rPr dirty="0" sz="2700" spc="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700" spc="-5">
                <a:latin typeface="Calibri"/>
                <a:cs typeface="Calibri"/>
              </a:rPr>
              <a:t>olması </a:t>
            </a:r>
            <a:r>
              <a:rPr dirty="0" sz="2700" spc="-15">
                <a:latin typeface="Calibri"/>
                <a:cs typeface="Calibri"/>
              </a:rPr>
              <a:t>(zorbalık</a:t>
            </a:r>
            <a:r>
              <a:rPr dirty="0" sz="2700" spc="-10">
                <a:latin typeface="Calibri"/>
                <a:cs typeface="Calibri"/>
              </a:rPr>
              <a:t> yapan</a:t>
            </a:r>
            <a:r>
              <a:rPr dirty="0" sz="2700" spc="-35">
                <a:latin typeface="Calibri"/>
                <a:cs typeface="Calibri"/>
              </a:rPr>
              <a:t> </a:t>
            </a:r>
            <a:r>
              <a:rPr dirty="0" sz="2700" spc="-5">
                <a:latin typeface="Calibri"/>
                <a:cs typeface="Calibri"/>
              </a:rPr>
              <a:t>öğrencinin </a:t>
            </a:r>
            <a:r>
              <a:rPr dirty="0" sz="2700">
                <a:latin typeface="Calibri"/>
                <a:cs typeface="Calibri"/>
              </a:rPr>
              <a:t> </a:t>
            </a:r>
            <a:r>
              <a:rPr dirty="0" sz="2700" spc="-10">
                <a:latin typeface="Calibri"/>
                <a:cs typeface="Calibri"/>
              </a:rPr>
              <a:t>fiziksel,</a:t>
            </a:r>
            <a:r>
              <a:rPr dirty="0" sz="2700" spc="-20">
                <a:latin typeface="Calibri"/>
                <a:cs typeface="Calibri"/>
              </a:rPr>
              <a:t> </a:t>
            </a:r>
            <a:r>
              <a:rPr dirty="0" sz="2700" spc="-5">
                <a:latin typeface="Calibri"/>
                <a:cs typeface="Calibri"/>
              </a:rPr>
              <a:t>zihinsel</a:t>
            </a:r>
            <a:r>
              <a:rPr dirty="0" sz="2700" spc="-20">
                <a:latin typeface="Calibri"/>
                <a:cs typeface="Calibri"/>
              </a:rPr>
              <a:t> veya</a:t>
            </a:r>
            <a:r>
              <a:rPr dirty="0" sz="2700" spc="-25">
                <a:latin typeface="Calibri"/>
                <a:cs typeface="Calibri"/>
              </a:rPr>
              <a:t> </a:t>
            </a:r>
            <a:r>
              <a:rPr dirty="0" sz="2700" spc="-15">
                <a:latin typeface="Calibri"/>
                <a:cs typeface="Calibri"/>
              </a:rPr>
              <a:t>yaş</a:t>
            </a:r>
            <a:r>
              <a:rPr dirty="0" sz="2700" spc="-20">
                <a:latin typeface="Calibri"/>
                <a:cs typeface="Calibri"/>
              </a:rPr>
              <a:t> </a:t>
            </a:r>
            <a:r>
              <a:rPr dirty="0" sz="2700" spc="-15">
                <a:latin typeface="Calibri"/>
                <a:cs typeface="Calibri"/>
              </a:rPr>
              <a:t>olarak</a:t>
            </a:r>
            <a:r>
              <a:rPr dirty="0" sz="2700" spc="-20">
                <a:latin typeface="Calibri"/>
                <a:cs typeface="Calibri"/>
              </a:rPr>
              <a:t> </a:t>
            </a:r>
            <a:r>
              <a:rPr dirty="0" sz="2700" spc="-5">
                <a:latin typeface="Calibri"/>
                <a:cs typeface="Calibri"/>
              </a:rPr>
              <a:t>daha büyük</a:t>
            </a:r>
            <a:r>
              <a:rPr dirty="0" sz="2700" spc="-20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olması)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23504" y="2189988"/>
            <a:ext cx="3700272" cy="238201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0008" y="282651"/>
            <a:ext cx="596201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Akran</a:t>
            </a:r>
            <a:r>
              <a:rPr dirty="0" spc="-5"/>
              <a:t> Zorbalığının</a:t>
            </a:r>
            <a:r>
              <a:rPr dirty="0" spc="20"/>
              <a:t> </a:t>
            </a:r>
            <a:r>
              <a:rPr dirty="0" spc="-5"/>
              <a:t>Sonuçları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6565"/>
            <a:ext cx="10253345" cy="3636010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15">
                <a:latin typeface="Calibri"/>
                <a:cs typeface="Calibri"/>
              </a:rPr>
              <a:t>Akran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zorbalığının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bu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olaya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dahil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olan </a:t>
            </a:r>
            <a:r>
              <a:rPr dirty="0" sz="2800" spc="-10">
                <a:latin typeface="Calibri"/>
                <a:cs typeface="Calibri"/>
              </a:rPr>
              <a:t>tüm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öğrenciler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için</a:t>
            </a:r>
            <a:endParaRPr sz="28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245"/>
              </a:spcBef>
              <a:buFont typeface="Arial MT"/>
              <a:buChar char="•"/>
              <a:tabLst>
                <a:tab pos="699135" algn="l"/>
              </a:tabLst>
            </a:pPr>
            <a:r>
              <a:rPr dirty="0" sz="2400" spc="-5">
                <a:latin typeface="Calibri"/>
                <a:cs typeface="Calibri"/>
              </a:rPr>
              <a:t>hem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kısa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hem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uzun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vadeli</a:t>
            </a:r>
            <a:endParaRPr sz="24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219"/>
              </a:spcBef>
              <a:buFont typeface="Arial MT"/>
              <a:buChar char="•"/>
              <a:tabLst>
                <a:tab pos="699135" algn="l"/>
              </a:tabLst>
            </a:pPr>
            <a:r>
              <a:rPr dirty="0" sz="2400" spc="-10">
                <a:latin typeface="Calibri"/>
                <a:cs typeface="Calibri"/>
              </a:rPr>
              <a:t>fiziksel, </a:t>
            </a:r>
            <a:r>
              <a:rPr dirty="0" sz="2400" spc="-5">
                <a:latin typeface="Calibri"/>
                <a:cs typeface="Calibri"/>
              </a:rPr>
              <a:t>bilişsel,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davranışsal, </a:t>
            </a:r>
            <a:r>
              <a:rPr dirty="0" sz="2400" spc="-20">
                <a:latin typeface="Calibri"/>
                <a:cs typeface="Calibri"/>
              </a:rPr>
              <a:t>sosyal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duygusal sonuçları olduğu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bulunmuştur.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Font typeface="Arial MT"/>
              <a:buChar char="•"/>
            </a:pPr>
            <a:endParaRPr sz="27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Arial MT"/>
              <a:buChar char="•"/>
            </a:pPr>
            <a:endParaRPr sz="25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buFont typeface="Arial MT"/>
              <a:buChar char="•"/>
              <a:tabLst>
                <a:tab pos="699135" algn="l"/>
              </a:tabLst>
            </a:pPr>
            <a:r>
              <a:rPr dirty="0" sz="2400" spc="-10">
                <a:latin typeface="Calibri"/>
                <a:cs typeface="Calibri"/>
              </a:rPr>
              <a:t>Zorbalık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yapanlar</a:t>
            </a:r>
            <a:endParaRPr sz="24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699135" algn="l"/>
              </a:tabLst>
            </a:pPr>
            <a:r>
              <a:rPr dirty="0" sz="2400" spc="-15">
                <a:latin typeface="Calibri"/>
                <a:cs typeface="Calibri"/>
              </a:rPr>
              <a:t>Zorbalığa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maruz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kalanlar</a:t>
            </a:r>
            <a:endParaRPr sz="24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699135" algn="l"/>
              </a:tabLst>
            </a:pPr>
            <a:r>
              <a:rPr dirty="0" sz="2400">
                <a:latin typeface="Calibri"/>
                <a:cs typeface="Calibri"/>
              </a:rPr>
              <a:t>Hem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zorbalık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yapan </a:t>
            </a:r>
            <a:r>
              <a:rPr dirty="0" sz="2400" spc="-5">
                <a:latin typeface="Calibri"/>
                <a:cs typeface="Calibri"/>
              </a:rPr>
              <a:t>hem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maruz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kalanlar</a:t>
            </a:r>
            <a:endParaRPr sz="24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219"/>
              </a:spcBef>
              <a:buFont typeface="Arial MT"/>
              <a:buChar char="•"/>
              <a:tabLst>
                <a:tab pos="699135" algn="l"/>
              </a:tabLst>
            </a:pPr>
            <a:r>
              <a:rPr dirty="0" sz="2400" spc="-5">
                <a:latin typeface="Calibri"/>
                <a:cs typeface="Calibri"/>
              </a:rPr>
              <a:t>İzleyiciler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2555" y="282651"/>
            <a:ext cx="1009459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Akran</a:t>
            </a:r>
            <a:r>
              <a:rPr dirty="0" spc="5"/>
              <a:t> </a:t>
            </a:r>
            <a:r>
              <a:rPr dirty="0" spc="-10"/>
              <a:t>Zorbalığının</a:t>
            </a:r>
            <a:r>
              <a:rPr dirty="0" spc="30"/>
              <a:t> </a:t>
            </a:r>
            <a:r>
              <a:rPr dirty="0" spc="-5"/>
              <a:t>Sonuçları</a:t>
            </a:r>
            <a:r>
              <a:rPr dirty="0" spc="30"/>
              <a:t> </a:t>
            </a:r>
            <a:r>
              <a:rPr dirty="0" spc="-5" b="0">
                <a:latin typeface="Calibri"/>
                <a:cs typeface="Calibri"/>
              </a:rPr>
              <a:t>–</a:t>
            </a:r>
            <a:r>
              <a:rPr dirty="0" spc="-20" b="0">
                <a:latin typeface="Calibri"/>
                <a:cs typeface="Calibri"/>
              </a:rPr>
              <a:t> </a:t>
            </a:r>
            <a:r>
              <a:rPr dirty="0" spc="-10">
                <a:solidFill>
                  <a:srgbClr val="FF0000"/>
                </a:solidFill>
              </a:rPr>
              <a:t>Zorbalık</a:t>
            </a:r>
            <a:r>
              <a:rPr dirty="0" spc="30">
                <a:solidFill>
                  <a:srgbClr val="FF0000"/>
                </a:solidFill>
              </a:rPr>
              <a:t> </a:t>
            </a:r>
            <a:r>
              <a:rPr dirty="0" spc="-40">
                <a:solidFill>
                  <a:srgbClr val="FF0000"/>
                </a:solidFill>
              </a:rPr>
              <a:t>Yapanlar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395501"/>
            <a:ext cx="9857105" cy="4360545"/>
          </a:xfrm>
          <a:prstGeom prst="rect">
            <a:avLst/>
          </a:prstGeom>
        </p:spPr>
        <p:txBody>
          <a:bodyPr wrap="square" lIns="0" tIns="172720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36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200" spc="-10">
                <a:latin typeface="Calibri"/>
                <a:cs typeface="Calibri"/>
              </a:rPr>
              <a:t>Okuldan kaçma,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okuldaki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kuralları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çiğneme</a:t>
            </a:r>
            <a:endParaRPr sz="22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26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200" spc="-15">
                <a:latin typeface="Calibri"/>
                <a:cs typeface="Calibri"/>
              </a:rPr>
              <a:t>Öğretmenlere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karşı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gelme</a:t>
            </a:r>
            <a:endParaRPr sz="22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26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200" spc="-15">
                <a:latin typeface="Calibri"/>
                <a:cs typeface="Calibri"/>
              </a:rPr>
              <a:t>Okula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karşı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ilgisizlik,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akademik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başarıda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düşüş</a:t>
            </a:r>
            <a:endParaRPr sz="22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27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200" spc="-10">
                <a:latin typeface="Calibri"/>
                <a:cs typeface="Calibri"/>
              </a:rPr>
              <a:t>Aileye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veya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öğretmene</a:t>
            </a:r>
            <a:r>
              <a:rPr dirty="0" sz="2200" spc="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yönelik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saldırgan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şiddet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içerikli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davranışlar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gösterme</a:t>
            </a:r>
            <a:endParaRPr sz="22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26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200" spc="-35">
                <a:latin typeface="Calibri"/>
                <a:cs typeface="Calibri"/>
              </a:rPr>
              <a:t>Yetersiz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sosyal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beceriler,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soyutlanma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yalnız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kalma</a:t>
            </a:r>
            <a:endParaRPr sz="22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26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200" spc="-20">
                <a:latin typeface="Calibri"/>
                <a:cs typeface="Calibri"/>
              </a:rPr>
              <a:t>Erken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yaşta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alkol,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sigara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 spc="-5">
                <a:latin typeface="Calibri"/>
                <a:cs typeface="Calibri"/>
              </a:rPr>
              <a:t> madde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kullanımı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5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12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u="heavy" sz="2200" spc="-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Yetişkinlik</a:t>
            </a:r>
            <a:r>
              <a:rPr dirty="0" u="heavy" sz="22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2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döneminde</a:t>
            </a:r>
            <a:r>
              <a:rPr dirty="0" sz="2200" spc="-5">
                <a:latin typeface="Calibri"/>
                <a:cs typeface="Calibri"/>
              </a:rPr>
              <a:t>: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Suç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şiddet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olaylarına</a:t>
            </a:r>
            <a:r>
              <a:rPr dirty="0" sz="2200" spc="-10">
                <a:latin typeface="Calibri"/>
                <a:cs typeface="Calibri"/>
              </a:rPr>
              <a:t> karışma,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aile içi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şiddet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gösterme,</a:t>
            </a:r>
            <a:r>
              <a:rPr dirty="0" sz="2200" spc="3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riskli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270"/>
              </a:spcBef>
            </a:pPr>
            <a:r>
              <a:rPr dirty="0" sz="2200" spc="-15">
                <a:latin typeface="Calibri"/>
                <a:cs typeface="Calibri"/>
              </a:rPr>
              <a:t>davranışlarda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bulunma,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madde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kullanımı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psikiyatrik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hastalık</a:t>
            </a:r>
            <a:r>
              <a:rPr dirty="0" sz="2200" spc="-5">
                <a:latin typeface="Calibri"/>
                <a:cs typeface="Calibri"/>
              </a:rPr>
              <a:t> riski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69632" y="6304279"/>
            <a:ext cx="43059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(Fergusson</a:t>
            </a:r>
            <a:r>
              <a:rPr dirty="0" sz="1000" spc="3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ve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ark., 2014;</a:t>
            </a:r>
            <a:r>
              <a:rPr dirty="0" sz="1000" spc="4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Gökkaya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ve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Tekinsav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Sütcü,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2020;</a:t>
            </a:r>
            <a:r>
              <a:rPr dirty="0" sz="1000" spc="6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Menesini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ve</a:t>
            </a:r>
            <a:r>
              <a:rPr dirty="0" sz="1000" spc="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ark., 2003)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091" y="319227"/>
            <a:ext cx="1052830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5"/>
              <a:t>Akran</a:t>
            </a:r>
            <a:r>
              <a:rPr dirty="0" sz="3600" spc="-5"/>
              <a:t> Zorbalığının</a:t>
            </a:r>
            <a:r>
              <a:rPr dirty="0" sz="3600" spc="15"/>
              <a:t> </a:t>
            </a:r>
            <a:r>
              <a:rPr dirty="0" sz="3600" spc="-5"/>
              <a:t>Sonuçları</a:t>
            </a:r>
            <a:r>
              <a:rPr dirty="0" sz="3600" spc="5"/>
              <a:t> </a:t>
            </a:r>
            <a:r>
              <a:rPr dirty="0" sz="3600"/>
              <a:t>–</a:t>
            </a:r>
            <a:r>
              <a:rPr dirty="0" sz="3600" spc="-5"/>
              <a:t> </a:t>
            </a:r>
            <a:r>
              <a:rPr dirty="0" sz="3600" spc="-15">
                <a:solidFill>
                  <a:srgbClr val="FF0000"/>
                </a:solidFill>
              </a:rPr>
              <a:t>Zorbalığa</a:t>
            </a:r>
            <a:r>
              <a:rPr dirty="0" sz="3600">
                <a:solidFill>
                  <a:srgbClr val="FF0000"/>
                </a:solidFill>
              </a:rPr>
              <a:t> </a:t>
            </a:r>
            <a:r>
              <a:rPr dirty="0" sz="3600" spc="-5">
                <a:solidFill>
                  <a:srgbClr val="FF0000"/>
                </a:solidFill>
              </a:rPr>
              <a:t>Maruz</a:t>
            </a:r>
            <a:r>
              <a:rPr dirty="0" sz="3600">
                <a:solidFill>
                  <a:srgbClr val="FF0000"/>
                </a:solidFill>
              </a:rPr>
              <a:t> </a:t>
            </a:r>
            <a:r>
              <a:rPr dirty="0" sz="3600" spc="-10">
                <a:solidFill>
                  <a:srgbClr val="FF0000"/>
                </a:solidFill>
              </a:rPr>
              <a:t>Kalanlar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16939" y="1373934"/>
            <a:ext cx="10672445" cy="5238750"/>
          </a:xfrm>
          <a:prstGeom prst="rect">
            <a:avLst/>
          </a:prstGeom>
        </p:spPr>
        <p:txBody>
          <a:bodyPr wrap="square" lIns="0" tIns="138430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9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000" spc="-5">
                <a:latin typeface="Calibri"/>
                <a:cs typeface="Calibri"/>
              </a:rPr>
              <a:t>Kendisini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değersiz </a:t>
            </a:r>
            <a:r>
              <a:rPr dirty="0" sz="2000" spc="-15">
                <a:latin typeface="Calibri"/>
                <a:cs typeface="Calibri"/>
              </a:rPr>
              <a:t>ve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mutsuz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hissetme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000" spc="-5">
                <a:latin typeface="Calibri"/>
                <a:cs typeface="Calibri"/>
              </a:rPr>
              <a:t>Kızgınlık,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çaresizlik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</a:t>
            </a:r>
            <a:r>
              <a:rPr dirty="0" sz="2000" spc="-10">
                <a:latin typeface="Calibri"/>
                <a:cs typeface="Calibri"/>
              </a:rPr>
              <a:t> yalnızlık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000" spc="-5">
                <a:latin typeface="Calibri"/>
                <a:cs typeface="Calibri"/>
              </a:rPr>
              <a:t>Uyku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problemleri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000" spc="-10">
                <a:latin typeface="Calibri"/>
                <a:cs typeface="Calibri"/>
              </a:rPr>
              <a:t>Fiziksel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belirtiler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(karın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ağrısı,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baş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ağrısı,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mide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bulantısı)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000" spc="-5">
                <a:latin typeface="Calibri"/>
                <a:cs typeface="Calibri"/>
              </a:rPr>
              <a:t>Okula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karşı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isteksizlik,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okuldan uzaklaşma,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okulda</a:t>
            </a:r>
            <a:r>
              <a:rPr dirty="0" sz="2000" spc="-10">
                <a:latin typeface="Calibri"/>
                <a:cs typeface="Calibri"/>
              </a:rPr>
              <a:t> kendini </a:t>
            </a:r>
            <a:r>
              <a:rPr dirty="0" sz="2000" spc="-5">
                <a:latin typeface="Calibri"/>
                <a:cs typeface="Calibri"/>
              </a:rPr>
              <a:t>güvensiz hissetme,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akademik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başarıda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dirty="0" sz="2000" spc="-5">
                <a:latin typeface="Calibri"/>
                <a:cs typeface="Calibri"/>
              </a:rPr>
              <a:t>düşüş,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konsantrasyon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problemleri,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okul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veya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sınıf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değişikliği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000">
                <a:latin typeface="Calibri"/>
                <a:cs typeface="Calibri"/>
              </a:rPr>
              <a:t>Düşük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benlik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saygısı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000" spc="-10">
                <a:latin typeface="Calibri"/>
                <a:cs typeface="Calibri"/>
              </a:rPr>
              <a:t>Depresyon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</a:t>
            </a:r>
            <a:r>
              <a:rPr dirty="0" sz="2000" spc="-20">
                <a:latin typeface="Calibri"/>
                <a:cs typeface="Calibri"/>
              </a:rPr>
              <a:t> kaygı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000" spc="-5">
                <a:latin typeface="Calibri"/>
                <a:cs typeface="Calibri"/>
              </a:rPr>
              <a:t>Kendine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zarar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verme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düşünceleri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girişimi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3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59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u="heavy" sz="2000" spc="-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Yetişkinlik</a:t>
            </a:r>
            <a:r>
              <a:rPr dirty="0" u="heavy" sz="2000" spc="4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döneminde: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düşük benlik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saygısı,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depresyon</a:t>
            </a:r>
            <a:r>
              <a:rPr dirty="0" sz="2000" spc="-15">
                <a:latin typeface="Calibri"/>
                <a:cs typeface="Calibri"/>
              </a:rPr>
              <a:t> ve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kaygı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problemleri,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romantik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ilişkilerde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dirty="0" sz="2000" spc="-10">
                <a:latin typeface="Calibri"/>
                <a:cs typeface="Calibri"/>
              </a:rPr>
              <a:t>problem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yaşama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riski</a:t>
            </a:r>
            <a:endParaRPr sz="2000">
              <a:latin typeface="Calibri"/>
              <a:cs typeface="Calibri"/>
            </a:endParaRPr>
          </a:p>
          <a:p>
            <a:pPr marL="6170295">
              <a:lnSpc>
                <a:spcPct val="100000"/>
              </a:lnSpc>
              <a:spcBef>
                <a:spcPts val="925"/>
              </a:spcBef>
            </a:pPr>
            <a:r>
              <a:rPr dirty="0" sz="1100" spc="-5">
                <a:latin typeface="Calibri"/>
                <a:cs typeface="Calibri"/>
              </a:rPr>
              <a:t>(Gültekin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ve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Sayıl,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2005;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Kapcı,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2004;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Ledwell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ve</a:t>
            </a:r>
            <a:r>
              <a:rPr dirty="0" sz="1100" spc="-5">
                <a:latin typeface="Calibri"/>
                <a:cs typeface="Calibri"/>
              </a:rPr>
              <a:t> King,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2013; </a:t>
            </a:r>
            <a:r>
              <a:rPr dirty="0" sz="1100">
                <a:latin typeface="Calibri"/>
                <a:cs typeface="Calibri"/>
              </a:rPr>
              <a:t>Ttofi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ve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ark.,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2011)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711102"/>
            <a:ext cx="5176520" cy="2787015"/>
          </a:xfrm>
          <a:prstGeom prst="rect">
            <a:avLst/>
          </a:prstGeom>
        </p:spPr>
        <p:txBody>
          <a:bodyPr wrap="square" lIns="0" tIns="99695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8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600" spc="-25">
                <a:latin typeface="Calibri"/>
                <a:cs typeface="Calibri"/>
              </a:rPr>
              <a:t>Yüksek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 spc="-20">
                <a:latin typeface="Calibri"/>
                <a:cs typeface="Calibri"/>
              </a:rPr>
              <a:t>düzeyde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saldırgan</a:t>
            </a:r>
            <a:r>
              <a:rPr dirty="0" sz="2600" spc="-10">
                <a:latin typeface="Calibri"/>
                <a:cs typeface="Calibri"/>
              </a:rPr>
              <a:t> davranışlar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9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600" spc="-15">
                <a:latin typeface="Calibri"/>
                <a:cs typeface="Calibri"/>
              </a:rPr>
              <a:t>Depresyon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ve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 spc="-30">
                <a:latin typeface="Calibri"/>
                <a:cs typeface="Calibri"/>
              </a:rPr>
              <a:t>kaygı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9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600" spc="-5">
                <a:latin typeface="Calibri"/>
                <a:cs typeface="Calibri"/>
              </a:rPr>
              <a:t>Duygusal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stres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8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600">
                <a:latin typeface="Calibri"/>
                <a:cs typeface="Calibri"/>
              </a:rPr>
              <a:t>Düşük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benlik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saygısı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600" spc="-5">
                <a:latin typeface="Calibri"/>
                <a:cs typeface="Calibri"/>
              </a:rPr>
              <a:t>Arkadaşlık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ilişkilerinde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problemler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600">
                <a:latin typeface="Calibri"/>
                <a:cs typeface="Calibri"/>
              </a:rPr>
              <a:t>Dışlanma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5497" y="6525259"/>
            <a:ext cx="33661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(Conners-Burrow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ve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ark., </a:t>
            </a:r>
            <a:r>
              <a:rPr dirty="0" sz="1200">
                <a:latin typeface="Calibri"/>
                <a:cs typeface="Calibri"/>
              </a:rPr>
              <a:t>2009; </a:t>
            </a:r>
            <a:r>
              <a:rPr dirty="0" sz="1200" spc="-10">
                <a:latin typeface="Calibri"/>
                <a:cs typeface="Calibri"/>
              </a:rPr>
              <a:t>Swearer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ve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ark., </a:t>
            </a:r>
            <a:r>
              <a:rPr dirty="0" sz="1200">
                <a:latin typeface="Calibri"/>
                <a:cs typeface="Calibri"/>
              </a:rPr>
              <a:t>2001)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57705" y="191261"/>
            <a:ext cx="9098280" cy="11836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4560"/>
              </a:lnSpc>
              <a:spcBef>
                <a:spcPts val="95"/>
              </a:spcBef>
            </a:pPr>
            <a:r>
              <a:rPr dirty="0" spc="-20"/>
              <a:t>Akran</a:t>
            </a:r>
            <a:r>
              <a:rPr dirty="0"/>
              <a:t> </a:t>
            </a:r>
            <a:r>
              <a:rPr dirty="0" spc="-10"/>
              <a:t>Zorbalığının</a:t>
            </a:r>
            <a:r>
              <a:rPr dirty="0" spc="25"/>
              <a:t> </a:t>
            </a:r>
            <a:r>
              <a:rPr dirty="0" spc="-5"/>
              <a:t>Sonuçları</a:t>
            </a:r>
            <a:r>
              <a:rPr dirty="0" spc="15"/>
              <a:t> </a:t>
            </a:r>
            <a:r>
              <a:rPr dirty="0" spc="-5"/>
              <a:t>–</a:t>
            </a:r>
          </a:p>
          <a:p>
            <a:pPr algn="ctr">
              <a:lnSpc>
                <a:spcPts val="4560"/>
              </a:lnSpc>
            </a:pPr>
            <a:r>
              <a:rPr dirty="0" spc="-10">
                <a:solidFill>
                  <a:srgbClr val="FF0000"/>
                </a:solidFill>
              </a:rPr>
              <a:t>Zorbalık</a:t>
            </a:r>
            <a:r>
              <a:rPr dirty="0" spc="20">
                <a:solidFill>
                  <a:srgbClr val="FF0000"/>
                </a:solidFill>
              </a:rPr>
              <a:t> </a:t>
            </a:r>
            <a:r>
              <a:rPr dirty="0" spc="-60">
                <a:solidFill>
                  <a:srgbClr val="FF0000"/>
                </a:solidFill>
              </a:rPr>
              <a:t>Yapan</a:t>
            </a:r>
            <a:r>
              <a:rPr dirty="0" spc="-10">
                <a:solidFill>
                  <a:srgbClr val="FF0000"/>
                </a:solidFill>
              </a:rPr>
              <a:t> </a:t>
            </a:r>
            <a:r>
              <a:rPr dirty="0" spc="-15">
                <a:solidFill>
                  <a:srgbClr val="FF0000"/>
                </a:solidFill>
              </a:rPr>
              <a:t>ve </a:t>
            </a:r>
            <a:r>
              <a:rPr dirty="0" spc="-20">
                <a:solidFill>
                  <a:srgbClr val="FF0000"/>
                </a:solidFill>
              </a:rPr>
              <a:t>Zorbalığa</a:t>
            </a:r>
            <a:r>
              <a:rPr dirty="0" spc="20">
                <a:solidFill>
                  <a:srgbClr val="FF0000"/>
                </a:solidFill>
              </a:rPr>
              <a:t> </a:t>
            </a:r>
            <a:r>
              <a:rPr dirty="0" spc="-10">
                <a:solidFill>
                  <a:srgbClr val="FF0000"/>
                </a:solidFill>
              </a:rPr>
              <a:t>Maruz</a:t>
            </a:r>
            <a:r>
              <a:rPr dirty="0" spc="5">
                <a:solidFill>
                  <a:srgbClr val="FF0000"/>
                </a:solidFill>
              </a:rPr>
              <a:t> </a:t>
            </a:r>
            <a:r>
              <a:rPr dirty="0" spc="-10">
                <a:solidFill>
                  <a:srgbClr val="FF0000"/>
                </a:solidFill>
              </a:rPr>
              <a:t>Kalanlar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5860" y="282651"/>
            <a:ext cx="8322309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Akran</a:t>
            </a:r>
            <a:r>
              <a:rPr dirty="0" spc="5"/>
              <a:t> </a:t>
            </a:r>
            <a:r>
              <a:rPr dirty="0" spc="-10"/>
              <a:t>Zorbalığının</a:t>
            </a:r>
            <a:r>
              <a:rPr dirty="0" spc="25"/>
              <a:t> </a:t>
            </a:r>
            <a:r>
              <a:rPr dirty="0" spc="-5"/>
              <a:t>Sonuçları</a:t>
            </a:r>
            <a:r>
              <a:rPr dirty="0" spc="25"/>
              <a:t> </a:t>
            </a:r>
            <a:r>
              <a:rPr dirty="0" spc="-5"/>
              <a:t>- </a:t>
            </a:r>
            <a:r>
              <a:rPr dirty="0" spc="-5">
                <a:solidFill>
                  <a:srgbClr val="FF0000"/>
                </a:solidFill>
              </a:rPr>
              <a:t>İzleyiciler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4357" y="1319936"/>
            <a:ext cx="10762615" cy="3261360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5">
                <a:latin typeface="Calibri"/>
                <a:cs typeface="Calibri"/>
              </a:rPr>
              <a:t>Benim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de başıma</a:t>
            </a:r>
            <a:r>
              <a:rPr dirty="0" sz="2200" spc="-10">
                <a:latin typeface="Calibri"/>
                <a:cs typeface="Calibri"/>
              </a:rPr>
              <a:t> gelebilir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düşüncesi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Kendini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savunmak </a:t>
            </a:r>
            <a:r>
              <a:rPr dirty="0" sz="2200" spc="-5">
                <a:latin typeface="Calibri"/>
                <a:cs typeface="Calibri"/>
              </a:rPr>
              <a:t>için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sürekli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tetikte</a:t>
            </a:r>
            <a:r>
              <a:rPr dirty="0" sz="2200" spc="4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olma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hissi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5">
                <a:latin typeface="Calibri"/>
                <a:cs typeface="Calibri"/>
              </a:rPr>
              <a:t>Zorbalığa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maruz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kalan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öğrenciye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yardım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edemediği</a:t>
            </a:r>
            <a:r>
              <a:rPr dirty="0" sz="2200" spc="3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için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suçluluk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duyma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veya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güçsüz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hissetme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Zorbalık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olaylarına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katılması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için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baskı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hissetme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Mutsuzluk,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üzüntü,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umutsuzluk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5">
                <a:latin typeface="Calibri"/>
                <a:cs typeface="Calibri"/>
              </a:rPr>
              <a:t>Korku,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kaygı,</a:t>
            </a:r>
            <a:r>
              <a:rPr dirty="0" sz="2200" spc="-10">
                <a:latin typeface="Calibri"/>
                <a:cs typeface="Calibri"/>
              </a:rPr>
              <a:t> endişe,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tedirginlik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5">
                <a:latin typeface="Calibri"/>
                <a:cs typeface="Calibri"/>
              </a:rPr>
              <a:t>Okulu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sevmeme,</a:t>
            </a:r>
            <a:r>
              <a:rPr dirty="0" sz="2200" spc="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okuldan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uzaklaşma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okulda</a:t>
            </a:r>
            <a:r>
              <a:rPr dirty="0" sz="2200" spc="-15">
                <a:latin typeface="Calibri"/>
                <a:cs typeface="Calibri"/>
              </a:rPr>
              <a:t> kendini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güvende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hissetmeme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19361" y="6696862"/>
            <a:ext cx="2425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(Nishina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ve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Juvanen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2005;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Rigby, </a:t>
            </a:r>
            <a:r>
              <a:rPr dirty="0" sz="1200">
                <a:latin typeface="Calibri"/>
                <a:cs typeface="Calibri"/>
              </a:rPr>
              <a:t>2003)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0408" y="282651"/>
            <a:ext cx="717804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Akran</a:t>
            </a:r>
            <a:r>
              <a:rPr dirty="0" spc="10"/>
              <a:t> </a:t>
            </a:r>
            <a:r>
              <a:rPr dirty="0" spc="-10"/>
              <a:t>Zorbalığı</a:t>
            </a:r>
            <a:r>
              <a:rPr dirty="0" spc="30"/>
              <a:t> </a:t>
            </a:r>
            <a:r>
              <a:rPr dirty="0" spc="-5"/>
              <a:t>ile</a:t>
            </a:r>
            <a:r>
              <a:rPr dirty="0"/>
              <a:t> </a:t>
            </a:r>
            <a:r>
              <a:rPr dirty="0" spc="-5"/>
              <a:t>İlişkili</a:t>
            </a:r>
            <a:r>
              <a:rPr dirty="0" spc="25"/>
              <a:t> </a:t>
            </a:r>
            <a:r>
              <a:rPr dirty="0" spc="-25"/>
              <a:t>Faktörler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189"/>
            <a:ext cx="3440429" cy="35191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15">
                <a:latin typeface="Calibri"/>
                <a:cs typeface="Calibri"/>
              </a:rPr>
              <a:t>Bireysel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Özellikler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15">
                <a:latin typeface="Calibri"/>
                <a:cs typeface="Calibri"/>
              </a:rPr>
              <a:t>Aileye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İlişkin</a:t>
            </a:r>
            <a:r>
              <a:rPr dirty="0" sz="2800" spc="-15">
                <a:latin typeface="Calibri"/>
                <a:cs typeface="Calibri"/>
              </a:rPr>
              <a:t> Özellikler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 MT"/>
              <a:buChar char="•"/>
              <a:tabLst>
                <a:tab pos="241935" algn="l"/>
              </a:tabLst>
            </a:pPr>
            <a:r>
              <a:rPr dirty="0" sz="2800" spc="-15">
                <a:latin typeface="Calibri"/>
                <a:cs typeface="Calibri"/>
              </a:rPr>
              <a:t>Okula</a:t>
            </a:r>
            <a:r>
              <a:rPr dirty="0" sz="2800" spc="-10">
                <a:latin typeface="Calibri"/>
                <a:cs typeface="Calibri"/>
              </a:rPr>
              <a:t> İlişkin </a:t>
            </a:r>
            <a:r>
              <a:rPr dirty="0" sz="2800" spc="-15">
                <a:latin typeface="Calibri"/>
                <a:cs typeface="Calibri"/>
              </a:rPr>
              <a:t>Özellikler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 MT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10">
                <a:latin typeface="Calibri"/>
                <a:cs typeface="Calibri"/>
              </a:rPr>
              <a:t>Çevresel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Özellikler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649730"/>
            <a:ext cx="10225405" cy="22701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0" indent="-229235">
              <a:lnSpc>
                <a:spcPts val="3650"/>
              </a:lnSpc>
              <a:spcBef>
                <a:spcPts val="10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3200" spc="-30">
                <a:latin typeface="Calibri"/>
                <a:cs typeface="Calibri"/>
              </a:rPr>
              <a:t>Araştırmalar,</a:t>
            </a:r>
            <a:r>
              <a:rPr dirty="0" sz="3200" spc="10">
                <a:latin typeface="Calibri"/>
                <a:cs typeface="Calibri"/>
              </a:rPr>
              <a:t> </a:t>
            </a:r>
            <a:r>
              <a:rPr dirty="0" sz="3200" spc="-15" b="1">
                <a:latin typeface="Calibri"/>
                <a:cs typeface="Calibri"/>
              </a:rPr>
              <a:t>akran</a:t>
            </a:r>
            <a:r>
              <a:rPr dirty="0" sz="3200" spc="-45" b="1">
                <a:latin typeface="Calibri"/>
                <a:cs typeface="Calibri"/>
              </a:rPr>
              <a:t> </a:t>
            </a:r>
            <a:r>
              <a:rPr dirty="0" sz="3200" spc="-5" b="1">
                <a:latin typeface="Calibri"/>
                <a:cs typeface="Calibri"/>
              </a:rPr>
              <a:t>zorbalığının</a:t>
            </a:r>
            <a:r>
              <a:rPr dirty="0" sz="3200" spc="-15" b="1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çocukların</a:t>
            </a:r>
            <a:r>
              <a:rPr dirty="0" sz="3200" spc="-30">
                <a:latin typeface="Calibri"/>
                <a:cs typeface="Calibri"/>
              </a:rPr>
              <a:t> </a:t>
            </a:r>
            <a:r>
              <a:rPr dirty="0" sz="3200" spc="-15">
                <a:latin typeface="Calibri"/>
                <a:cs typeface="Calibri"/>
              </a:rPr>
              <a:t>bireysel</a:t>
            </a:r>
            <a:endParaRPr sz="3200">
              <a:latin typeface="Calibri"/>
              <a:cs typeface="Calibri"/>
            </a:endParaRPr>
          </a:p>
          <a:p>
            <a:pPr marL="241300" marR="5080">
              <a:lnSpc>
                <a:spcPct val="90000"/>
              </a:lnSpc>
              <a:spcBef>
                <a:spcPts val="190"/>
              </a:spcBef>
            </a:pPr>
            <a:r>
              <a:rPr dirty="0" sz="3200" spc="-10">
                <a:latin typeface="Calibri"/>
                <a:cs typeface="Calibri"/>
              </a:rPr>
              <a:t>özelliklerinden kaynaklanan </a:t>
            </a:r>
            <a:r>
              <a:rPr dirty="0" sz="3200" spc="-15" b="1">
                <a:solidFill>
                  <a:srgbClr val="FF0000"/>
                </a:solidFill>
                <a:latin typeface="Calibri"/>
                <a:cs typeface="Calibri"/>
              </a:rPr>
              <a:t>tek </a:t>
            </a:r>
            <a:r>
              <a:rPr dirty="0" sz="3200" spc="-10" b="1">
                <a:solidFill>
                  <a:srgbClr val="FF0000"/>
                </a:solidFill>
                <a:latin typeface="Calibri"/>
                <a:cs typeface="Calibri"/>
              </a:rPr>
              <a:t>yönlü </a:t>
            </a:r>
            <a:r>
              <a:rPr dirty="0" sz="3200" b="1">
                <a:solidFill>
                  <a:srgbClr val="FF0000"/>
                </a:solidFill>
                <a:latin typeface="Calibri"/>
                <a:cs typeface="Calibri"/>
              </a:rPr>
              <a:t>bir </a:t>
            </a:r>
            <a:r>
              <a:rPr dirty="0" sz="3200" spc="-5" b="1">
                <a:solidFill>
                  <a:srgbClr val="FF0000"/>
                </a:solidFill>
                <a:latin typeface="Calibri"/>
                <a:cs typeface="Calibri"/>
              </a:rPr>
              <a:t>problem </a:t>
            </a:r>
            <a:r>
              <a:rPr dirty="0" sz="3200" b="1">
                <a:solidFill>
                  <a:srgbClr val="FF0000"/>
                </a:solidFill>
                <a:latin typeface="Calibri"/>
                <a:cs typeface="Calibri"/>
              </a:rPr>
              <a:t>değil </a:t>
            </a:r>
            <a:r>
              <a:rPr dirty="0" sz="3200">
                <a:latin typeface="Calibri"/>
                <a:cs typeface="Calibri"/>
              </a:rPr>
              <a:t>aile, </a:t>
            </a:r>
            <a:r>
              <a:rPr dirty="0" sz="3200" spc="-710">
                <a:latin typeface="Calibri"/>
                <a:cs typeface="Calibri"/>
              </a:rPr>
              <a:t> </a:t>
            </a:r>
            <a:r>
              <a:rPr dirty="0" sz="3200" spc="-15">
                <a:latin typeface="Calibri"/>
                <a:cs typeface="Calibri"/>
              </a:rPr>
              <a:t>okul</a:t>
            </a:r>
            <a:r>
              <a:rPr dirty="0" sz="3200" spc="-5">
                <a:latin typeface="Calibri"/>
                <a:cs typeface="Calibri"/>
              </a:rPr>
              <a:t> </a:t>
            </a:r>
            <a:r>
              <a:rPr dirty="0" sz="3200" spc="-15">
                <a:latin typeface="Calibri"/>
                <a:cs typeface="Calibri"/>
              </a:rPr>
              <a:t>atmosferi,</a:t>
            </a:r>
            <a:r>
              <a:rPr dirty="0" sz="3200" spc="-10">
                <a:latin typeface="Calibri"/>
                <a:cs typeface="Calibri"/>
              </a:rPr>
              <a:t> öğretmen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tutumu,</a:t>
            </a:r>
            <a:r>
              <a:rPr dirty="0" sz="3200" spc="4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arkadaş</a:t>
            </a:r>
            <a:r>
              <a:rPr dirty="0" sz="320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ilişkileri</a:t>
            </a:r>
            <a:r>
              <a:rPr dirty="0" sz="3200" spc="20">
                <a:latin typeface="Calibri"/>
                <a:cs typeface="Calibri"/>
              </a:rPr>
              <a:t> </a:t>
            </a:r>
            <a:r>
              <a:rPr dirty="0" sz="3200" spc="-15">
                <a:latin typeface="Calibri"/>
                <a:cs typeface="Calibri"/>
              </a:rPr>
              <a:t>ve </a:t>
            </a:r>
            <a:r>
              <a:rPr dirty="0" sz="3200" spc="-5">
                <a:latin typeface="Calibri"/>
                <a:cs typeface="Calibri"/>
              </a:rPr>
              <a:t>içinde </a:t>
            </a:r>
            <a:r>
              <a:rPr dirty="0" sz="320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yaşanılan</a:t>
            </a:r>
            <a:r>
              <a:rPr dirty="0" sz="3200" spc="3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kültürün</a:t>
            </a:r>
            <a:r>
              <a:rPr dirty="0" sz="3200" spc="2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de</a:t>
            </a:r>
            <a:r>
              <a:rPr dirty="0" sz="3200" spc="5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rol</a:t>
            </a:r>
            <a:r>
              <a:rPr dirty="0" sz="320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oynadığı</a:t>
            </a:r>
            <a:r>
              <a:rPr dirty="0" sz="3200" spc="15">
                <a:latin typeface="Calibri"/>
                <a:cs typeface="Calibri"/>
              </a:rPr>
              <a:t> </a:t>
            </a:r>
            <a:r>
              <a:rPr dirty="0" sz="3200" spc="-5" b="1">
                <a:solidFill>
                  <a:srgbClr val="FF0000"/>
                </a:solidFill>
                <a:latin typeface="Calibri"/>
                <a:cs typeface="Calibri"/>
              </a:rPr>
              <a:t>çok</a:t>
            </a:r>
            <a:r>
              <a:rPr dirty="0" sz="32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FF0000"/>
                </a:solidFill>
                <a:latin typeface="Calibri"/>
                <a:cs typeface="Calibri"/>
              </a:rPr>
              <a:t>boyutlu</a:t>
            </a:r>
            <a:r>
              <a:rPr dirty="0" sz="32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0000"/>
                </a:solidFill>
                <a:latin typeface="Calibri"/>
                <a:cs typeface="Calibri"/>
              </a:rPr>
              <a:t>bir</a:t>
            </a:r>
            <a:r>
              <a:rPr dirty="0" sz="32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spc="-5" b="1">
                <a:solidFill>
                  <a:srgbClr val="FF0000"/>
                </a:solidFill>
                <a:latin typeface="Calibri"/>
                <a:cs typeface="Calibri"/>
              </a:rPr>
              <a:t>problem </a:t>
            </a:r>
            <a:r>
              <a:rPr dirty="0" sz="32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olduğunu</a:t>
            </a:r>
            <a:r>
              <a:rPr dirty="0" sz="3200" spc="25">
                <a:latin typeface="Calibri"/>
                <a:cs typeface="Calibri"/>
              </a:rPr>
              <a:t> </a:t>
            </a:r>
            <a:r>
              <a:rPr dirty="0" sz="3200" spc="-35">
                <a:latin typeface="Calibri"/>
                <a:cs typeface="Calibri"/>
              </a:rPr>
              <a:t>göstermektedir.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4252" y="465277"/>
            <a:ext cx="813308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Çocuk</a:t>
            </a:r>
            <a:r>
              <a:rPr dirty="0" spc="-20"/>
              <a:t> ve Ergenlerin</a:t>
            </a:r>
            <a:r>
              <a:rPr dirty="0" spc="20"/>
              <a:t> </a:t>
            </a:r>
            <a:r>
              <a:rPr dirty="0" spc="-15"/>
              <a:t>Bireysel</a:t>
            </a:r>
            <a:r>
              <a:rPr dirty="0" spc="-5"/>
              <a:t> </a:t>
            </a:r>
            <a:r>
              <a:rPr dirty="0" spc="-15"/>
              <a:t>Özellikleri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919728" y="1825751"/>
            <a:ext cx="4352925" cy="4351020"/>
            <a:chOff x="3919728" y="1825751"/>
            <a:chExt cx="4352925" cy="4351020"/>
          </a:xfrm>
        </p:grpSpPr>
        <p:sp>
          <p:nvSpPr>
            <p:cNvPr id="4" name="object 4"/>
            <p:cNvSpPr/>
            <p:nvPr/>
          </p:nvSpPr>
          <p:spPr>
            <a:xfrm>
              <a:off x="3919728" y="1825751"/>
              <a:ext cx="4352925" cy="4351020"/>
            </a:xfrm>
            <a:custGeom>
              <a:avLst/>
              <a:gdLst/>
              <a:ahLst/>
              <a:cxnLst/>
              <a:rect l="l" t="t" r="r" b="b"/>
              <a:pathLst>
                <a:path w="4352925" h="4351020">
                  <a:moveTo>
                    <a:pt x="2176272" y="0"/>
                  </a:moveTo>
                  <a:lnTo>
                    <a:pt x="0" y="2175510"/>
                  </a:lnTo>
                  <a:lnTo>
                    <a:pt x="2176272" y="4351020"/>
                  </a:lnTo>
                  <a:lnTo>
                    <a:pt x="4352544" y="2175510"/>
                  </a:lnTo>
                  <a:lnTo>
                    <a:pt x="2176272" y="0"/>
                  </a:lnTo>
                  <a:close/>
                </a:path>
              </a:pathLst>
            </a:custGeom>
            <a:solidFill>
              <a:srgbClr val="FFE8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334256" y="2238755"/>
              <a:ext cx="1696720" cy="1697989"/>
            </a:xfrm>
            <a:custGeom>
              <a:avLst/>
              <a:gdLst/>
              <a:ahLst/>
              <a:cxnLst/>
              <a:rect l="l" t="t" r="r" b="b"/>
              <a:pathLst>
                <a:path w="1696720" h="1697989">
                  <a:moveTo>
                    <a:pt x="1413510" y="0"/>
                  </a:moveTo>
                  <a:lnTo>
                    <a:pt x="282702" y="0"/>
                  </a:lnTo>
                  <a:lnTo>
                    <a:pt x="236858" y="3701"/>
                  </a:lnTo>
                  <a:lnTo>
                    <a:pt x="193365" y="14417"/>
                  </a:lnTo>
                  <a:lnTo>
                    <a:pt x="152805" y="31563"/>
                  </a:lnTo>
                  <a:lnTo>
                    <a:pt x="115763" y="54559"/>
                  </a:lnTo>
                  <a:lnTo>
                    <a:pt x="82819" y="82819"/>
                  </a:lnTo>
                  <a:lnTo>
                    <a:pt x="54559" y="115763"/>
                  </a:lnTo>
                  <a:lnTo>
                    <a:pt x="31563" y="152805"/>
                  </a:lnTo>
                  <a:lnTo>
                    <a:pt x="14417" y="193365"/>
                  </a:lnTo>
                  <a:lnTo>
                    <a:pt x="3701" y="236858"/>
                  </a:lnTo>
                  <a:lnTo>
                    <a:pt x="0" y="282702"/>
                  </a:lnTo>
                  <a:lnTo>
                    <a:pt x="0" y="1415034"/>
                  </a:lnTo>
                  <a:lnTo>
                    <a:pt x="3701" y="1460877"/>
                  </a:lnTo>
                  <a:lnTo>
                    <a:pt x="14417" y="1504370"/>
                  </a:lnTo>
                  <a:lnTo>
                    <a:pt x="31563" y="1544930"/>
                  </a:lnTo>
                  <a:lnTo>
                    <a:pt x="54559" y="1581972"/>
                  </a:lnTo>
                  <a:lnTo>
                    <a:pt x="82819" y="1614916"/>
                  </a:lnTo>
                  <a:lnTo>
                    <a:pt x="115763" y="1643176"/>
                  </a:lnTo>
                  <a:lnTo>
                    <a:pt x="152805" y="1666172"/>
                  </a:lnTo>
                  <a:lnTo>
                    <a:pt x="193365" y="1683318"/>
                  </a:lnTo>
                  <a:lnTo>
                    <a:pt x="236858" y="1694034"/>
                  </a:lnTo>
                  <a:lnTo>
                    <a:pt x="282702" y="1697736"/>
                  </a:lnTo>
                  <a:lnTo>
                    <a:pt x="1413510" y="1697736"/>
                  </a:lnTo>
                  <a:lnTo>
                    <a:pt x="1459353" y="1694034"/>
                  </a:lnTo>
                  <a:lnTo>
                    <a:pt x="1502846" y="1683318"/>
                  </a:lnTo>
                  <a:lnTo>
                    <a:pt x="1543406" y="1666172"/>
                  </a:lnTo>
                  <a:lnTo>
                    <a:pt x="1580448" y="1643176"/>
                  </a:lnTo>
                  <a:lnTo>
                    <a:pt x="1613392" y="1614916"/>
                  </a:lnTo>
                  <a:lnTo>
                    <a:pt x="1641652" y="1581972"/>
                  </a:lnTo>
                  <a:lnTo>
                    <a:pt x="1664648" y="1544930"/>
                  </a:lnTo>
                  <a:lnTo>
                    <a:pt x="1681794" y="1504370"/>
                  </a:lnTo>
                  <a:lnTo>
                    <a:pt x="1692510" y="1460877"/>
                  </a:lnTo>
                  <a:lnTo>
                    <a:pt x="1696212" y="1415034"/>
                  </a:lnTo>
                  <a:lnTo>
                    <a:pt x="1696212" y="282702"/>
                  </a:lnTo>
                  <a:lnTo>
                    <a:pt x="1692510" y="236858"/>
                  </a:lnTo>
                  <a:lnTo>
                    <a:pt x="1681794" y="193365"/>
                  </a:lnTo>
                  <a:lnTo>
                    <a:pt x="1664648" y="152805"/>
                  </a:lnTo>
                  <a:lnTo>
                    <a:pt x="1641652" y="115763"/>
                  </a:lnTo>
                  <a:lnTo>
                    <a:pt x="1613392" y="82819"/>
                  </a:lnTo>
                  <a:lnTo>
                    <a:pt x="1580448" y="54559"/>
                  </a:lnTo>
                  <a:lnTo>
                    <a:pt x="1543406" y="31563"/>
                  </a:lnTo>
                  <a:lnTo>
                    <a:pt x="1502846" y="14417"/>
                  </a:lnTo>
                  <a:lnTo>
                    <a:pt x="1459353" y="3701"/>
                  </a:lnTo>
                  <a:lnTo>
                    <a:pt x="141351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334256" y="2238755"/>
              <a:ext cx="1696720" cy="1697989"/>
            </a:xfrm>
            <a:custGeom>
              <a:avLst/>
              <a:gdLst/>
              <a:ahLst/>
              <a:cxnLst/>
              <a:rect l="l" t="t" r="r" b="b"/>
              <a:pathLst>
                <a:path w="1696720" h="1697989">
                  <a:moveTo>
                    <a:pt x="0" y="282702"/>
                  </a:moveTo>
                  <a:lnTo>
                    <a:pt x="3701" y="236858"/>
                  </a:lnTo>
                  <a:lnTo>
                    <a:pt x="14417" y="193365"/>
                  </a:lnTo>
                  <a:lnTo>
                    <a:pt x="31563" y="152805"/>
                  </a:lnTo>
                  <a:lnTo>
                    <a:pt x="54559" y="115763"/>
                  </a:lnTo>
                  <a:lnTo>
                    <a:pt x="82819" y="82819"/>
                  </a:lnTo>
                  <a:lnTo>
                    <a:pt x="115763" y="54559"/>
                  </a:lnTo>
                  <a:lnTo>
                    <a:pt x="152805" y="31563"/>
                  </a:lnTo>
                  <a:lnTo>
                    <a:pt x="193365" y="14417"/>
                  </a:lnTo>
                  <a:lnTo>
                    <a:pt x="236858" y="3701"/>
                  </a:lnTo>
                  <a:lnTo>
                    <a:pt x="282702" y="0"/>
                  </a:lnTo>
                  <a:lnTo>
                    <a:pt x="1413510" y="0"/>
                  </a:lnTo>
                  <a:lnTo>
                    <a:pt x="1459353" y="3701"/>
                  </a:lnTo>
                  <a:lnTo>
                    <a:pt x="1502846" y="14417"/>
                  </a:lnTo>
                  <a:lnTo>
                    <a:pt x="1543406" y="31563"/>
                  </a:lnTo>
                  <a:lnTo>
                    <a:pt x="1580448" y="54559"/>
                  </a:lnTo>
                  <a:lnTo>
                    <a:pt x="1613392" y="82819"/>
                  </a:lnTo>
                  <a:lnTo>
                    <a:pt x="1641652" y="115763"/>
                  </a:lnTo>
                  <a:lnTo>
                    <a:pt x="1664648" y="152805"/>
                  </a:lnTo>
                  <a:lnTo>
                    <a:pt x="1681794" y="193365"/>
                  </a:lnTo>
                  <a:lnTo>
                    <a:pt x="1692510" y="236858"/>
                  </a:lnTo>
                  <a:lnTo>
                    <a:pt x="1696212" y="282702"/>
                  </a:lnTo>
                  <a:lnTo>
                    <a:pt x="1696212" y="1415034"/>
                  </a:lnTo>
                  <a:lnTo>
                    <a:pt x="1692510" y="1460877"/>
                  </a:lnTo>
                  <a:lnTo>
                    <a:pt x="1681794" y="1504370"/>
                  </a:lnTo>
                  <a:lnTo>
                    <a:pt x="1664648" y="1544930"/>
                  </a:lnTo>
                  <a:lnTo>
                    <a:pt x="1641652" y="1581972"/>
                  </a:lnTo>
                  <a:lnTo>
                    <a:pt x="1613392" y="1614916"/>
                  </a:lnTo>
                  <a:lnTo>
                    <a:pt x="1580448" y="1643176"/>
                  </a:lnTo>
                  <a:lnTo>
                    <a:pt x="1543406" y="1666172"/>
                  </a:lnTo>
                  <a:lnTo>
                    <a:pt x="1502846" y="1683318"/>
                  </a:lnTo>
                  <a:lnTo>
                    <a:pt x="1459353" y="1694034"/>
                  </a:lnTo>
                  <a:lnTo>
                    <a:pt x="1413510" y="1697736"/>
                  </a:lnTo>
                  <a:lnTo>
                    <a:pt x="282702" y="1697736"/>
                  </a:lnTo>
                  <a:lnTo>
                    <a:pt x="236858" y="1694034"/>
                  </a:lnTo>
                  <a:lnTo>
                    <a:pt x="193365" y="1683318"/>
                  </a:lnTo>
                  <a:lnTo>
                    <a:pt x="152805" y="1666172"/>
                  </a:lnTo>
                  <a:lnTo>
                    <a:pt x="115763" y="1643176"/>
                  </a:lnTo>
                  <a:lnTo>
                    <a:pt x="82819" y="1614916"/>
                  </a:lnTo>
                  <a:lnTo>
                    <a:pt x="54559" y="1581972"/>
                  </a:lnTo>
                  <a:lnTo>
                    <a:pt x="31563" y="1544930"/>
                  </a:lnTo>
                  <a:lnTo>
                    <a:pt x="14417" y="1504370"/>
                  </a:lnTo>
                  <a:lnTo>
                    <a:pt x="3701" y="1460877"/>
                  </a:lnTo>
                  <a:lnTo>
                    <a:pt x="0" y="1415034"/>
                  </a:lnTo>
                  <a:lnTo>
                    <a:pt x="0" y="28270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4957064" y="2847848"/>
            <a:ext cx="45212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75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500" spc="-5" b="1">
                <a:solidFill>
                  <a:srgbClr val="FFFFFF"/>
                </a:solidFill>
                <a:latin typeface="Calibri"/>
                <a:cs typeface="Calibri"/>
              </a:rPr>
              <a:t>aş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155182" y="2232405"/>
            <a:ext cx="1709420" cy="1710689"/>
            <a:chOff x="6155182" y="2232405"/>
            <a:chExt cx="1709420" cy="1710689"/>
          </a:xfrm>
        </p:grpSpPr>
        <p:sp>
          <p:nvSpPr>
            <p:cNvPr id="9" name="object 9"/>
            <p:cNvSpPr/>
            <p:nvPr/>
          </p:nvSpPr>
          <p:spPr>
            <a:xfrm>
              <a:off x="6161532" y="2238755"/>
              <a:ext cx="1696720" cy="1697989"/>
            </a:xfrm>
            <a:custGeom>
              <a:avLst/>
              <a:gdLst/>
              <a:ahLst/>
              <a:cxnLst/>
              <a:rect l="l" t="t" r="r" b="b"/>
              <a:pathLst>
                <a:path w="1696720" h="1697989">
                  <a:moveTo>
                    <a:pt x="1413510" y="0"/>
                  </a:moveTo>
                  <a:lnTo>
                    <a:pt x="282701" y="0"/>
                  </a:lnTo>
                  <a:lnTo>
                    <a:pt x="236858" y="3701"/>
                  </a:lnTo>
                  <a:lnTo>
                    <a:pt x="193365" y="14417"/>
                  </a:lnTo>
                  <a:lnTo>
                    <a:pt x="152805" y="31563"/>
                  </a:lnTo>
                  <a:lnTo>
                    <a:pt x="115763" y="54559"/>
                  </a:lnTo>
                  <a:lnTo>
                    <a:pt x="82819" y="82819"/>
                  </a:lnTo>
                  <a:lnTo>
                    <a:pt x="54559" y="115763"/>
                  </a:lnTo>
                  <a:lnTo>
                    <a:pt x="31563" y="152805"/>
                  </a:lnTo>
                  <a:lnTo>
                    <a:pt x="14417" y="193365"/>
                  </a:lnTo>
                  <a:lnTo>
                    <a:pt x="3701" y="236858"/>
                  </a:lnTo>
                  <a:lnTo>
                    <a:pt x="0" y="282702"/>
                  </a:lnTo>
                  <a:lnTo>
                    <a:pt x="0" y="1415034"/>
                  </a:lnTo>
                  <a:lnTo>
                    <a:pt x="3701" y="1460877"/>
                  </a:lnTo>
                  <a:lnTo>
                    <a:pt x="14417" y="1504370"/>
                  </a:lnTo>
                  <a:lnTo>
                    <a:pt x="31563" y="1544930"/>
                  </a:lnTo>
                  <a:lnTo>
                    <a:pt x="54559" y="1581972"/>
                  </a:lnTo>
                  <a:lnTo>
                    <a:pt x="82819" y="1614916"/>
                  </a:lnTo>
                  <a:lnTo>
                    <a:pt x="115763" y="1643176"/>
                  </a:lnTo>
                  <a:lnTo>
                    <a:pt x="152805" y="1666172"/>
                  </a:lnTo>
                  <a:lnTo>
                    <a:pt x="193365" y="1683318"/>
                  </a:lnTo>
                  <a:lnTo>
                    <a:pt x="236858" y="1694034"/>
                  </a:lnTo>
                  <a:lnTo>
                    <a:pt x="282701" y="1697736"/>
                  </a:lnTo>
                  <a:lnTo>
                    <a:pt x="1413510" y="1697736"/>
                  </a:lnTo>
                  <a:lnTo>
                    <a:pt x="1459353" y="1694034"/>
                  </a:lnTo>
                  <a:lnTo>
                    <a:pt x="1502846" y="1683318"/>
                  </a:lnTo>
                  <a:lnTo>
                    <a:pt x="1543406" y="1666172"/>
                  </a:lnTo>
                  <a:lnTo>
                    <a:pt x="1580448" y="1643176"/>
                  </a:lnTo>
                  <a:lnTo>
                    <a:pt x="1613392" y="1614916"/>
                  </a:lnTo>
                  <a:lnTo>
                    <a:pt x="1641652" y="1581972"/>
                  </a:lnTo>
                  <a:lnTo>
                    <a:pt x="1664648" y="1544930"/>
                  </a:lnTo>
                  <a:lnTo>
                    <a:pt x="1681794" y="1504370"/>
                  </a:lnTo>
                  <a:lnTo>
                    <a:pt x="1692510" y="1460877"/>
                  </a:lnTo>
                  <a:lnTo>
                    <a:pt x="1696212" y="1415034"/>
                  </a:lnTo>
                  <a:lnTo>
                    <a:pt x="1696212" y="282702"/>
                  </a:lnTo>
                  <a:lnTo>
                    <a:pt x="1692510" y="236858"/>
                  </a:lnTo>
                  <a:lnTo>
                    <a:pt x="1681794" y="193365"/>
                  </a:lnTo>
                  <a:lnTo>
                    <a:pt x="1664648" y="152805"/>
                  </a:lnTo>
                  <a:lnTo>
                    <a:pt x="1641652" y="115763"/>
                  </a:lnTo>
                  <a:lnTo>
                    <a:pt x="1613392" y="82819"/>
                  </a:lnTo>
                  <a:lnTo>
                    <a:pt x="1580448" y="54559"/>
                  </a:lnTo>
                  <a:lnTo>
                    <a:pt x="1543406" y="31563"/>
                  </a:lnTo>
                  <a:lnTo>
                    <a:pt x="1502846" y="14417"/>
                  </a:lnTo>
                  <a:lnTo>
                    <a:pt x="1459353" y="3701"/>
                  </a:lnTo>
                  <a:lnTo>
                    <a:pt x="1413510" y="0"/>
                  </a:lnTo>
                  <a:close/>
                </a:path>
              </a:pathLst>
            </a:custGeom>
            <a:solidFill>
              <a:srgbClr val="52EB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161532" y="2238755"/>
              <a:ext cx="1696720" cy="1697989"/>
            </a:xfrm>
            <a:custGeom>
              <a:avLst/>
              <a:gdLst/>
              <a:ahLst/>
              <a:cxnLst/>
              <a:rect l="l" t="t" r="r" b="b"/>
              <a:pathLst>
                <a:path w="1696720" h="1697989">
                  <a:moveTo>
                    <a:pt x="0" y="282702"/>
                  </a:moveTo>
                  <a:lnTo>
                    <a:pt x="3701" y="236858"/>
                  </a:lnTo>
                  <a:lnTo>
                    <a:pt x="14417" y="193365"/>
                  </a:lnTo>
                  <a:lnTo>
                    <a:pt x="31563" y="152805"/>
                  </a:lnTo>
                  <a:lnTo>
                    <a:pt x="54559" y="115763"/>
                  </a:lnTo>
                  <a:lnTo>
                    <a:pt x="82819" y="82819"/>
                  </a:lnTo>
                  <a:lnTo>
                    <a:pt x="115763" y="54559"/>
                  </a:lnTo>
                  <a:lnTo>
                    <a:pt x="152805" y="31563"/>
                  </a:lnTo>
                  <a:lnTo>
                    <a:pt x="193365" y="14417"/>
                  </a:lnTo>
                  <a:lnTo>
                    <a:pt x="236858" y="3701"/>
                  </a:lnTo>
                  <a:lnTo>
                    <a:pt x="282701" y="0"/>
                  </a:lnTo>
                  <a:lnTo>
                    <a:pt x="1413510" y="0"/>
                  </a:lnTo>
                  <a:lnTo>
                    <a:pt x="1459353" y="3701"/>
                  </a:lnTo>
                  <a:lnTo>
                    <a:pt x="1502846" y="14417"/>
                  </a:lnTo>
                  <a:lnTo>
                    <a:pt x="1543406" y="31563"/>
                  </a:lnTo>
                  <a:lnTo>
                    <a:pt x="1580448" y="54559"/>
                  </a:lnTo>
                  <a:lnTo>
                    <a:pt x="1613392" y="82819"/>
                  </a:lnTo>
                  <a:lnTo>
                    <a:pt x="1641652" y="115763"/>
                  </a:lnTo>
                  <a:lnTo>
                    <a:pt x="1664648" y="152805"/>
                  </a:lnTo>
                  <a:lnTo>
                    <a:pt x="1681794" y="193365"/>
                  </a:lnTo>
                  <a:lnTo>
                    <a:pt x="1692510" y="236858"/>
                  </a:lnTo>
                  <a:lnTo>
                    <a:pt x="1696212" y="282702"/>
                  </a:lnTo>
                  <a:lnTo>
                    <a:pt x="1696212" y="1415034"/>
                  </a:lnTo>
                  <a:lnTo>
                    <a:pt x="1692510" y="1460877"/>
                  </a:lnTo>
                  <a:lnTo>
                    <a:pt x="1681794" y="1504370"/>
                  </a:lnTo>
                  <a:lnTo>
                    <a:pt x="1664648" y="1544930"/>
                  </a:lnTo>
                  <a:lnTo>
                    <a:pt x="1641652" y="1581972"/>
                  </a:lnTo>
                  <a:lnTo>
                    <a:pt x="1613392" y="1614916"/>
                  </a:lnTo>
                  <a:lnTo>
                    <a:pt x="1580448" y="1643176"/>
                  </a:lnTo>
                  <a:lnTo>
                    <a:pt x="1543406" y="1666172"/>
                  </a:lnTo>
                  <a:lnTo>
                    <a:pt x="1502846" y="1683318"/>
                  </a:lnTo>
                  <a:lnTo>
                    <a:pt x="1459353" y="1694034"/>
                  </a:lnTo>
                  <a:lnTo>
                    <a:pt x="1413510" y="1697736"/>
                  </a:lnTo>
                  <a:lnTo>
                    <a:pt x="282701" y="1697736"/>
                  </a:lnTo>
                  <a:lnTo>
                    <a:pt x="236858" y="1694034"/>
                  </a:lnTo>
                  <a:lnTo>
                    <a:pt x="193365" y="1683318"/>
                  </a:lnTo>
                  <a:lnTo>
                    <a:pt x="152805" y="1666172"/>
                  </a:lnTo>
                  <a:lnTo>
                    <a:pt x="115763" y="1643176"/>
                  </a:lnTo>
                  <a:lnTo>
                    <a:pt x="82819" y="1614916"/>
                  </a:lnTo>
                  <a:lnTo>
                    <a:pt x="54559" y="1581972"/>
                  </a:lnTo>
                  <a:lnTo>
                    <a:pt x="31563" y="1544930"/>
                  </a:lnTo>
                  <a:lnTo>
                    <a:pt x="14417" y="1504370"/>
                  </a:lnTo>
                  <a:lnTo>
                    <a:pt x="3701" y="1460877"/>
                  </a:lnTo>
                  <a:lnTo>
                    <a:pt x="0" y="1415034"/>
                  </a:lnTo>
                  <a:lnTo>
                    <a:pt x="0" y="28270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6479794" y="2847848"/>
            <a:ext cx="106108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0" b="1">
                <a:solidFill>
                  <a:srgbClr val="FFFFFF"/>
                </a:solidFill>
                <a:latin typeface="Calibri"/>
                <a:cs typeface="Calibri"/>
              </a:rPr>
              <a:t>Cinsi</a:t>
            </a:r>
            <a:r>
              <a:rPr dirty="0" sz="2500" spc="-30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500" spc="-1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2500" spc="-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327905" y="4059682"/>
            <a:ext cx="1709420" cy="1710689"/>
            <a:chOff x="4327905" y="4059682"/>
            <a:chExt cx="1709420" cy="1710689"/>
          </a:xfrm>
        </p:grpSpPr>
        <p:sp>
          <p:nvSpPr>
            <p:cNvPr id="13" name="object 13"/>
            <p:cNvSpPr/>
            <p:nvPr/>
          </p:nvSpPr>
          <p:spPr>
            <a:xfrm>
              <a:off x="4334255" y="4066032"/>
              <a:ext cx="1696720" cy="1697989"/>
            </a:xfrm>
            <a:custGeom>
              <a:avLst/>
              <a:gdLst/>
              <a:ahLst/>
              <a:cxnLst/>
              <a:rect l="l" t="t" r="r" b="b"/>
              <a:pathLst>
                <a:path w="1696720" h="1697989">
                  <a:moveTo>
                    <a:pt x="1413510" y="0"/>
                  </a:moveTo>
                  <a:lnTo>
                    <a:pt x="282702" y="0"/>
                  </a:lnTo>
                  <a:lnTo>
                    <a:pt x="236858" y="3701"/>
                  </a:lnTo>
                  <a:lnTo>
                    <a:pt x="193365" y="14417"/>
                  </a:lnTo>
                  <a:lnTo>
                    <a:pt x="152805" y="31563"/>
                  </a:lnTo>
                  <a:lnTo>
                    <a:pt x="115763" y="54559"/>
                  </a:lnTo>
                  <a:lnTo>
                    <a:pt x="82819" y="82819"/>
                  </a:lnTo>
                  <a:lnTo>
                    <a:pt x="54559" y="115763"/>
                  </a:lnTo>
                  <a:lnTo>
                    <a:pt x="31563" y="152805"/>
                  </a:lnTo>
                  <a:lnTo>
                    <a:pt x="14417" y="193365"/>
                  </a:lnTo>
                  <a:lnTo>
                    <a:pt x="3701" y="236858"/>
                  </a:lnTo>
                  <a:lnTo>
                    <a:pt x="0" y="282702"/>
                  </a:lnTo>
                  <a:lnTo>
                    <a:pt x="0" y="1415034"/>
                  </a:lnTo>
                  <a:lnTo>
                    <a:pt x="3701" y="1460890"/>
                  </a:lnTo>
                  <a:lnTo>
                    <a:pt x="14417" y="1504390"/>
                  </a:lnTo>
                  <a:lnTo>
                    <a:pt x="31563" y="1544952"/>
                  </a:lnTo>
                  <a:lnTo>
                    <a:pt x="54559" y="1581994"/>
                  </a:lnTo>
                  <a:lnTo>
                    <a:pt x="82819" y="1614935"/>
                  </a:lnTo>
                  <a:lnTo>
                    <a:pt x="115763" y="1643191"/>
                  </a:lnTo>
                  <a:lnTo>
                    <a:pt x="152805" y="1666181"/>
                  </a:lnTo>
                  <a:lnTo>
                    <a:pt x="193365" y="1683323"/>
                  </a:lnTo>
                  <a:lnTo>
                    <a:pt x="236858" y="1694035"/>
                  </a:lnTo>
                  <a:lnTo>
                    <a:pt x="282702" y="1697736"/>
                  </a:lnTo>
                  <a:lnTo>
                    <a:pt x="1413510" y="1697736"/>
                  </a:lnTo>
                  <a:lnTo>
                    <a:pt x="1459353" y="1694035"/>
                  </a:lnTo>
                  <a:lnTo>
                    <a:pt x="1502846" y="1683323"/>
                  </a:lnTo>
                  <a:lnTo>
                    <a:pt x="1543406" y="1666181"/>
                  </a:lnTo>
                  <a:lnTo>
                    <a:pt x="1580448" y="1643191"/>
                  </a:lnTo>
                  <a:lnTo>
                    <a:pt x="1613392" y="1614935"/>
                  </a:lnTo>
                  <a:lnTo>
                    <a:pt x="1641652" y="1581994"/>
                  </a:lnTo>
                  <a:lnTo>
                    <a:pt x="1664648" y="1544952"/>
                  </a:lnTo>
                  <a:lnTo>
                    <a:pt x="1681794" y="1504390"/>
                  </a:lnTo>
                  <a:lnTo>
                    <a:pt x="1692510" y="1460890"/>
                  </a:lnTo>
                  <a:lnTo>
                    <a:pt x="1696212" y="1415034"/>
                  </a:lnTo>
                  <a:lnTo>
                    <a:pt x="1696212" y="282702"/>
                  </a:lnTo>
                  <a:lnTo>
                    <a:pt x="1692510" y="236858"/>
                  </a:lnTo>
                  <a:lnTo>
                    <a:pt x="1681794" y="193365"/>
                  </a:lnTo>
                  <a:lnTo>
                    <a:pt x="1664648" y="152805"/>
                  </a:lnTo>
                  <a:lnTo>
                    <a:pt x="1641652" y="115763"/>
                  </a:lnTo>
                  <a:lnTo>
                    <a:pt x="1613392" y="82819"/>
                  </a:lnTo>
                  <a:lnTo>
                    <a:pt x="1580448" y="54559"/>
                  </a:lnTo>
                  <a:lnTo>
                    <a:pt x="1543406" y="31563"/>
                  </a:lnTo>
                  <a:lnTo>
                    <a:pt x="1502846" y="14417"/>
                  </a:lnTo>
                  <a:lnTo>
                    <a:pt x="1459353" y="3701"/>
                  </a:lnTo>
                  <a:lnTo>
                    <a:pt x="1413510" y="0"/>
                  </a:lnTo>
                  <a:close/>
                </a:path>
              </a:pathLst>
            </a:custGeom>
            <a:solidFill>
              <a:srgbClr val="2DD6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334255" y="4066032"/>
              <a:ext cx="1696720" cy="1697989"/>
            </a:xfrm>
            <a:custGeom>
              <a:avLst/>
              <a:gdLst/>
              <a:ahLst/>
              <a:cxnLst/>
              <a:rect l="l" t="t" r="r" b="b"/>
              <a:pathLst>
                <a:path w="1696720" h="1697989">
                  <a:moveTo>
                    <a:pt x="0" y="282702"/>
                  </a:moveTo>
                  <a:lnTo>
                    <a:pt x="3701" y="236858"/>
                  </a:lnTo>
                  <a:lnTo>
                    <a:pt x="14417" y="193365"/>
                  </a:lnTo>
                  <a:lnTo>
                    <a:pt x="31563" y="152805"/>
                  </a:lnTo>
                  <a:lnTo>
                    <a:pt x="54559" y="115763"/>
                  </a:lnTo>
                  <a:lnTo>
                    <a:pt x="82819" y="82819"/>
                  </a:lnTo>
                  <a:lnTo>
                    <a:pt x="115763" y="54559"/>
                  </a:lnTo>
                  <a:lnTo>
                    <a:pt x="152805" y="31563"/>
                  </a:lnTo>
                  <a:lnTo>
                    <a:pt x="193365" y="14417"/>
                  </a:lnTo>
                  <a:lnTo>
                    <a:pt x="236858" y="3701"/>
                  </a:lnTo>
                  <a:lnTo>
                    <a:pt x="282702" y="0"/>
                  </a:lnTo>
                  <a:lnTo>
                    <a:pt x="1413510" y="0"/>
                  </a:lnTo>
                  <a:lnTo>
                    <a:pt x="1459353" y="3701"/>
                  </a:lnTo>
                  <a:lnTo>
                    <a:pt x="1502846" y="14417"/>
                  </a:lnTo>
                  <a:lnTo>
                    <a:pt x="1543406" y="31563"/>
                  </a:lnTo>
                  <a:lnTo>
                    <a:pt x="1580448" y="54559"/>
                  </a:lnTo>
                  <a:lnTo>
                    <a:pt x="1613392" y="82819"/>
                  </a:lnTo>
                  <a:lnTo>
                    <a:pt x="1641652" y="115763"/>
                  </a:lnTo>
                  <a:lnTo>
                    <a:pt x="1664648" y="152805"/>
                  </a:lnTo>
                  <a:lnTo>
                    <a:pt x="1681794" y="193365"/>
                  </a:lnTo>
                  <a:lnTo>
                    <a:pt x="1692510" y="236858"/>
                  </a:lnTo>
                  <a:lnTo>
                    <a:pt x="1696212" y="282702"/>
                  </a:lnTo>
                  <a:lnTo>
                    <a:pt x="1696212" y="1415034"/>
                  </a:lnTo>
                  <a:lnTo>
                    <a:pt x="1692510" y="1460890"/>
                  </a:lnTo>
                  <a:lnTo>
                    <a:pt x="1681794" y="1504390"/>
                  </a:lnTo>
                  <a:lnTo>
                    <a:pt x="1664648" y="1544952"/>
                  </a:lnTo>
                  <a:lnTo>
                    <a:pt x="1641652" y="1581994"/>
                  </a:lnTo>
                  <a:lnTo>
                    <a:pt x="1613392" y="1614935"/>
                  </a:lnTo>
                  <a:lnTo>
                    <a:pt x="1580448" y="1643191"/>
                  </a:lnTo>
                  <a:lnTo>
                    <a:pt x="1543406" y="1666181"/>
                  </a:lnTo>
                  <a:lnTo>
                    <a:pt x="1502846" y="1683323"/>
                  </a:lnTo>
                  <a:lnTo>
                    <a:pt x="1459353" y="1694035"/>
                  </a:lnTo>
                  <a:lnTo>
                    <a:pt x="1413510" y="1697736"/>
                  </a:lnTo>
                  <a:lnTo>
                    <a:pt x="282702" y="1697736"/>
                  </a:lnTo>
                  <a:lnTo>
                    <a:pt x="236858" y="1694035"/>
                  </a:lnTo>
                  <a:lnTo>
                    <a:pt x="193365" y="1683323"/>
                  </a:lnTo>
                  <a:lnTo>
                    <a:pt x="152805" y="1666181"/>
                  </a:lnTo>
                  <a:lnTo>
                    <a:pt x="115763" y="1643191"/>
                  </a:lnTo>
                  <a:lnTo>
                    <a:pt x="82819" y="1614935"/>
                  </a:lnTo>
                  <a:lnTo>
                    <a:pt x="54559" y="1581994"/>
                  </a:lnTo>
                  <a:lnTo>
                    <a:pt x="31563" y="1544952"/>
                  </a:lnTo>
                  <a:lnTo>
                    <a:pt x="14417" y="1504390"/>
                  </a:lnTo>
                  <a:lnTo>
                    <a:pt x="3701" y="1460890"/>
                  </a:lnTo>
                  <a:lnTo>
                    <a:pt x="0" y="1415034"/>
                  </a:lnTo>
                  <a:lnTo>
                    <a:pt x="0" y="28270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4786376" y="4675454"/>
            <a:ext cx="79248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0" b="1">
                <a:solidFill>
                  <a:srgbClr val="FFFFFF"/>
                </a:solidFill>
                <a:latin typeface="Calibri"/>
                <a:cs typeface="Calibri"/>
              </a:rPr>
              <a:t>Mi</a:t>
            </a:r>
            <a:r>
              <a:rPr dirty="0" sz="2500" spc="-40" b="1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z="2500" spc="-5" b="1">
                <a:solidFill>
                  <a:srgbClr val="FFFFFF"/>
                </a:solidFill>
                <a:latin typeface="Calibri"/>
                <a:cs typeface="Calibri"/>
              </a:rPr>
              <a:t>aç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155435" y="4059935"/>
            <a:ext cx="1708785" cy="1710055"/>
            <a:chOff x="6155435" y="4059935"/>
            <a:chExt cx="1708785" cy="1710055"/>
          </a:xfrm>
        </p:grpSpPr>
        <p:sp>
          <p:nvSpPr>
            <p:cNvPr id="17" name="object 17"/>
            <p:cNvSpPr/>
            <p:nvPr/>
          </p:nvSpPr>
          <p:spPr>
            <a:xfrm>
              <a:off x="6161531" y="4066031"/>
              <a:ext cx="1696720" cy="1697989"/>
            </a:xfrm>
            <a:custGeom>
              <a:avLst/>
              <a:gdLst/>
              <a:ahLst/>
              <a:cxnLst/>
              <a:rect l="l" t="t" r="r" b="b"/>
              <a:pathLst>
                <a:path w="1696720" h="1697989">
                  <a:moveTo>
                    <a:pt x="1413510" y="0"/>
                  </a:moveTo>
                  <a:lnTo>
                    <a:pt x="282701" y="0"/>
                  </a:lnTo>
                  <a:lnTo>
                    <a:pt x="236858" y="3701"/>
                  </a:lnTo>
                  <a:lnTo>
                    <a:pt x="193365" y="14417"/>
                  </a:lnTo>
                  <a:lnTo>
                    <a:pt x="152805" y="31563"/>
                  </a:lnTo>
                  <a:lnTo>
                    <a:pt x="115763" y="54559"/>
                  </a:lnTo>
                  <a:lnTo>
                    <a:pt x="82819" y="82819"/>
                  </a:lnTo>
                  <a:lnTo>
                    <a:pt x="54559" y="115763"/>
                  </a:lnTo>
                  <a:lnTo>
                    <a:pt x="31563" y="152805"/>
                  </a:lnTo>
                  <a:lnTo>
                    <a:pt x="14417" y="193365"/>
                  </a:lnTo>
                  <a:lnTo>
                    <a:pt x="3701" y="236858"/>
                  </a:lnTo>
                  <a:lnTo>
                    <a:pt x="0" y="282702"/>
                  </a:lnTo>
                  <a:lnTo>
                    <a:pt x="0" y="1415034"/>
                  </a:lnTo>
                  <a:lnTo>
                    <a:pt x="3701" y="1460890"/>
                  </a:lnTo>
                  <a:lnTo>
                    <a:pt x="14417" y="1504390"/>
                  </a:lnTo>
                  <a:lnTo>
                    <a:pt x="31563" y="1544952"/>
                  </a:lnTo>
                  <a:lnTo>
                    <a:pt x="54559" y="1581994"/>
                  </a:lnTo>
                  <a:lnTo>
                    <a:pt x="82819" y="1614935"/>
                  </a:lnTo>
                  <a:lnTo>
                    <a:pt x="115763" y="1643191"/>
                  </a:lnTo>
                  <a:lnTo>
                    <a:pt x="152805" y="1666181"/>
                  </a:lnTo>
                  <a:lnTo>
                    <a:pt x="193365" y="1683323"/>
                  </a:lnTo>
                  <a:lnTo>
                    <a:pt x="236858" y="1694035"/>
                  </a:lnTo>
                  <a:lnTo>
                    <a:pt x="282701" y="1697736"/>
                  </a:lnTo>
                  <a:lnTo>
                    <a:pt x="1413510" y="1697736"/>
                  </a:lnTo>
                  <a:lnTo>
                    <a:pt x="1459353" y="1694035"/>
                  </a:lnTo>
                  <a:lnTo>
                    <a:pt x="1502846" y="1683323"/>
                  </a:lnTo>
                  <a:lnTo>
                    <a:pt x="1543406" y="1666181"/>
                  </a:lnTo>
                  <a:lnTo>
                    <a:pt x="1580448" y="1643191"/>
                  </a:lnTo>
                  <a:lnTo>
                    <a:pt x="1613392" y="1614935"/>
                  </a:lnTo>
                  <a:lnTo>
                    <a:pt x="1641652" y="1581994"/>
                  </a:lnTo>
                  <a:lnTo>
                    <a:pt x="1664648" y="1544952"/>
                  </a:lnTo>
                  <a:lnTo>
                    <a:pt x="1681794" y="1504390"/>
                  </a:lnTo>
                  <a:lnTo>
                    <a:pt x="1692510" y="1460890"/>
                  </a:lnTo>
                  <a:lnTo>
                    <a:pt x="1696212" y="1415034"/>
                  </a:lnTo>
                  <a:lnTo>
                    <a:pt x="1696212" y="282702"/>
                  </a:lnTo>
                  <a:lnTo>
                    <a:pt x="1692510" y="236858"/>
                  </a:lnTo>
                  <a:lnTo>
                    <a:pt x="1681794" y="193365"/>
                  </a:lnTo>
                  <a:lnTo>
                    <a:pt x="1664648" y="152805"/>
                  </a:lnTo>
                  <a:lnTo>
                    <a:pt x="1641652" y="115763"/>
                  </a:lnTo>
                  <a:lnTo>
                    <a:pt x="1613392" y="82819"/>
                  </a:lnTo>
                  <a:lnTo>
                    <a:pt x="1580448" y="54559"/>
                  </a:lnTo>
                  <a:lnTo>
                    <a:pt x="1543406" y="31563"/>
                  </a:lnTo>
                  <a:lnTo>
                    <a:pt x="1502846" y="14417"/>
                  </a:lnTo>
                  <a:lnTo>
                    <a:pt x="1459353" y="3701"/>
                  </a:lnTo>
                  <a:lnTo>
                    <a:pt x="141351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161531" y="4066031"/>
              <a:ext cx="1696720" cy="1697989"/>
            </a:xfrm>
            <a:custGeom>
              <a:avLst/>
              <a:gdLst/>
              <a:ahLst/>
              <a:cxnLst/>
              <a:rect l="l" t="t" r="r" b="b"/>
              <a:pathLst>
                <a:path w="1696720" h="1697989">
                  <a:moveTo>
                    <a:pt x="0" y="282702"/>
                  </a:moveTo>
                  <a:lnTo>
                    <a:pt x="3701" y="236858"/>
                  </a:lnTo>
                  <a:lnTo>
                    <a:pt x="14417" y="193365"/>
                  </a:lnTo>
                  <a:lnTo>
                    <a:pt x="31563" y="152805"/>
                  </a:lnTo>
                  <a:lnTo>
                    <a:pt x="54559" y="115763"/>
                  </a:lnTo>
                  <a:lnTo>
                    <a:pt x="82819" y="82819"/>
                  </a:lnTo>
                  <a:lnTo>
                    <a:pt x="115763" y="54559"/>
                  </a:lnTo>
                  <a:lnTo>
                    <a:pt x="152805" y="31563"/>
                  </a:lnTo>
                  <a:lnTo>
                    <a:pt x="193365" y="14417"/>
                  </a:lnTo>
                  <a:lnTo>
                    <a:pt x="236858" y="3701"/>
                  </a:lnTo>
                  <a:lnTo>
                    <a:pt x="282701" y="0"/>
                  </a:lnTo>
                  <a:lnTo>
                    <a:pt x="1413510" y="0"/>
                  </a:lnTo>
                  <a:lnTo>
                    <a:pt x="1459353" y="3701"/>
                  </a:lnTo>
                  <a:lnTo>
                    <a:pt x="1502846" y="14417"/>
                  </a:lnTo>
                  <a:lnTo>
                    <a:pt x="1543406" y="31563"/>
                  </a:lnTo>
                  <a:lnTo>
                    <a:pt x="1580448" y="54559"/>
                  </a:lnTo>
                  <a:lnTo>
                    <a:pt x="1613392" y="82819"/>
                  </a:lnTo>
                  <a:lnTo>
                    <a:pt x="1641652" y="115763"/>
                  </a:lnTo>
                  <a:lnTo>
                    <a:pt x="1664648" y="152805"/>
                  </a:lnTo>
                  <a:lnTo>
                    <a:pt x="1681794" y="193365"/>
                  </a:lnTo>
                  <a:lnTo>
                    <a:pt x="1692510" y="236858"/>
                  </a:lnTo>
                  <a:lnTo>
                    <a:pt x="1696212" y="282702"/>
                  </a:lnTo>
                  <a:lnTo>
                    <a:pt x="1696212" y="1415034"/>
                  </a:lnTo>
                  <a:lnTo>
                    <a:pt x="1692510" y="1460890"/>
                  </a:lnTo>
                  <a:lnTo>
                    <a:pt x="1681794" y="1504390"/>
                  </a:lnTo>
                  <a:lnTo>
                    <a:pt x="1664648" y="1544952"/>
                  </a:lnTo>
                  <a:lnTo>
                    <a:pt x="1641652" y="1581994"/>
                  </a:lnTo>
                  <a:lnTo>
                    <a:pt x="1613392" y="1614935"/>
                  </a:lnTo>
                  <a:lnTo>
                    <a:pt x="1580448" y="1643191"/>
                  </a:lnTo>
                  <a:lnTo>
                    <a:pt x="1543406" y="1666181"/>
                  </a:lnTo>
                  <a:lnTo>
                    <a:pt x="1502846" y="1683323"/>
                  </a:lnTo>
                  <a:lnTo>
                    <a:pt x="1459353" y="1694035"/>
                  </a:lnTo>
                  <a:lnTo>
                    <a:pt x="1413510" y="1697736"/>
                  </a:lnTo>
                  <a:lnTo>
                    <a:pt x="282701" y="1697736"/>
                  </a:lnTo>
                  <a:lnTo>
                    <a:pt x="236858" y="1694035"/>
                  </a:lnTo>
                  <a:lnTo>
                    <a:pt x="193365" y="1683323"/>
                  </a:lnTo>
                  <a:lnTo>
                    <a:pt x="152805" y="1666181"/>
                  </a:lnTo>
                  <a:lnTo>
                    <a:pt x="115763" y="1643191"/>
                  </a:lnTo>
                  <a:lnTo>
                    <a:pt x="82819" y="1614935"/>
                  </a:lnTo>
                  <a:lnTo>
                    <a:pt x="54559" y="1581994"/>
                  </a:lnTo>
                  <a:lnTo>
                    <a:pt x="31563" y="1544952"/>
                  </a:lnTo>
                  <a:lnTo>
                    <a:pt x="14417" y="1504390"/>
                  </a:lnTo>
                  <a:lnTo>
                    <a:pt x="3701" y="1460890"/>
                  </a:lnTo>
                  <a:lnTo>
                    <a:pt x="0" y="1415034"/>
                  </a:lnTo>
                  <a:lnTo>
                    <a:pt x="0" y="28270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6344158" y="4501388"/>
            <a:ext cx="1331595" cy="755015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12700" marR="5080" indent="271145">
              <a:lnSpc>
                <a:spcPts val="2750"/>
              </a:lnSpc>
              <a:spcBef>
                <a:spcPts val="395"/>
              </a:spcBef>
            </a:pPr>
            <a:r>
              <a:rPr dirty="0" sz="2500" spc="-5" b="1">
                <a:solidFill>
                  <a:srgbClr val="FFFFFF"/>
                </a:solidFill>
                <a:latin typeface="Calibri"/>
                <a:cs typeface="Calibri"/>
              </a:rPr>
              <a:t>Kişilik </a:t>
            </a:r>
            <a:r>
              <a:rPr dirty="0" sz="25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500" spc="-10" b="1">
                <a:solidFill>
                  <a:srgbClr val="FFFFFF"/>
                </a:solidFill>
                <a:latin typeface="Calibri"/>
                <a:cs typeface="Calibri"/>
              </a:rPr>
              <a:t>Ö</a:t>
            </a:r>
            <a:r>
              <a:rPr dirty="0" sz="2500" spc="-60" b="1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z="2500" spc="-10" b="1">
                <a:solidFill>
                  <a:srgbClr val="FFFFFF"/>
                </a:solidFill>
                <a:latin typeface="Calibri"/>
                <a:cs typeface="Calibri"/>
              </a:rPr>
              <a:t>ellikleri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9321" y="282651"/>
            <a:ext cx="475170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5"/>
              <a:t>Aileye</a:t>
            </a:r>
            <a:r>
              <a:rPr dirty="0" spc="-10"/>
              <a:t> </a:t>
            </a:r>
            <a:r>
              <a:rPr dirty="0" spc="-5"/>
              <a:t>İlişkin</a:t>
            </a:r>
            <a:r>
              <a:rPr dirty="0"/>
              <a:t> </a:t>
            </a:r>
            <a:r>
              <a:rPr dirty="0" spc="-20"/>
              <a:t>Özellikler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0887" y="1689862"/>
            <a:ext cx="8980805" cy="3891279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1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u="heavy" sz="24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Zorbalık</a:t>
            </a:r>
            <a:r>
              <a:rPr dirty="0" u="heavy" sz="2400" spc="-3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4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yapan çocukların</a:t>
            </a:r>
            <a:r>
              <a:rPr dirty="0" u="heavy" sz="2400" spc="-3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400" spc="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aileleri</a:t>
            </a:r>
            <a:r>
              <a:rPr dirty="0" sz="2400" spc="5"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 sz="2400">
                <a:latin typeface="Calibri"/>
                <a:cs typeface="Calibri"/>
              </a:rPr>
              <a:t>İlgi,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sevgi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sıcaklıktan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yoksun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bir</a:t>
            </a:r>
            <a:r>
              <a:rPr dirty="0" sz="2400">
                <a:latin typeface="Calibri"/>
                <a:cs typeface="Calibri"/>
              </a:rPr>
              <a:t> aile</a:t>
            </a:r>
            <a:r>
              <a:rPr dirty="0" sz="2400" spc="-10">
                <a:latin typeface="Calibri"/>
                <a:cs typeface="Calibri"/>
              </a:rPr>
              <a:t> ortamı</a:t>
            </a:r>
            <a:endParaRPr sz="24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 sz="2400" spc="-10">
                <a:latin typeface="Calibri"/>
                <a:cs typeface="Calibri"/>
              </a:rPr>
              <a:t>Fiziksel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veya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duygusal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istismar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uygulayan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ebeveynler</a:t>
            </a:r>
            <a:endParaRPr sz="24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210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 sz="2400" spc="-15">
                <a:latin typeface="Calibri"/>
                <a:cs typeface="Calibri"/>
              </a:rPr>
              <a:t>Saldırgan </a:t>
            </a:r>
            <a:r>
              <a:rPr dirty="0" sz="2400" spc="-10">
                <a:latin typeface="Calibri"/>
                <a:cs typeface="Calibri"/>
              </a:rPr>
              <a:t>davranışları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hoşgörü</a:t>
            </a:r>
            <a:r>
              <a:rPr dirty="0" sz="2400">
                <a:latin typeface="Calibri"/>
                <a:cs typeface="Calibri"/>
              </a:rPr>
              <a:t> ile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karşılayan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ebeveynler</a:t>
            </a:r>
            <a:endParaRPr sz="24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 sz="2400" spc="-10">
                <a:latin typeface="Calibri"/>
                <a:cs typeface="Calibri"/>
              </a:rPr>
              <a:t>Problem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çözümünde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fiziksel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güç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kullanan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ebeveynler</a:t>
            </a:r>
            <a:endParaRPr sz="2400">
              <a:latin typeface="Calibri"/>
              <a:cs typeface="Calibri"/>
            </a:endParaRPr>
          </a:p>
          <a:p>
            <a:pPr lvl="1" marL="698500" indent="-228600">
              <a:lnSpc>
                <a:spcPts val="2735"/>
              </a:lnSpc>
              <a:spcBef>
                <a:spcPts val="215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 sz="2400" spc="-10">
                <a:latin typeface="Calibri"/>
                <a:cs typeface="Calibri"/>
              </a:rPr>
              <a:t>Kardeşleri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tarafından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zorbalığa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uğrayan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veya </a:t>
            </a:r>
            <a:r>
              <a:rPr dirty="0" sz="2400" spc="-10">
                <a:latin typeface="Calibri"/>
                <a:cs typeface="Calibri"/>
              </a:rPr>
              <a:t>kardeşlerine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zorbalık</a:t>
            </a:r>
            <a:endParaRPr sz="2400">
              <a:latin typeface="Calibri"/>
              <a:cs typeface="Calibri"/>
            </a:endParaRPr>
          </a:p>
          <a:p>
            <a:pPr marL="698500">
              <a:lnSpc>
                <a:spcPts val="2735"/>
              </a:lnSpc>
            </a:pPr>
            <a:r>
              <a:rPr dirty="0" sz="2400" spc="-10">
                <a:latin typeface="Calibri"/>
                <a:cs typeface="Calibri"/>
              </a:rPr>
              <a:t>yapan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çocuklar</a:t>
            </a:r>
            <a:endParaRPr sz="24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 sz="2400" spc="-10">
                <a:latin typeface="Calibri"/>
                <a:cs typeface="Calibri"/>
              </a:rPr>
              <a:t>Farklı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aile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yapısı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(tek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ebeveynli)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735"/>
              </a:lnSpc>
              <a:spcBef>
                <a:spcPts val="72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30">
                <a:latin typeface="Calibri"/>
                <a:cs typeface="Calibri"/>
              </a:rPr>
              <a:t>Ev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ortamında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saldırgan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davranışları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öğrenen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çocukların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bunu</a:t>
            </a:r>
            <a:r>
              <a:rPr dirty="0" sz="2400" spc="-10">
                <a:latin typeface="Calibri"/>
                <a:cs typeface="Calibri"/>
              </a:rPr>
              <a:t> okulda</a:t>
            </a:r>
            <a:r>
              <a:rPr dirty="0" sz="2400" spc="-5">
                <a:latin typeface="Calibri"/>
                <a:cs typeface="Calibri"/>
              </a:rPr>
              <a:t> da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735"/>
              </a:lnSpc>
            </a:pPr>
            <a:r>
              <a:rPr dirty="0" sz="2400" spc="-5">
                <a:latin typeface="Calibri"/>
                <a:cs typeface="Calibri"/>
              </a:rPr>
              <a:t>arkadaş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ve</a:t>
            </a:r>
            <a:r>
              <a:rPr dirty="0" sz="2400" spc="-5">
                <a:latin typeface="Calibri"/>
                <a:cs typeface="Calibri"/>
              </a:rPr>
              <a:t> öğretmenlerine</a:t>
            </a:r>
            <a:r>
              <a:rPr dirty="0" sz="2400" spc="-15">
                <a:latin typeface="Calibri"/>
                <a:cs typeface="Calibri"/>
              </a:rPr>
              <a:t> karşı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uyguladıkları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tespit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edilmiştir.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42330" y="6499352"/>
            <a:ext cx="45599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(Atik ve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Güneri,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2013;</a:t>
            </a:r>
            <a:r>
              <a:rPr dirty="0" sz="1000" spc="4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Ensor</a:t>
            </a:r>
            <a:r>
              <a:rPr dirty="0" sz="1000" spc="-10">
                <a:latin typeface="Calibri"/>
                <a:cs typeface="Calibri"/>
              </a:rPr>
              <a:t> ve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ark., 2010;</a:t>
            </a:r>
            <a:r>
              <a:rPr dirty="0" sz="1000" spc="4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Hong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ve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Espelage,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2012;</a:t>
            </a:r>
            <a:r>
              <a:rPr dirty="0" sz="1000" spc="3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Wolke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ve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ark.,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2015)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42959" y="1139952"/>
            <a:ext cx="3273552" cy="231495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0705" y="1651617"/>
            <a:ext cx="8297545" cy="4422775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2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u="heavy" sz="2400" spc="-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Zorbalığa</a:t>
            </a:r>
            <a:r>
              <a:rPr dirty="0" u="heavy" sz="2400" spc="-2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4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maruz</a:t>
            </a:r>
            <a:r>
              <a:rPr dirty="0" u="heavy" sz="2400" spc="-2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4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kalan</a:t>
            </a:r>
            <a:r>
              <a:rPr dirty="0" u="heavy" sz="2400" spc="-2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4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çocukların</a:t>
            </a:r>
            <a:r>
              <a:rPr dirty="0" u="heavy" sz="2400" spc="-3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4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aileleri?</a:t>
            </a:r>
            <a:endParaRPr sz="2400">
              <a:latin typeface="Calibri"/>
              <a:cs typeface="Calibri"/>
            </a:endParaRPr>
          </a:p>
          <a:p>
            <a:pPr lvl="1" marL="698500" marR="488315" indent="-228600">
              <a:lnSpc>
                <a:spcPts val="2590"/>
              </a:lnSpc>
              <a:spcBef>
                <a:spcPts val="545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 sz="2400">
                <a:latin typeface="Calibri"/>
                <a:cs typeface="Calibri"/>
              </a:rPr>
              <a:t>Aşırı</a:t>
            </a:r>
            <a:r>
              <a:rPr dirty="0" sz="2400" spc="-15">
                <a:latin typeface="Calibri"/>
                <a:cs typeface="Calibri"/>
              </a:rPr>
              <a:t> koruyucu,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kollayıcı</a:t>
            </a:r>
            <a:r>
              <a:rPr dirty="0" sz="2400" spc="-15">
                <a:latin typeface="Calibri"/>
                <a:cs typeface="Calibri"/>
              </a:rPr>
              <a:t> ve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kontrolcü </a:t>
            </a:r>
            <a:r>
              <a:rPr dirty="0" sz="2400" spc="-5">
                <a:latin typeface="Calibri"/>
                <a:cs typeface="Calibri"/>
              </a:rPr>
              <a:t>ebeveynler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(çocuklar </a:t>
            </a:r>
            <a:r>
              <a:rPr dirty="0" sz="2400" spc="-5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bağımsızlık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ve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kendine</a:t>
            </a:r>
            <a:r>
              <a:rPr dirty="0" sz="2400" spc="-10">
                <a:latin typeface="Calibri"/>
                <a:cs typeface="Calibri"/>
              </a:rPr>
              <a:t> güven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konularında</a:t>
            </a:r>
            <a:r>
              <a:rPr dirty="0" sz="2400" spc="-5">
                <a:latin typeface="Calibri"/>
                <a:cs typeface="Calibri"/>
              </a:rPr>
              <a:t> sorunlar 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yaşayabilirler.)</a:t>
            </a:r>
            <a:endParaRPr sz="24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180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 sz="2400" spc="-10">
                <a:latin typeface="Calibri"/>
                <a:cs typeface="Calibri"/>
              </a:rPr>
              <a:t>Farklı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aile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yapısı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(tek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ebeveynli)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Font typeface="Arial MT"/>
              <a:buChar char="•"/>
            </a:pPr>
            <a:endParaRPr sz="2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lvl="1" marL="698500" indent="-228600">
              <a:lnSpc>
                <a:spcPts val="2735"/>
              </a:lnSpc>
              <a:spcBef>
                <a:spcPts val="5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 u="heavy" sz="24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Anne ile</a:t>
            </a:r>
            <a:r>
              <a:rPr dirty="0" u="heavy" sz="2400" spc="-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4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ilişki</a:t>
            </a:r>
            <a:r>
              <a:rPr dirty="0" sz="2400" spc="-5">
                <a:latin typeface="Calibri"/>
                <a:cs typeface="Calibri"/>
              </a:rPr>
              <a:t>: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Erkek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çocukların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anneleri ile</a:t>
            </a:r>
            <a:r>
              <a:rPr dirty="0" sz="2400" spc="-10">
                <a:latin typeface="Calibri"/>
                <a:cs typeface="Calibri"/>
              </a:rPr>
              <a:t> çok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yakın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duygusal</a:t>
            </a:r>
            <a:endParaRPr sz="2400">
              <a:latin typeface="Calibri"/>
              <a:cs typeface="Calibri"/>
            </a:endParaRPr>
          </a:p>
          <a:p>
            <a:pPr marL="698500" marR="393065">
              <a:lnSpc>
                <a:spcPts val="2590"/>
              </a:lnSpc>
              <a:spcBef>
                <a:spcPts val="185"/>
              </a:spcBef>
            </a:pPr>
            <a:r>
              <a:rPr dirty="0" sz="2400">
                <a:latin typeface="Calibri"/>
                <a:cs typeface="Calibri"/>
              </a:rPr>
              <a:t>ilişki </a:t>
            </a:r>
            <a:r>
              <a:rPr dirty="0" sz="2400" spc="-10">
                <a:latin typeface="Calibri"/>
                <a:cs typeface="Calibri"/>
              </a:rPr>
              <a:t>kurma </a:t>
            </a:r>
            <a:r>
              <a:rPr dirty="0" sz="2400">
                <a:latin typeface="Calibri"/>
                <a:cs typeface="Calibri"/>
              </a:rPr>
              <a:t>eğilimi, annelerinse </a:t>
            </a:r>
            <a:r>
              <a:rPr dirty="0" sz="2400" spc="-10">
                <a:latin typeface="Calibri"/>
                <a:cs typeface="Calibri"/>
              </a:rPr>
              <a:t>çocuklarına </a:t>
            </a:r>
            <a:r>
              <a:rPr dirty="0" sz="2400" spc="-5">
                <a:latin typeface="Calibri"/>
                <a:cs typeface="Calibri"/>
              </a:rPr>
              <a:t>yaşından daha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küçükmüş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gibi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davranma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eğilimi</a:t>
            </a:r>
            <a:endParaRPr sz="2400">
              <a:latin typeface="Calibri"/>
              <a:cs typeface="Calibri"/>
            </a:endParaRPr>
          </a:p>
          <a:p>
            <a:pPr lvl="1" marL="698500" indent="-228600">
              <a:lnSpc>
                <a:spcPts val="2735"/>
              </a:lnSpc>
              <a:spcBef>
                <a:spcPts val="165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 u="heavy" sz="24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Baba</a:t>
            </a:r>
            <a:r>
              <a:rPr dirty="0" u="heavy" sz="2400" spc="-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4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ile</a:t>
            </a:r>
            <a:r>
              <a:rPr dirty="0" u="heavy" sz="24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ilişki</a:t>
            </a:r>
            <a:r>
              <a:rPr dirty="0" sz="2400" spc="-5">
                <a:latin typeface="Calibri"/>
                <a:cs typeface="Calibri"/>
              </a:rPr>
              <a:t>: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Uzak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ve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mesafeli </a:t>
            </a:r>
            <a:r>
              <a:rPr dirty="0" sz="2400" spc="-5">
                <a:latin typeface="Calibri"/>
                <a:cs typeface="Calibri"/>
              </a:rPr>
              <a:t>bir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ilişki,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babalar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genelde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ya</a:t>
            </a:r>
            <a:endParaRPr sz="2400">
              <a:latin typeface="Calibri"/>
              <a:cs typeface="Calibri"/>
            </a:endParaRPr>
          </a:p>
          <a:p>
            <a:pPr marL="698500">
              <a:lnSpc>
                <a:spcPts val="2735"/>
              </a:lnSpc>
            </a:pPr>
            <a:r>
              <a:rPr dirty="0" sz="2400">
                <a:latin typeface="Calibri"/>
                <a:cs typeface="Calibri"/>
              </a:rPr>
              <a:t>aşırı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eleştirel</a:t>
            </a:r>
            <a:r>
              <a:rPr dirty="0" sz="2400" spc="-20">
                <a:latin typeface="Calibri"/>
                <a:cs typeface="Calibri"/>
              </a:rPr>
              <a:t> ya </a:t>
            </a:r>
            <a:r>
              <a:rPr dirty="0" sz="2400" spc="-5">
                <a:latin typeface="Calibri"/>
                <a:cs typeface="Calibri"/>
              </a:rPr>
              <a:t>da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tamamen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ilgisiz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76978" y="6728256"/>
            <a:ext cx="39681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(Barboza,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2009;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Bernstein</a:t>
            </a:r>
            <a:r>
              <a:rPr dirty="0" sz="1000" spc="3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ve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Watson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1997;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Smith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2004;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Şirvanlı-Özen,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2006)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19321" y="282651"/>
            <a:ext cx="475170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5"/>
              <a:t>Aileye</a:t>
            </a:r>
            <a:r>
              <a:rPr dirty="0" spc="-10"/>
              <a:t> </a:t>
            </a:r>
            <a:r>
              <a:rPr dirty="0" spc="-5"/>
              <a:t>İlişkin</a:t>
            </a:r>
            <a:r>
              <a:rPr dirty="0"/>
              <a:t> </a:t>
            </a:r>
            <a:r>
              <a:rPr dirty="0" spc="-20"/>
              <a:t>Özellikler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45652" y="1702307"/>
            <a:ext cx="3368040" cy="23835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70102" y="398779"/>
          <a:ext cx="10160635" cy="6046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30470"/>
                <a:gridCol w="5110480"/>
              </a:tblGrid>
              <a:tr h="628523"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36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Akran </a:t>
                      </a:r>
                      <a:r>
                        <a:rPr dirty="0" sz="36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Zorbalığı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3600" spc="-15" b="1">
                          <a:latin typeface="Calibri"/>
                          <a:cs typeface="Calibri"/>
                        </a:rPr>
                        <a:t>Akran</a:t>
                      </a:r>
                      <a:r>
                        <a:rPr dirty="0" sz="36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600" spc="-5" b="1">
                          <a:latin typeface="Calibri"/>
                          <a:cs typeface="Calibri"/>
                        </a:rPr>
                        <a:t>Çatışması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685038">
                <a:tc>
                  <a:txBody>
                    <a:bodyPr/>
                    <a:lstStyle/>
                    <a:p>
                      <a:pPr marL="361950" indent="-287020">
                        <a:lnSpc>
                          <a:spcPct val="100000"/>
                        </a:lnSpc>
                        <a:spcBef>
                          <a:spcPts val="170"/>
                        </a:spcBef>
                        <a:buClr>
                          <a:srgbClr val="FF0000"/>
                        </a:buClr>
                        <a:buFont typeface="Arial MT"/>
                        <a:buChar char="•"/>
                        <a:tabLst>
                          <a:tab pos="361950" algn="l"/>
                          <a:tab pos="362585" algn="l"/>
                        </a:tabLst>
                      </a:pPr>
                      <a:r>
                        <a:rPr dirty="0" sz="2000" spc="-5">
                          <a:latin typeface="Calibri"/>
                          <a:cs typeface="Calibri"/>
                        </a:rPr>
                        <a:t>Arkadaşlık</a:t>
                      </a:r>
                      <a:r>
                        <a:rPr dirty="0" sz="20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ilişkisi</a:t>
                      </a:r>
                      <a:r>
                        <a:rPr dirty="0" sz="20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35">
                          <a:latin typeface="Calibri"/>
                          <a:cs typeface="Calibri"/>
                        </a:rPr>
                        <a:t>yoktur.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15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62585" indent="-287020">
                        <a:lnSpc>
                          <a:spcPct val="100000"/>
                        </a:lnSpc>
                        <a:spcBef>
                          <a:spcPts val="170"/>
                        </a:spcBef>
                        <a:buFont typeface="Arial MT"/>
                        <a:buChar char="•"/>
                        <a:tabLst>
                          <a:tab pos="361950" algn="l"/>
                          <a:tab pos="362585" algn="l"/>
                        </a:tabLst>
                      </a:pPr>
                      <a:r>
                        <a:rPr dirty="0" sz="2000" spc="-5">
                          <a:latin typeface="Calibri"/>
                          <a:cs typeface="Calibri"/>
                        </a:rPr>
                        <a:t>Arkadaşlık</a:t>
                      </a:r>
                      <a:r>
                        <a:rPr dirty="0" sz="20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ilişkisi</a:t>
                      </a:r>
                      <a:r>
                        <a:rPr dirty="0" sz="20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40">
                          <a:latin typeface="Calibri"/>
                          <a:cs typeface="Calibri"/>
                        </a:rPr>
                        <a:t>vardır.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15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685038">
                <a:tc>
                  <a:txBody>
                    <a:bodyPr/>
                    <a:lstStyle/>
                    <a:p>
                      <a:pPr marL="361950" indent="-287020">
                        <a:lnSpc>
                          <a:spcPct val="100000"/>
                        </a:lnSpc>
                        <a:spcBef>
                          <a:spcPts val="170"/>
                        </a:spcBef>
                        <a:buClr>
                          <a:srgbClr val="FF0000"/>
                        </a:buClr>
                        <a:buFont typeface="Arial MT"/>
                        <a:buChar char="•"/>
                        <a:tabLst>
                          <a:tab pos="361950" algn="l"/>
                          <a:tab pos="362585" algn="l"/>
                        </a:tabLst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Güçler</a:t>
                      </a:r>
                      <a:r>
                        <a:rPr dirty="0" sz="2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arası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 denge</a:t>
                      </a:r>
                      <a:r>
                        <a:rPr dirty="0" sz="20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35">
                          <a:latin typeface="Calibri"/>
                          <a:cs typeface="Calibri"/>
                        </a:rPr>
                        <a:t>yoktur.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15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62585" indent="-287020">
                        <a:lnSpc>
                          <a:spcPct val="100000"/>
                        </a:lnSpc>
                        <a:spcBef>
                          <a:spcPts val="170"/>
                        </a:spcBef>
                        <a:buFont typeface="Arial MT"/>
                        <a:buChar char="•"/>
                        <a:tabLst>
                          <a:tab pos="361950" algn="l"/>
                          <a:tab pos="362585" algn="l"/>
                        </a:tabLst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Güçler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 arası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 denge</a:t>
                      </a:r>
                      <a:r>
                        <a:rPr dirty="0" sz="20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40">
                          <a:latin typeface="Calibri"/>
                          <a:cs typeface="Calibri"/>
                        </a:rPr>
                        <a:t>vardır.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15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685038">
                <a:tc>
                  <a:txBody>
                    <a:bodyPr/>
                    <a:lstStyle/>
                    <a:p>
                      <a:pPr marL="361950" indent="-287020">
                        <a:lnSpc>
                          <a:spcPct val="100000"/>
                        </a:lnSpc>
                        <a:spcBef>
                          <a:spcPts val="175"/>
                        </a:spcBef>
                        <a:buClr>
                          <a:srgbClr val="FF0000"/>
                        </a:buClr>
                        <a:buFont typeface="Arial MT"/>
                        <a:buChar char="•"/>
                        <a:tabLst>
                          <a:tab pos="361950" algn="l"/>
                          <a:tab pos="362585" algn="l"/>
                        </a:tabLst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Davranışlar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sıklıkla</a:t>
                      </a:r>
                      <a:r>
                        <a:rPr dirty="0" sz="20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latin typeface="Calibri"/>
                          <a:cs typeface="Calibri"/>
                        </a:rPr>
                        <a:t>tekrarlanır.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22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62585" indent="-287020">
                        <a:lnSpc>
                          <a:spcPct val="100000"/>
                        </a:lnSpc>
                        <a:spcBef>
                          <a:spcPts val="175"/>
                        </a:spcBef>
                        <a:buFont typeface="Arial MT"/>
                        <a:buChar char="•"/>
                        <a:tabLst>
                          <a:tab pos="361950" algn="l"/>
                          <a:tab pos="362585" algn="l"/>
                        </a:tabLst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Arada sırada</a:t>
                      </a:r>
                      <a:r>
                        <a:rPr dirty="0" sz="20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30">
                          <a:latin typeface="Calibri"/>
                          <a:cs typeface="Calibri"/>
                        </a:rPr>
                        <a:t>yaşanır.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 Çatışma</a:t>
                      </a:r>
                      <a:r>
                        <a:rPr dirty="0" sz="20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sürekli</a:t>
                      </a:r>
                      <a:r>
                        <a:rPr dirty="0" sz="20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latin typeface="Calibri"/>
                          <a:cs typeface="Calibri"/>
                        </a:rPr>
                        <a:t>değildir.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22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685038">
                <a:tc>
                  <a:txBody>
                    <a:bodyPr/>
                    <a:lstStyle/>
                    <a:p>
                      <a:pPr marL="361950" indent="-287020">
                        <a:lnSpc>
                          <a:spcPct val="100000"/>
                        </a:lnSpc>
                        <a:spcBef>
                          <a:spcPts val="175"/>
                        </a:spcBef>
                        <a:buClr>
                          <a:srgbClr val="FF0000"/>
                        </a:buClr>
                        <a:buFont typeface="Arial MT"/>
                        <a:buChar char="•"/>
                        <a:tabLst>
                          <a:tab pos="361950" algn="l"/>
                          <a:tab pos="362585" algn="l"/>
                        </a:tabLst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Sonuçları</a:t>
                      </a:r>
                      <a:r>
                        <a:rPr dirty="0" sz="2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kalıcı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ve</a:t>
                      </a:r>
                      <a:r>
                        <a:rPr dirty="0" sz="2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30">
                          <a:latin typeface="Calibri"/>
                          <a:cs typeface="Calibri"/>
                        </a:rPr>
                        <a:t>ağırdır.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22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62585" indent="-287020">
                        <a:lnSpc>
                          <a:spcPct val="100000"/>
                        </a:lnSpc>
                        <a:spcBef>
                          <a:spcPts val="175"/>
                        </a:spcBef>
                        <a:buFont typeface="Arial MT"/>
                        <a:buChar char="•"/>
                        <a:tabLst>
                          <a:tab pos="361950" algn="l"/>
                          <a:tab pos="362585" algn="l"/>
                        </a:tabLst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Sonuçları</a:t>
                      </a:r>
                      <a:r>
                        <a:rPr dirty="0" sz="20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ciddi</a:t>
                      </a:r>
                      <a:r>
                        <a:rPr dirty="0" sz="20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5">
                          <a:latin typeface="Calibri"/>
                          <a:cs typeface="Calibri"/>
                        </a:rPr>
                        <a:t>değildir.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22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685038">
                <a:tc>
                  <a:txBody>
                    <a:bodyPr/>
                    <a:lstStyle/>
                    <a:p>
                      <a:pPr marL="361950" indent="-287020">
                        <a:lnSpc>
                          <a:spcPct val="100000"/>
                        </a:lnSpc>
                        <a:spcBef>
                          <a:spcPts val="175"/>
                        </a:spcBef>
                        <a:buClr>
                          <a:srgbClr val="FF0000"/>
                        </a:buClr>
                        <a:buFont typeface="Arial MT"/>
                        <a:buChar char="•"/>
                        <a:tabLst>
                          <a:tab pos="361950" algn="l"/>
                          <a:tab pos="362585" algn="l"/>
                        </a:tabLst>
                      </a:pPr>
                      <a:r>
                        <a:rPr dirty="0" sz="2000" spc="-5">
                          <a:latin typeface="Calibri"/>
                          <a:cs typeface="Calibri"/>
                        </a:rPr>
                        <a:t>Pişmanlık</a:t>
                      </a:r>
                      <a:r>
                        <a:rPr dirty="0" sz="20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ve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sorumluluk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alma</a:t>
                      </a:r>
                      <a:r>
                        <a:rPr dirty="0" sz="20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35">
                          <a:latin typeface="Calibri"/>
                          <a:cs typeface="Calibri"/>
                        </a:rPr>
                        <a:t>yoktur.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22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62585" indent="-287020">
                        <a:lnSpc>
                          <a:spcPct val="100000"/>
                        </a:lnSpc>
                        <a:spcBef>
                          <a:spcPts val="175"/>
                        </a:spcBef>
                        <a:buFont typeface="Arial MT"/>
                        <a:buChar char="•"/>
                        <a:tabLst>
                          <a:tab pos="361950" algn="l"/>
                          <a:tab pos="362585" algn="l"/>
                        </a:tabLst>
                      </a:pPr>
                      <a:r>
                        <a:rPr dirty="0" sz="2000" spc="-5">
                          <a:latin typeface="Calibri"/>
                          <a:cs typeface="Calibri"/>
                        </a:rPr>
                        <a:t>Pişmanlık</a:t>
                      </a:r>
                      <a:r>
                        <a:rPr dirty="0" sz="20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ve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sorumluluk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 alma</a:t>
                      </a:r>
                      <a:r>
                        <a:rPr dirty="0" sz="20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40">
                          <a:latin typeface="Calibri"/>
                          <a:cs typeface="Calibri"/>
                        </a:rPr>
                        <a:t>vardır.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22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685038">
                <a:tc>
                  <a:txBody>
                    <a:bodyPr/>
                    <a:lstStyle/>
                    <a:p>
                      <a:pPr marL="361950" indent="-287020">
                        <a:lnSpc>
                          <a:spcPct val="100000"/>
                        </a:lnSpc>
                        <a:spcBef>
                          <a:spcPts val="175"/>
                        </a:spcBef>
                        <a:buClr>
                          <a:srgbClr val="FF0000"/>
                        </a:buClr>
                        <a:buFont typeface="Arial MT"/>
                        <a:buChar char="•"/>
                        <a:tabLst>
                          <a:tab pos="361950" algn="l"/>
                          <a:tab pos="362585" algn="l"/>
                        </a:tabLst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Problem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çözülmeye</a:t>
                      </a:r>
                      <a:r>
                        <a:rPr dirty="0" sz="20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çalışılmaz.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22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62585" indent="-287020">
                        <a:lnSpc>
                          <a:spcPct val="100000"/>
                        </a:lnSpc>
                        <a:spcBef>
                          <a:spcPts val="175"/>
                        </a:spcBef>
                        <a:buFont typeface="Arial MT"/>
                        <a:buChar char="•"/>
                        <a:tabLst>
                          <a:tab pos="361950" algn="l"/>
                          <a:tab pos="362585" algn="l"/>
                        </a:tabLst>
                      </a:pPr>
                      <a:r>
                        <a:rPr dirty="0" sz="2000" spc="-30">
                          <a:latin typeface="Calibri"/>
                          <a:cs typeface="Calibri"/>
                        </a:rPr>
                        <a:t>Taraflar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problemi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çözmeye</a:t>
                      </a:r>
                      <a:r>
                        <a:rPr dirty="0" sz="20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30">
                          <a:latin typeface="Calibri"/>
                          <a:cs typeface="Calibri"/>
                        </a:rPr>
                        <a:t>çalışır.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22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1294625">
                <a:tc>
                  <a:txBody>
                    <a:bodyPr/>
                    <a:lstStyle/>
                    <a:p>
                      <a:pPr marL="361950" marR="212090" indent="-287020">
                        <a:lnSpc>
                          <a:spcPct val="100000"/>
                        </a:lnSpc>
                        <a:spcBef>
                          <a:spcPts val="175"/>
                        </a:spcBef>
                        <a:buClr>
                          <a:srgbClr val="FF0000"/>
                        </a:buClr>
                        <a:buFont typeface="Arial MT"/>
                        <a:buChar char="•"/>
                        <a:tabLst>
                          <a:tab pos="361950" algn="l"/>
                          <a:tab pos="362585" algn="l"/>
                        </a:tabLst>
                      </a:pPr>
                      <a:r>
                        <a:rPr dirty="0" sz="2000" spc="-5">
                          <a:latin typeface="Calibri"/>
                          <a:cs typeface="Calibri"/>
                        </a:rPr>
                        <a:t>Eşit</a:t>
                      </a:r>
                      <a:r>
                        <a:rPr dirty="0" sz="20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duygusal</a:t>
                      </a:r>
                      <a:r>
                        <a:rPr dirty="0" sz="2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tepki</a:t>
                      </a:r>
                      <a:r>
                        <a:rPr dirty="0" sz="20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35">
                          <a:latin typeface="Calibri"/>
                          <a:cs typeface="Calibri"/>
                        </a:rPr>
                        <a:t>yoktur.</a:t>
                      </a:r>
                      <a:r>
                        <a:rPr dirty="0" sz="2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Sadece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5">
                          <a:latin typeface="Calibri"/>
                          <a:cs typeface="Calibri"/>
                        </a:rPr>
                        <a:t>zorbalığa </a:t>
                      </a:r>
                      <a:r>
                        <a:rPr dirty="0" sz="2000" spc="-43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maruz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kalanın</a:t>
                      </a:r>
                      <a:r>
                        <a:rPr dirty="0" sz="20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yaşadığı</a:t>
                      </a:r>
                      <a:r>
                        <a:rPr dirty="0" sz="2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olumsuz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duygusal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tepki </a:t>
                      </a:r>
                      <a:r>
                        <a:rPr dirty="0" sz="2000" spc="-40">
                          <a:latin typeface="Calibri"/>
                          <a:cs typeface="Calibri"/>
                        </a:rPr>
                        <a:t>vardır.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22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62585" indent="-287020">
                        <a:lnSpc>
                          <a:spcPct val="100000"/>
                        </a:lnSpc>
                        <a:spcBef>
                          <a:spcPts val="175"/>
                        </a:spcBef>
                        <a:buFont typeface="Arial MT"/>
                        <a:buChar char="•"/>
                        <a:tabLst>
                          <a:tab pos="361950" algn="l"/>
                          <a:tab pos="362585" algn="l"/>
                        </a:tabLst>
                      </a:pPr>
                      <a:r>
                        <a:rPr dirty="0" sz="2000" spc="-30">
                          <a:latin typeface="Calibri"/>
                          <a:cs typeface="Calibri"/>
                        </a:rPr>
                        <a:t>Taraflar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arasında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 eşit</a:t>
                      </a:r>
                      <a:r>
                        <a:rPr dirty="0" sz="20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duygusal</a:t>
                      </a:r>
                      <a:r>
                        <a:rPr dirty="0" sz="20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5">
                          <a:latin typeface="Calibri"/>
                          <a:cs typeface="Calibri"/>
                        </a:rPr>
                        <a:t>tepki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40">
                          <a:latin typeface="Calibri"/>
                          <a:cs typeface="Calibri"/>
                        </a:rPr>
                        <a:t>vardır.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marL="3215005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(Eliot</a:t>
                      </a:r>
                      <a:r>
                        <a:rPr dirty="0" sz="10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ve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ark.,</a:t>
                      </a:r>
                      <a:r>
                        <a:rPr dirty="0" sz="10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2010;</a:t>
                      </a:r>
                      <a:r>
                        <a:rPr dirty="0" sz="10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Güvenir, 2005)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222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2348" y="290017"/>
            <a:ext cx="6610984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Ebeveynlerin</a:t>
            </a:r>
            <a:r>
              <a:rPr dirty="0" spc="-15"/>
              <a:t> </a:t>
            </a:r>
            <a:r>
              <a:rPr dirty="0" spc="-30"/>
              <a:t>Rol</a:t>
            </a:r>
            <a:r>
              <a:rPr dirty="0" spc="-5"/>
              <a:t> Model</a:t>
            </a:r>
            <a:r>
              <a:rPr dirty="0" spc="-15"/>
              <a:t> </a:t>
            </a:r>
            <a:r>
              <a:rPr dirty="0" spc="-5"/>
              <a:t>Olması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658107"/>
            <a:ext cx="10102215" cy="4044950"/>
          </a:xfrm>
          <a:prstGeom prst="rect">
            <a:avLst/>
          </a:prstGeom>
        </p:spPr>
        <p:txBody>
          <a:bodyPr wrap="square" lIns="0" tIns="211454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664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 spc="-5">
                <a:latin typeface="Calibri"/>
                <a:cs typeface="Calibri"/>
              </a:rPr>
              <a:t>Çocuklar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çevrelerindeki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kişileri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25" b="1">
                <a:solidFill>
                  <a:srgbClr val="FF0000"/>
                </a:solidFill>
                <a:latin typeface="Calibri"/>
                <a:cs typeface="Calibri"/>
              </a:rPr>
              <a:t>gözlemler,</a:t>
            </a:r>
            <a:r>
              <a:rPr dirty="0" sz="24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onları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taklit ederler</a:t>
            </a:r>
            <a:r>
              <a:rPr dirty="0" sz="24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ve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model</a:t>
            </a:r>
            <a:r>
              <a:rPr dirty="0" sz="24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30" b="1">
                <a:solidFill>
                  <a:srgbClr val="FF0000"/>
                </a:solidFill>
                <a:latin typeface="Calibri"/>
                <a:cs typeface="Calibri"/>
              </a:rPr>
              <a:t>alırlar.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57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 spc="-10">
                <a:latin typeface="Calibri"/>
                <a:cs typeface="Calibri"/>
              </a:rPr>
              <a:t>Eğer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çocuklar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davranışın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sonunda</a:t>
            </a:r>
            <a:r>
              <a:rPr dirty="0" sz="2400" spc="40"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ödül </a:t>
            </a:r>
            <a:r>
              <a:rPr dirty="0" sz="2400" spc="-10">
                <a:latin typeface="Calibri"/>
                <a:cs typeface="Calibri"/>
              </a:rPr>
              <a:t>alırsa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davranışı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tekrarlama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olasılığı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40">
                <a:latin typeface="Calibri"/>
                <a:cs typeface="Calibri"/>
              </a:rPr>
              <a:t>artar,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575"/>
              </a:spcBef>
            </a:pPr>
            <a:r>
              <a:rPr dirty="0" sz="2400" spc="-10">
                <a:latin typeface="Calibri"/>
                <a:cs typeface="Calibri"/>
              </a:rPr>
              <a:t>eğer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pekiştireç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almazsa</a:t>
            </a: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davranışı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tekrarlama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olasılığı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40">
                <a:latin typeface="Calibri"/>
                <a:cs typeface="Calibri"/>
              </a:rPr>
              <a:t>azalır.</a:t>
            </a:r>
            <a:endParaRPr sz="2400">
              <a:latin typeface="Calibri"/>
              <a:cs typeface="Calibri"/>
            </a:endParaRPr>
          </a:p>
          <a:p>
            <a:pPr marL="241300" marR="379095" indent="-229235">
              <a:lnSpc>
                <a:spcPct val="120100"/>
              </a:lnSpc>
              <a:spcBef>
                <a:spcPts val="100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 spc="-5">
                <a:latin typeface="Calibri"/>
                <a:cs typeface="Calibri"/>
              </a:rPr>
              <a:t>Örneğin, bir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çocuk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ebeveynlerine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okulda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arkadaşının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kendisine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vurduğunu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ve </a:t>
            </a:r>
            <a:r>
              <a:rPr dirty="0" sz="2400" spc="-5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onun da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arkadaşına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yumruk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atarak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karşılık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verdiğini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söylerse:</a:t>
            </a:r>
            <a:endParaRPr sz="2400">
              <a:latin typeface="Calibri"/>
              <a:cs typeface="Calibri"/>
            </a:endParaRPr>
          </a:p>
          <a:p>
            <a:pPr lvl="1" marL="698500" marR="378460" indent="-228600">
              <a:lnSpc>
                <a:spcPct val="120000"/>
              </a:lnSpc>
              <a:spcBef>
                <a:spcPts val="495"/>
              </a:spcBef>
              <a:buFont typeface="Arial MT"/>
              <a:buChar char="•"/>
              <a:tabLst>
                <a:tab pos="699135" algn="l"/>
              </a:tabLst>
            </a:pPr>
            <a:r>
              <a:rPr dirty="0" sz="2400" spc="-5">
                <a:latin typeface="Calibri"/>
                <a:cs typeface="Calibri"/>
              </a:rPr>
              <a:t>Ebeveynleri bu durumu </a:t>
            </a:r>
            <a:r>
              <a:rPr dirty="0" u="heavy" sz="24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onaylarsa</a:t>
            </a:r>
            <a:r>
              <a:rPr dirty="0" sz="2400" spc="-10">
                <a:latin typeface="Calibri"/>
                <a:cs typeface="Calibri"/>
              </a:rPr>
              <a:t>, çocuk </a:t>
            </a:r>
            <a:r>
              <a:rPr dirty="0" sz="2400" spc="-5">
                <a:latin typeface="Calibri"/>
                <a:cs typeface="Calibri"/>
              </a:rPr>
              <a:t>bu </a:t>
            </a:r>
            <a:r>
              <a:rPr dirty="0" sz="2400" spc="-15">
                <a:latin typeface="Calibri"/>
                <a:cs typeface="Calibri"/>
              </a:rPr>
              <a:t>davranışı </a:t>
            </a:r>
            <a:r>
              <a:rPr dirty="0" sz="2400" spc="-10">
                <a:latin typeface="Calibri"/>
                <a:cs typeface="Calibri"/>
              </a:rPr>
              <a:t>sürdürmeye </a:t>
            </a:r>
            <a:r>
              <a:rPr dirty="0" sz="2400" spc="-15">
                <a:latin typeface="Calibri"/>
                <a:cs typeface="Calibri"/>
              </a:rPr>
              <a:t>devam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edecektir.</a:t>
            </a:r>
            <a:endParaRPr sz="24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1080"/>
              </a:spcBef>
              <a:buFont typeface="Arial MT"/>
              <a:buChar char="•"/>
              <a:tabLst>
                <a:tab pos="699135" algn="l"/>
              </a:tabLst>
            </a:pPr>
            <a:r>
              <a:rPr dirty="0" sz="2400" spc="-5">
                <a:latin typeface="Calibri"/>
                <a:cs typeface="Calibri"/>
              </a:rPr>
              <a:t>Ebeveynleri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bu durumu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u="heavy" sz="24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onaylamazsa</a:t>
            </a:r>
            <a:r>
              <a:rPr dirty="0" sz="2400" spc="-10">
                <a:latin typeface="Calibri"/>
                <a:cs typeface="Calibri"/>
              </a:rPr>
              <a:t>,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çocuk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bu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davranışı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tekrarlamayacaktır.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80005" y="193294"/>
            <a:ext cx="7562850" cy="750570"/>
            <a:chOff x="2080005" y="193294"/>
            <a:chExt cx="7562850" cy="750570"/>
          </a:xfrm>
        </p:grpSpPr>
        <p:sp>
          <p:nvSpPr>
            <p:cNvPr id="3" name="object 3"/>
            <p:cNvSpPr/>
            <p:nvPr/>
          </p:nvSpPr>
          <p:spPr>
            <a:xfrm>
              <a:off x="2086355" y="199644"/>
              <a:ext cx="7550150" cy="737870"/>
            </a:xfrm>
            <a:custGeom>
              <a:avLst/>
              <a:gdLst/>
              <a:ahLst/>
              <a:cxnLst/>
              <a:rect l="l" t="t" r="r" b="b"/>
              <a:pathLst>
                <a:path w="7550150" h="737869">
                  <a:moveTo>
                    <a:pt x="7549896" y="0"/>
                  </a:moveTo>
                  <a:lnTo>
                    <a:pt x="368807" y="0"/>
                  </a:lnTo>
                  <a:lnTo>
                    <a:pt x="0" y="368807"/>
                  </a:lnTo>
                  <a:lnTo>
                    <a:pt x="368807" y="737615"/>
                  </a:lnTo>
                  <a:lnTo>
                    <a:pt x="7549896" y="737615"/>
                  </a:lnTo>
                  <a:lnTo>
                    <a:pt x="7549896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086355" y="199644"/>
              <a:ext cx="7550150" cy="737870"/>
            </a:xfrm>
            <a:custGeom>
              <a:avLst/>
              <a:gdLst/>
              <a:ahLst/>
              <a:cxnLst/>
              <a:rect l="l" t="t" r="r" b="b"/>
              <a:pathLst>
                <a:path w="7550150" h="737869">
                  <a:moveTo>
                    <a:pt x="7549896" y="737615"/>
                  </a:moveTo>
                  <a:lnTo>
                    <a:pt x="368807" y="737615"/>
                  </a:lnTo>
                  <a:lnTo>
                    <a:pt x="0" y="368807"/>
                  </a:lnTo>
                  <a:lnTo>
                    <a:pt x="368807" y="0"/>
                  </a:lnTo>
                  <a:lnTo>
                    <a:pt x="7549896" y="0"/>
                  </a:lnTo>
                  <a:lnTo>
                    <a:pt x="7549896" y="73761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08730" y="392048"/>
            <a:ext cx="548640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0">
                <a:latin typeface="Calibri"/>
                <a:cs typeface="Calibri"/>
              </a:rPr>
              <a:t>Aslı,</a:t>
            </a:r>
            <a:r>
              <a:rPr dirty="0" sz="1800" spc="10" b="0">
                <a:latin typeface="Calibri"/>
                <a:cs typeface="Calibri"/>
              </a:rPr>
              <a:t> </a:t>
            </a:r>
            <a:r>
              <a:rPr dirty="0" sz="1800" spc="-5" b="0">
                <a:latin typeface="Calibri"/>
                <a:cs typeface="Calibri"/>
              </a:rPr>
              <a:t>annesinin</a:t>
            </a:r>
            <a:r>
              <a:rPr dirty="0" sz="1800" spc="-10" b="0">
                <a:latin typeface="Calibri"/>
                <a:cs typeface="Calibri"/>
              </a:rPr>
              <a:t> </a:t>
            </a:r>
            <a:r>
              <a:rPr dirty="0" sz="1800" spc="-15" b="0">
                <a:latin typeface="Calibri"/>
                <a:cs typeface="Calibri"/>
              </a:rPr>
              <a:t>(rol</a:t>
            </a:r>
            <a:r>
              <a:rPr dirty="0" sz="1800" spc="-5" b="0">
                <a:latin typeface="Calibri"/>
                <a:cs typeface="Calibri"/>
              </a:rPr>
              <a:t> </a:t>
            </a:r>
            <a:r>
              <a:rPr dirty="0" sz="1800" b="0">
                <a:latin typeface="Calibri"/>
                <a:cs typeface="Calibri"/>
              </a:rPr>
              <a:t>model)</a:t>
            </a:r>
            <a:r>
              <a:rPr dirty="0" sz="1800" spc="5" b="0">
                <a:latin typeface="Calibri"/>
                <a:cs typeface="Calibri"/>
              </a:rPr>
              <a:t> </a:t>
            </a:r>
            <a:r>
              <a:rPr dirty="0" sz="1800" spc="-15" b="0">
                <a:latin typeface="Calibri"/>
                <a:cs typeface="Calibri"/>
              </a:rPr>
              <a:t>komşuya</a:t>
            </a:r>
            <a:r>
              <a:rPr dirty="0" sz="1800" b="0">
                <a:latin typeface="Calibri"/>
                <a:cs typeface="Calibri"/>
              </a:rPr>
              <a:t> </a:t>
            </a:r>
            <a:r>
              <a:rPr dirty="0" sz="1800" spc="-10" b="0">
                <a:latin typeface="Calibri"/>
                <a:cs typeface="Calibri"/>
              </a:rPr>
              <a:t>bağırdığını</a:t>
            </a:r>
            <a:r>
              <a:rPr dirty="0" sz="1800" spc="25" b="0">
                <a:latin typeface="Calibri"/>
                <a:cs typeface="Calibri"/>
              </a:rPr>
              <a:t> </a:t>
            </a:r>
            <a:r>
              <a:rPr dirty="0" sz="1800" spc="-25" b="0">
                <a:latin typeface="Calibri"/>
                <a:cs typeface="Calibri"/>
              </a:rPr>
              <a:t>gözlemliyor.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11451" y="193547"/>
            <a:ext cx="749935" cy="749935"/>
            <a:chOff x="1711451" y="193547"/>
            <a:chExt cx="749935" cy="74993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7547" y="199643"/>
              <a:ext cx="737615" cy="73761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717547" y="199643"/>
              <a:ext cx="737870" cy="737870"/>
            </a:xfrm>
            <a:custGeom>
              <a:avLst/>
              <a:gdLst/>
              <a:ahLst/>
              <a:cxnLst/>
              <a:rect l="l" t="t" r="r" b="b"/>
              <a:pathLst>
                <a:path w="737869" h="737869">
                  <a:moveTo>
                    <a:pt x="0" y="368807"/>
                  </a:moveTo>
                  <a:lnTo>
                    <a:pt x="2873" y="322541"/>
                  </a:lnTo>
                  <a:lnTo>
                    <a:pt x="11262" y="277990"/>
                  </a:lnTo>
                  <a:lnTo>
                    <a:pt x="24822" y="235502"/>
                  </a:lnTo>
                  <a:lnTo>
                    <a:pt x="43207" y="195420"/>
                  </a:lnTo>
                  <a:lnTo>
                    <a:pt x="66072" y="158090"/>
                  </a:lnTo>
                  <a:lnTo>
                    <a:pt x="93071" y="123859"/>
                  </a:lnTo>
                  <a:lnTo>
                    <a:pt x="123859" y="93071"/>
                  </a:lnTo>
                  <a:lnTo>
                    <a:pt x="158090" y="66072"/>
                  </a:lnTo>
                  <a:lnTo>
                    <a:pt x="195420" y="43207"/>
                  </a:lnTo>
                  <a:lnTo>
                    <a:pt x="235502" y="24822"/>
                  </a:lnTo>
                  <a:lnTo>
                    <a:pt x="277990" y="11262"/>
                  </a:lnTo>
                  <a:lnTo>
                    <a:pt x="322541" y="2873"/>
                  </a:lnTo>
                  <a:lnTo>
                    <a:pt x="368807" y="0"/>
                  </a:lnTo>
                  <a:lnTo>
                    <a:pt x="415074" y="2873"/>
                  </a:lnTo>
                  <a:lnTo>
                    <a:pt x="459625" y="11262"/>
                  </a:lnTo>
                  <a:lnTo>
                    <a:pt x="502113" y="24822"/>
                  </a:lnTo>
                  <a:lnTo>
                    <a:pt x="542195" y="43207"/>
                  </a:lnTo>
                  <a:lnTo>
                    <a:pt x="579525" y="66072"/>
                  </a:lnTo>
                  <a:lnTo>
                    <a:pt x="613756" y="93071"/>
                  </a:lnTo>
                  <a:lnTo>
                    <a:pt x="644544" y="123859"/>
                  </a:lnTo>
                  <a:lnTo>
                    <a:pt x="671543" y="158090"/>
                  </a:lnTo>
                  <a:lnTo>
                    <a:pt x="694408" y="195420"/>
                  </a:lnTo>
                  <a:lnTo>
                    <a:pt x="712793" y="235502"/>
                  </a:lnTo>
                  <a:lnTo>
                    <a:pt x="726353" y="277990"/>
                  </a:lnTo>
                  <a:lnTo>
                    <a:pt x="734742" y="322541"/>
                  </a:lnTo>
                  <a:lnTo>
                    <a:pt x="737615" y="368807"/>
                  </a:lnTo>
                  <a:lnTo>
                    <a:pt x="734742" y="415074"/>
                  </a:lnTo>
                  <a:lnTo>
                    <a:pt x="726353" y="459625"/>
                  </a:lnTo>
                  <a:lnTo>
                    <a:pt x="712793" y="502113"/>
                  </a:lnTo>
                  <a:lnTo>
                    <a:pt x="694408" y="542195"/>
                  </a:lnTo>
                  <a:lnTo>
                    <a:pt x="671543" y="579525"/>
                  </a:lnTo>
                  <a:lnTo>
                    <a:pt x="644544" y="613756"/>
                  </a:lnTo>
                  <a:lnTo>
                    <a:pt x="613756" y="644544"/>
                  </a:lnTo>
                  <a:lnTo>
                    <a:pt x="579525" y="671543"/>
                  </a:lnTo>
                  <a:lnTo>
                    <a:pt x="542195" y="694408"/>
                  </a:lnTo>
                  <a:lnTo>
                    <a:pt x="502113" y="712793"/>
                  </a:lnTo>
                  <a:lnTo>
                    <a:pt x="459625" y="726353"/>
                  </a:lnTo>
                  <a:lnTo>
                    <a:pt x="415074" y="734742"/>
                  </a:lnTo>
                  <a:lnTo>
                    <a:pt x="368807" y="737615"/>
                  </a:lnTo>
                  <a:lnTo>
                    <a:pt x="322541" y="734742"/>
                  </a:lnTo>
                  <a:lnTo>
                    <a:pt x="277990" y="726353"/>
                  </a:lnTo>
                  <a:lnTo>
                    <a:pt x="235502" y="712793"/>
                  </a:lnTo>
                  <a:lnTo>
                    <a:pt x="195420" y="694408"/>
                  </a:lnTo>
                  <a:lnTo>
                    <a:pt x="158090" y="671543"/>
                  </a:lnTo>
                  <a:lnTo>
                    <a:pt x="123859" y="644544"/>
                  </a:lnTo>
                  <a:lnTo>
                    <a:pt x="93071" y="613756"/>
                  </a:lnTo>
                  <a:lnTo>
                    <a:pt x="66072" y="579525"/>
                  </a:lnTo>
                  <a:lnTo>
                    <a:pt x="43207" y="542195"/>
                  </a:lnTo>
                  <a:lnTo>
                    <a:pt x="24822" y="502113"/>
                  </a:lnTo>
                  <a:lnTo>
                    <a:pt x="11262" y="459625"/>
                  </a:lnTo>
                  <a:lnTo>
                    <a:pt x="2873" y="415074"/>
                  </a:lnTo>
                  <a:lnTo>
                    <a:pt x="0" y="36880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1711451" y="1150619"/>
            <a:ext cx="7931150" cy="749935"/>
            <a:chOff x="1711451" y="1150619"/>
            <a:chExt cx="7931150" cy="749935"/>
          </a:xfrm>
        </p:grpSpPr>
        <p:sp>
          <p:nvSpPr>
            <p:cNvPr id="10" name="object 10"/>
            <p:cNvSpPr/>
            <p:nvPr/>
          </p:nvSpPr>
          <p:spPr>
            <a:xfrm>
              <a:off x="2086355" y="1156715"/>
              <a:ext cx="7550150" cy="737870"/>
            </a:xfrm>
            <a:custGeom>
              <a:avLst/>
              <a:gdLst/>
              <a:ahLst/>
              <a:cxnLst/>
              <a:rect l="l" t="t" r="r" b="b"/>
              <a:pathLst>
                <a:path w="7550150" h="737869">
                  <a:moveTo>
                    <a:pt x="7549896" y="0"/>
                  </a:moveTo>
                  <a:lnTo>
                    <a:pt x="368807" y="0"/>
                  </a:lnTo>
                  <a:lnTo>
                    <a:pt x="0" y="368808"/>
                  </a:lnTo>
                  <a:lnTo>
                    <a:pt x="368807" y="737616"/>
                  </a:lnTo>
                  <a:lnTo>
                    <a:pt x="7549896" y="737616"/>
                  </a:lnTo>
                  <a:lnTo>
                    <a:pt x="7549896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086355" y="1156715"/>
              <a:ext cx="7550150" cy="737870"/>
            </a:xfrm>
            <a:custGeom>
              <a:avLst/>
              <a:gdLst/>
              <a:ahLst/>
              <a:cxnLst/>
              <a:rect l="l" t="t" r="r" b="b"/>
              <a:pathLst>
                <a:path w="7550150" h="737869">
                  <a:moveTo>
                    <a:pt x="7549896" y="737616"/>
                  </a:moveTo>
                  <a:lnTo>
                    <a:pt x="368807" y="737616"/>
                  </a:lnTo>
                  <a:lnTo>
                    <a:pt x="0" y="368808"/>
                  </a:lnTo>
                  <a:lnTo>
                    <a:pt x="368807" y="0"/>
                  </a:lnTo>
                  <a:lnTo>
                    <a:pt x="7549896" y="0"/>
                  </a:lnTo>
                  <a:lnTo>
                    <a:pt x="7549896" y="73761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7547" y="1156715"/>
              <a:ext cx="737615" cy="73761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717547" y="1156715"/>
              <a:ext cx="737870" cy="737870"/>
            </a:xfrm>
            <a:custGeom>
              <a:avLst/>
              <a:gdLst/>
              <a:ahLst/>
              <a:cxnLst/>
              <a:rect l="l" t="t" r="r" b="b"/>
              <a:pathLst>
                <a:path w="737869" h="737869">
                  <a:moveTo>
                    <a:pt x="0" y="368808"/>
                  </a:moveTo>
                  <a:lnTo>
                    <a:pt x="2873" y="322541"/>
                  </a:lnTo>
                  <a:lnTo>
                    <a:pt x="11262" y="277990"/>
                  </a:lnTo>
                  <a:lnTo>
                    <a:pt x="24822" y="235502"/>
                  </a:lnTo>
                  <a:lnTo>
                    <a:pt x="43207" y="195420"/>
                  </a:lnTo>
                  <a:lnTo>
                    <a:pt x="66072" y="158090"/>
                  </a:lnTo>
                  <a:lnTo>
                    <a:pt x="93071" y="123859"/>
                  </a:lnTo>
                  <a:lnTo>
                    <a:pt x="123859" y="93071"/>
                  </a:lnTo>
                  <a:lnTo>
                    <a:pt x="158090" y="66072"/>
                  </a:lnTo>
                  <a:lnTo>
                    <a:pt x="195420" y="43207"/>
                  </a:lnTo>
                  <a:lnTo>
                    <a:pt x="235502" y="24822"/>
                  </a:lnTo>
                  <a:lnTo>
                    <a:pt x="277990" y="11262"/>
                  </a:lnTo>
                  <a:lnTo>
                    <a:pt x="322541" y="2873"/>
                  </a:lnTo>
                  <a:lnTo>
                    <a:pt x="368807" y="0"/>
                  </a:lnTo>
                  <a:lnTo>
                    <a:pt x="415074" y="2873"/>
                  </a:lnTo>
                  <a:lnTo>
                    <a:pt x="459625" y="11262"/>
                  </a:lnTo>
                  <a:lnTo>
                    <a:pt x="502113" y="24822"/>
                  </a:lnTo>
                  <a:lnTo>
                    <a:pt x="542195" y="43207"/>
                  </a:lnTo>
                  <a:lnTo>
                    <a:pt x="579525" y="66072"/>
                  </a:lnTo>
                  <a:lnTo>
                    <a:pt x="613756" y="93071"/>
                  </a:lnTo>
                  <a:lnTo>
                    <a:pt x="644544" y="123859"/>
                  </a:lnTo>
                  <a:lnTo>
                    <a:pt x="671543" y="158090"/>
                  </a:lnTo>
                  <a:lnTo>
                    <a:pt x="694408" y="195420"/>
                  </a:lnTo>
                  <a:lnTo>
                    <a:pt x="712793" y="235502"/>
                  </a:lnTo>
                  <a:lnTo>
                    <a:pt x="726353" y="277990"/>
                  </a:lnTo>
                  <a:lnTo>
                    <a:pt x="734742" y="322541"/>
                  </a:lnTo>
                  <a:lnTo>
                    <a:pt x="737615" y="368808"/>
                  </a:lnTo>
                  <a:lnTo>
                    <a:pt x="734742" y="415074"/>
                  </a:lnTo>
                  <a:lnTo>
                    <a:pt x="726353" y="459625"/>
                  </a:lnTo>
                  <a:lnTo>
                    <a:pt x="712793" y="502113"/>
                  </a:lnTo>
                  <a:lnTo>
                    <a:pt x="694408" y="542195"/>
                  </a:lnTo>
                  <a:lnTo>
                    <a:pt x="671543" y="579525"/>
                  </a:lnTo>
                  <a:lnTo>
                    <a:pt x="644544" y="613756"/>
                  </a:lnTo>
                  <a:lnTo>
                    <a:pt x="613756" y="644544"/>
                  </a:lnTo>
                  <a:lnTo>
                    <a:pt x="579525" y="671543"/>
                  </a:lnTo>
                  <a:lnTo>
                    <a:pt x="542195" y="694408"/>
                  </a:lnTo>
                  <a:lnTo>
                    <a:pt x="502113" y="712793"/>
                  </a:lnTo>
                  <a:lnTo>
                    <a:pt x="459625" y="726353"/>
                  </a:lnTo>
                  <a:lnTo>
                    <a:pt x="415074" y="734742"/>
                  </a:lnTo>
                  <a:lnTo>
                    <a:pt x="368807" y="737616"/>
                  </a:lnTo>
                  <a:lnTo>
                    <a:pt x="322541" y="734742"/>
                  </a:lnTo>
                  <a:lnTo>
                    <a:pt x="277990" y="726353"/>
                  </a:lnTo>
                  <a:lnTo>
                    <a:pt x="235502" y="712793"/>
                  </a:lnTo>
                  <a:lnTo>
                    <a:pt x="195420" y="694408"/>
                  </a:lnTo>
                  <a:lnTo>
                    <a:pt x="158090" y="671543"/>
                  </a:lnTo>
                  <a:lnTo>
                    <a:pt x="123859" y="644544"/>
                  </a:lnTo>
                  <a:lnTo>
                    <a:pt x="93071" y="613756"/>
                  </a:lnTo>
                  <a:lnTo>
                    <a:pt x="66072" y="579525"/>
                  </a:lnTo>
                  <a:lnTo>
                    <a:pt x="43207" y="542195"/>
                  </a:lnTo>
                  <a:lnTo>
                    <a:pt x="24822" y="502113"/>
                  </a:lnTo>
                  <a:lnTo>
                    <a:pt x="11262" y="459625"/>
                  </a:lnTo>
                  <a:lnTo>
                    <a:pt x="2873" y="415074"/>
                  </a:lnTo>
                  <a:lnTo>
                    <a:pt x="0" y="368808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1711451" y="2107692"/>
            <a:ext cx="7931150" cy="749935"/>
            <a:chOff x="1711451" y="2107692"/>
            <a:chExt cx="7931150" cy="749935"/>
          </a:xfrm>
        </p:grpSpPr>
        <p:sp>
          <p:nvSpPr>
            <p:cNvPr id="15" name="object 15"/>
            <p:cNvSpPr/>
            <p:nvPr/>
          </p:nvSpPr>
          <p:spPr>
            <a:xfrm>
              <a:off x="2086355" y="2113788"/>
              <a:ext cx="7550150" cy="737870"/>
            </a:xfrm>
            <a:custGeom>
              <a:avLst/>
              <a:gdLst/>
              <a:ahLst/>
              <a:cxnLst/>
              <a:rect l="l" t="t" r="r" b="b"/>
              <a:pathLst>
                <a:path w="7550150" h="737869">
                  <a:moveTo>
                    <a:pt x="7549896" y="0"/>
                  </a:moveTo>
                  <a:lnTo>
                    <a:pt x="368807" y="0"/>
                  </a:lnTo>
                  <a:lnTo>
                    <a:pt x="0" y="368808"/>
                  </a:lnTo>
                  <a:lnTo>
                    <a:pt x="368807" y="737615"/>
                  </a:lnTo>
                  <a:lnTo>
                    <a:pt x="7549896" y="737615"/>
                  </a:lnTo>
                  <a:lnTo>
                    <a:pt x="7549896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086355" y="2113788"/>
              <a:ext cx="7550150" cy="737870"/>
            </a:xfrm>
            <a:custGeom>
              <a:avLst/>
              <a:gdLst/>
              <a:ahLst/>
              <a:cxnLst/>
              <a:rect l="l" t="t" r="r" b="b"/>
              <a:pathLst>
                <a:path w="7550150" h="737869">
                  <a:moveTo>
                    <a:pt x="7549896" y="737615"/>
                  </a:moveTo>
                  <a:lnTo>
                    <a:pt x="368807" y="737615"/>
                  </a:lnTo>
                  <a:lnTo>
                    <a:pt x="0" y="368808"/>
                  </a:lnTo>
                  <a:lnTo>
                    <a:pt x="368807" y="0"/>
                  </a:lnTo>
                  <a:lnTo>
                    <a:pt x="7549896" y="0"/>
                  </a:lnTo>
                  <a:lnTo>
                    <a:pt x="7549896" y="73761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7547" y="2113788"/>
              <a:ext cx="737615" cy="73761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717547" y="2113788"/>
              <a:ext cx="737870" cy="737870"/>
            </a:xfrm>
            <a:custGeom>
              <a:avLst/>
              <a:gdLst/>
              <a:ahLst/>
              <a:cxnLst/>
              <a:rect l="l" t="t" r="r" b="b"/>
              <a:pathLst>
                <a:path w="737869" h="737869">
                  <a:moveTo>
                    <a:pt x="0" y="368808"/>
                  </a:moveTo>
                  <a:lnTo>
                    <a:pt x="2873" y="322541"/>
                  </a:lnTo>
                  <a:lnTo>
                    <a:pt x="11262" y="277990"/>
                  </a:lnTo>
                  <a:lnTo>
                    <a:pt x="24822" y="235502"/>
                  </a:lnTo>
                  <a:lnTo>
                    <a:pt x="43207" y="195420"/>
                  </a:lnTo>
                  <a:lnTo>
                    <a:pt x="66072" y="158090"/>
                  </a:lnTo>
                  <a:lnTo>
                    <a:pt x="93071" y="123859"/>
                  </a:lnTo>
                  <a:lnTo>
                    <a:pt x="123859" y="93071"/>
                  </a:lnTo>
                  <a:lnTo>
                    <a:pt x="158090" y="66072"/>
                  </a:lnTo>
                  <a:lnTo>
                    <a:pt x="195420" y="43207"/>
                  </a:lnTo>
                  <a:lnTo>
                    <a:pt x="235502" y="24822"/>
                  </a:lnTo>
                  <a:lnTo>
                    <a:pt x="277990" y="11262"/>
                  </a:lnTo>
                  <a:lnTo>
                    <a:pt x="322541" y="2873"/>
                  </a:lnTo>
                  <a:lnTo>
                    <a:pt x="368807" y="0"/>
                  </a:lnTo>
                  <a:lnTo>
                    <a:pt x="415074" y="2873"/>
                  </a:lnTo>
                  <a:lnTo>
                    <a:pt x="459625" y="11262"/>
                  </a:lnTo>
                  <a:lnTo>
                    <a:pt x="502113" y="24822"/>
                  </a:lnTo>
                  <a:lnTo>
                    <a:pt x="542195" y="43207"/>
                  </a:lnTo>
                  <a:lnTo>
                    <a:pt x="579525" y="66072"/>
                  </a:lnTo>
                  <a:lnTo>
                    <a:pt x="613756" y="93071"/>
                  </a:lnTo>
                  <a:lnTo>
                    <a:pt x="644544" y="123859"/>
                  </a:lnTo>
                  <a:lnTo>
                    <a:pt x="671543" y="158090"/>
                  </a:lnTo>
                  <a:lnTo>
                    <a:pt x="694408" y="195420"/>
                  </a:lnTo>
                  <a:lnTo>
                    <a:pt x="712793" y="235502"/>
                  </a:lnTo>
                  <a:lnTo>
                    <a:pt x="726353" y="277990"/>
                  </a:lnTo>
                  <a:lnTo>
                    <a:pt x="734742" y="322541"/>
                  </a:lnTo>
                  <a:lnTo>
                    <a:pt x="737615" y="368808"/>
                  </a:lnTo>
                  <a:lnTo>
                    <a:pt x="734742" y="415074"/>
                  </a:lnTo>
                  <a:lnTo>
                    <a:pt x="726353" y="459625"/>
                  </a:lnTo>
                  <a:lnTo>
                    <a:pt x="712793" y="502113"/>
                  </a:lnTo>
                  <a:lnTo>
                    <a:pt x="694408" y="542195"/>
                  </a:lnTo>
                  <a:lnTo>
                    <a:pt x="671543" y="579525"/>
                  </a:lnTo>
                  <a:lnTo>
                    <a:pt x="644544" y="613756"/>
                  </a:lnTo>
                  <a:lnTo>
                    <a:pt x="613756" y="644544"/>
                  </a:lnTo>
                  <a:lnTo>
                    <a:pt x="579525" y="671543"/>
                  </a:lnTo>
                  <a:lnTo>
                    <a:pt x="542195" y="694408"/>
                  </a:lnTo>
                  <a:lnTo>
                    <a:pt x="502113" y="712793"/>
                  </a:lnTo>
                  <a:lnTo>
                    <a:pt x="459625" y="726353"/>
                  </a:lnTo>
                  <a:lnTo>
                    <a:pt x="415074" y="734742"/>
                  </a:lnTo>
                  <a:lnTo>
                    <a:pt x="368807" y="737615"/>
                  </a:lnTo>
                  <a:lnTo>
                    <a:pt x="322541" y="734742"/>
                  </a:lnTo>
                  <a:lnTo>
                    <a:pt x="277990" y="726353"/>
                  </a:lnTo>
                  <a:lnTo>
                    <a:pt x="235502" y="712793"/>
                  </a:lnTo>
                  <a:lnTo>
                    <a:pt x="195420" y="694408"/>
                  </a:lnTo>
                  <a:lnTo>
                    <a:pt x="158090" y="671543"/>
                  </a:lnTo>
                  <a:lnTo>
                    <a:pt x="123859" y="644544"/>
                  </a:lnTo>
                  <a:lnTo>
                    <a:pt x="93071" y="613756"/>
                  </a:lnTo>
                  <a:lnTo>
                    <a:pt x="66072" y="579525"/>
                  </a:lnTo>
                  <a:lnTo>
                    <a:pt x="43207" y="542195"/>
                  </a:lnTo>
                  <a:lnTo>
                    <a:pt x="24822" y="502113"/>
                  </a:lnTo>
                  <a:lnTo>
                    <a:pt x="11262" y="459625"/>
                  </a:lnTo>
                  <a:lnTo>
                    <a:pt x="2873" y="415074"/>
                  </a:lnTo>
                  <a:lnTo>
                    <a:pt x="0" y="36880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/>
          <p:cNvGrpSpPr/>
          <p:nvPr/>
        </p:nvGrpSpPr>
        <p:grpSpPr>
          <a:xfrm>
            <a:off x="1711451" y="3066288"/>
            <a:ext cx="7931150" cy="748665"/>
            <a:chOff x="1711451" y="3066288"/>
            <a:chExt cx="7931150" cy="748665"/>
          </a:xfrm>
        </p:grpSpPr>
        <p:sp>
          <p:nvSpPr>
            <p:cNvPr id="20" name="object 20"/>
            <p:cNvSpPr/>
            <p:nvPr/>
          </p:nvSpPr>
          <p:spPr>
            <a:xfrm>
              <a:off x="2086355" y="3072384"/>
              <a:ext cx="7550150" cy="736600"/>
            </a:xfrm>
            <a:custGeom>
              <a:avLst/>
              <a:gdLst/>
              <a:ahLst/>
              <a:cxnLst/>
              <a:rect l="l" t="t" r="r" b="b"/>
              <a:pathLst>
                <a:path w="7550150" h="736600">
                  <a:moveTo>
                    <a:pt x="7549896" y="0"/>
                  </a:moveTo>
                  <a:lnTo>
                    <a:pt x="368045" y="0"/>
                  </a:lnTo>
                  <a:lnTo>
                    <a:pt x="0" y="368045"/>
                  </a:lnTo>
                  <a:lnTo>
                    <a:pt x="368045" y="736091"/>
                  </a:lnTo>
                  <a:lnTo>
                    <a:pt x="7549896" y="736091"/>
                  </a:lnTo>
                  <a:lnTo>
                    <a:pt x="7549896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086355" y="3072384"/>
              <a:ext cx="7550150" cy="736600"/>
            </a:xfrm>
            <a:custGeom>
              <a:avLst/>
              <a:gdLst/>
              <a:ahLst/>
              <a:cxnLst/>
              <a:rect l="l" t="t" r="r" b="b"/>
              <a:pathLst>
                <a:path w="7550150" h="736600">
                  <a:moveTo>
                    <a:pt x="7549896" y="736091"/>
                  </a:moveTo>
                  <a:lnTo>
                    <a:pt x="368045" y="736091"/>
                  </a:lnTo>
                  <a:lnTo>
                    <a:pt x="0" y="368045"/>
                  </a:lnTo>
                  <a:lnTo>
                    <a:pt x="368045" y="0"/>
                  </a:lnTo>
                  <a:lnTo>
                    <a:pt x="7549896" y="0"/>
                  </a:lnTo>
                  <a:lnTo>
                    <a:pt x="7549896" y="73609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17547" y="3072384"/>
              <a:ext cx="737615" cy="73609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717547" y="3072384"/>
              <a:ext cx="737870" cy="736600"/>
            </a:xfrm>
            <a:custGeom>
              <a:avLst/>
              <a:gdLst/>
              <a:ahLst/>
              <a:cxnLst/>
              <a:rect l="l" t="t" r="r" b="b"/>
              <a:pathLst>
                <a:path w="737869" h="736600">
                  <a:moveTo>
                    <a:pt x="0" y="368045"/>
                  </a:moveTo>
                  <a:lnTo>
                    <a:pt x="2873" y="321867"/>
                  </a:lnTo>
                  <a:lnTo>
                    <a:pt x="11262" y="277403"/>
                  </a:lnTo>
                  <a:lnTo>
                    <a:pt x="24822" y="234999"/>
                  </a:lnTo>
                  <a:lnTo>
                    <a:pt x="43207" y="194998"/>
                  </a:lnTo>
                  <a:lnTo>
                    <a:pt x="66072" y="157746"/>
                  </a:lnTo>
                  <a:lnTo>
                    <a:pt x="93071" y="123587"/>
                  </a:lnTo>
                  <a:lnTo>
                    <a:pt x="123859" y="92865"/>
                  </a:lnTo>
                  <a:lnTo>
                    <a:pt x="158090" y="65924"/>
                  </a:lnTo>
                  <a:lnTo>
                    <a:pt x="195420" y="43110"/>
                  </a:lnTo>
                  <a:lnTo>
                    <a:pt x="235502" y="24766"/>
                  </a:lnTo>
                  <a:lnTo>
                    <a:pt x="277990" y="11236"/>
                  </a:lnTo>
                  <a:lnTo>
                    <a:pt x="322541" y="2866"/>
                  </a:lnTo>
                  <a:lnTo>
                    <a:pt x="368807" y="0"/>
                  </a:lnTo>
                  <a:lnTo>
                    <a:pt x="415074" y="2866"/>
                  </a:lnTo>
                  <a:lnTo>
                    <a:pt x="459625" y="11236"/>
                  </a:lnTo>
                  <a:lnTo>
                    <a:pt x="502113" y="24766"/>
                  </a:lnTo>
                  <a:lnTo>
                    <a:pt x="542195" y="43110"/>
                  </a:lnTo>
                  <a:lnTo>
                    <a:pt x="579525" y="65924"/>
                  </a:lnTo>
                  <a:lnTo>
                    <a:pt x="613756" y="92865"/>
                  </a:lnTo>
                  <a:lnTo>
                    <a:pt x="644544" y="123587"/>
                  </a:lnTo>
                  <a:lnTo>
                    <a:pt x="671543" y="157746"/>
                  </a:lnTo>
                  <a:lnTo>
                    <a:pt x="694408" y="194998"/>
                  </a:lnTo>
                  <a:lnTo>
                    <a:pt x="712793" y="234999"/>
                  </a:lnTo>
                  <a:lnTo>
                    <a:pt x="726353" y="277403"/>
                  </a:lnTo>
                  <a:lnTo>
                    <a:pt x="734742" y="321867"/>
                  </a:lnTo>
                  <a:lnTo>
                    <a:pt x="737615" y="368045"/>
                  </a:lnTo>
                  <a:lnTo>
                    <a:pt x="734742" y="414224"/>
                  </a:lnTo>
                  <a:lnTo>
                    <a:pt x="726353" y="458688"/>
                  </a:lnTo>
                  <a:lnTo>
                    <a:pt x="712793" y="501092"/>
                  </a:lnTo>
                  <a:lnTo>
                    <a:pt x="694408" y="541093"/>
                  </a:lnTo>
                  <a:lnTo>
                    <a:pt x="671543" y="578345"/>
                  </a:lnTo>
                  <a:lnTo>
                    <a:pt x="644544" y="612504"/>
                  </a:lnTo>
                  <a:lnTo>
                    <a:pt x="613756" y="643226"/>
                  </a:lnTo>
                  <a:lnTo>
                    <a:pt x="579525" y="670167"/>
                  </a:lnTo>
                  <a:lnTo>
                    <a:pt x="542195" y="692981"/>
                  </a:lnTo>
                  <a:lnTo>
                    <a:pt x="502113" y="711325"/>
                  </a:lnTo>
                  <a:lnTo>
                    <a:pt x="459625" y="724855"/>
                  </a:lnTo>
                  <a:lnTo>
                    <a:pt x="415074" y="733225"/>
                  </a:lnTo>
                  <a:lnTo>
                    <a:pt x="368807" y="736091"/>
                  </a:lnTo>
                  <a:lnTo>
                    <a:pt x="322541" y="733225"/>
                  </a:lnTo>
                  <a:lnTo>
                    <a:pt x="277990" y="724855"/>
                  </a:lnTo>
                  <a:lnTo>
                    <a:pt x="235502" y="711325"/>
                  </a:lnTo>
                  <a:lnTo>
                    <a:pt x="195420" y="692981"/>
                  </a:lnTo>
                  <a:lnTo>
                    <a:pt x="158090" y="670167"/>
                  </a:lnTo>
                  <a:lnTo>
                    <a:pt x="123859" y="643226"/>
                  </a:lnTo>
                  <a:lnTo>
                    <a:pt x="93071" y="612504"/>
                  </a:lnTo>
                  <a:lnTo>
                    <a:pt x="66072" y="578345"/>
                  </a:lnTo>
                  <a:lnTo>
                    <a:pt x="43207" y="541093"/>
                  </a:lnTo>
                  <a:lnTo>
                    <a:pt x="24822" y="501092"/>
                  </a:lnTo>
                  <a:lnTo>
                    <a:pt x="11262" y="458688"/>
                  </a:lnTo>
                  <a:lnTo>
                    <a:pt x="2873" y="414224"/>
                  </a:lnTo>
                  <a:lnTo>
                    <a:pt x="0" y="36804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/>
          <p:cNvGrpSpPr/>
          <p:nvPr/>
        </p:nvGrpSpPr>
        <p:grpSpPr>
          <a:xfrm>
            <a:off x="1711451" y="4023359"/>
            <a:ext cx="7931150" cy="749935"/>
            <a:chOff x="1711451" y="4023359"/>
            <a:chExt cx="7931150" cy="749935"/>
          </a:xfrm>
        </p:grpSpPr>
        <p:sp>
          <p:nvSpPr>
            <p:cNvPr id="25" name="object 25"/>
            <p:cNvSpPr/>
            <p:nvPr/>
          </p:nvSpPr>
          <p:spPr>
            <a:xfrm>
              <a:off x="2086355" y="4029455"/>
              <a:ext cx="7550150" cy="737870"/>
            </a:xfrm>
            <a:custGeom>
              <a:avLst/>
              <a:gdLst/>
              <a:ahLst/>
              <a:cxnLst/>
              <a:rect l="l" t="t" r="r" b="b"/>
              <a:pathLst>
                <a:path w="7550150" h="737870">
                  <a:moveTo>
                    <a:pt x="7549896" y="0"/>
                  </a:moveTo>
                  <a:lnTo>
                    <a:pt x="368807" y="0"/>
                  </a:lnTo>
                  <a:lnTo>
                    <a:pt x="0" y="368808"/>
                  </a:lnTo>
                  <a:lnTo>
                    <a:pt x="368807" y="737616"/>
                  </a:lnTo>
                  <a:lnTo>
                    <a:pt x="7549896" y="737616"/>
                  </a:lnTo>
                  <a:lnTo>
                    <a:pt x="7549896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086355" y="4029455"/>
              <a:ext cx="7550150" cy="737870"/>
            </a:xfrm>
            <a:custGeom>
              <a:avLst/>
              <a:gdLst/>
              <a:ahLst/>
              <a:cxnLst/>
              <a:rect l="l" t="t" r="r" b="b"/>
              <a:pathLst>
                <a:path w="7550150" h="737870">
                  <a:moveTo>
                    <a:pt x="7549896" y="737616"/>
                  </a:moveTo>
                  <a:lnTo>
                    <a:pt x="368807" y="737616"/>
                  </a:lnTo>
                  <a:lnTo>
                    <a:pt x="0" y="368808"/>
                  </a:lnTo>
                  <a:lnTo>
                    <a:pt x="368807" y="0"/>
                  </a:lnTo>
                  <a:lnTo>
                    <a:pt x="7549896" y="0"/>
                  </a:lnTo>
                  <a:lnTo>
                    <a:pt x="7549896" y="73761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17547" y="4029455"/>
              <a:ext cx="737615" cy="73761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717547" y="4029455"/>
              <a:ext cx="737870" cy="737870"/>
            </a:xfrm>
            <a:custGeom>
              <a:avLst/>
              <a:gdLst/>
              <a:ahLst/>
              <a:cxnLst/>
              <a:rect l="l" t="t" r="r" b="b"/>
              <a:pathLst>
                <a:path w="737869" h="737870">
                  <a:moveTo>
                    <a:pt x="0" y="368808"/>
                  </a:moveTo>
                  <a:lnTo>
                    <a:pt x="2873" y="322541"/>
                  </a:lnTo>
                  <a:lnTo>
                    <a:pt x="11262" y="277990"/>
                  </a:lnTo>
                  <a:lnTo>
                    <a:pt x="24822" y="235502"/>
                  </a:lnTo>
                  <a:lnTo>
                    <a:pt x="43207" y="195420"/>
                  </a:lnTo>
                  <a:lnTo>
                    <a:pt x="66072" y="158090"/>
                  </a:lnTo>
                  <a:lnTo>
                    <a:pt x="93071" y="123859"/>
                  </a:lnTo>
                  <a:lnTo>
                    <a:pt x="123859" y="93071"/>
                  </a:lnTo>
                  <a:lnTo>
                    <a:pt x="158090" y="66072"/>
                  </a:lnTo>
                  <a:lnTo>
                    <a:pt x="195420" y="43207"/>
                  </a:lnTo>
                  <a:lnTo>
                    <a:pt x="235502" y="24822"/>
                  </a:lnTo>
                  <a:lnTo>
                    <a:pt x="277990" y="11262"/>
                  </a:lnTo>
                  <a:lnTo>
                    <a:pt x="322541" y="2873"/>
                  </a:lnTo>
                  <a:lnTo>
                    <a:pt x="368807" y="0"/>
                  </a:lnTo>
                  <a:lnTo>
                    <a:pt x="415074" y="2873"/>
                  </a:lnTo>
                  <a:lnTo>
                    <a:pt x="459625" y="11262"/>
                  </a:lnTo>
                  <a:lnTo>
                    <a:pt x="502113" y="24822"/>
                  </a:lnTo>
                  <a:lnTo>
                    <a:pt x="542195" y="43207"/>
                  </a:lnTo>
                  <a:lnTo>
                    <a:pt x="579525" y="66072"/>
                  </a:lnTo>
                  <a:lnTo>
                    <a:pt x="613756" y="93071"/>
                  </a:lnTo>
                  <a:lnTo>
                    <a:pt x="644544" y="123859"/>
                  </a:lnTo>
                  <a:lnTo>
                    <a:pt x="671543" y="158090"/>
                  </a:lnTo>
                  <a:lnTo>
                    <a:pt x="694408" y="195420"/>
                  </a:lnTo>
                  <a:lnTo>
                    <a:pt x="712793" y="235502"/>
                  </a:lnTo>
                  <a:lnTo>
                    <a:pt x="726353" y="277990"/>
                  </a:lnTo>
                  <a:lnTo>
                    <a:pt x="734742" y="322541"/>
                  </a:lnTo>
                  <a:lnTo>
                    <a:pt x="737615" y="368808"/>
                  </a:lnTo>
                  <a:lnTo>
                    <a:pt x="734742" y="415074"/>
                  </a:lnTo>
                  <a:lnTo>
                    <a:pt x="726353" y="459625"/>
                  </a:lnTo>
                  <a:lnTo>
                    <a:pt x="712793" y="502113"/>
                  </a:lnTo>
                  <a:lnTo>
                    <a:pt x="694408" y="542195"/>
                  </a:lnTo>
                  <a:lnTo>
                    <a:pt x="671543" y="579525"/>
                  </a:lnTo>
                  <a:lnTo>
                    <a:pt x="644544" y="613756"/>
                  </a:lnTo>
                  <a:lnTo>
                    <a:pt x="613756" y="644544"/>
                  </a:lnTo>
                  <a:lnTo>
                    <a:pt x="579525" y="671543"/>
                  </a:lnTo>
                  <a:lnTo>
                    <a:pt x="542195" y="694408"/>
                  </a:lnTo>
                  <a:lnTo>
                    <a:pt x="502113" y="712793"/>
                  </a:lnTo>
                  <a:lnTo>
                    <a:pt x="459625" y="726353"/>
                  </a:lnTo>
                  <a:lnTo>
                    <a:pt x="415074" y="734742"/>
                  </a:lnTo>
                  <a:lnTo>
                    <a:pt x="368807" y="737616"/>
                  </a:lnTo>
                  <a:lnTo>
                    <a:pt x="322541" y="734742"/>
                  </a:lnTo>
                  <a:lnTo>
                    <a:pt x="277990" y="726353"/>
                  </a:lnTo>
                  <a:lnTo>
                    <a:pt x="235502" y="712793"/>
                  </a:lnTo>
                  <a:lnTo>
                    <a:pt x="195420" y="694408"/>
                  </a:lnTo>
                  <a:lnTo>
                    <a:pt x="158090" y="671543"/>
                  </a:lnTo>
                  <a:lnTo>
                    <a:pt x="123859" y="644544"/>
                  </a:lnTo>
                  <a:lnTo>
                    <a:pt x="93071" y="613756"/>
                  </a:lnTo>
                  <a:lnTo>
                    <a:pt x="66072" y="579525"/>
                  </a:lnTo>
                  <a:lnTo>
                    <a:pt x="43207" y="542195"/>
                  </a:lnTo>
                  <a:lnTo>
                    <a:pt x="24822" y="502113"/>
                  </a:lnTo>
                  <a:lnTo>
                    <a:pt x="11262" y="459625"/>
                  </a:lnTo>
                  <a:lnTo>
                    <a:pt x="2873" y="415074"/>
                  </a:lnTo>
                  <a:lnTo>
                    <a:pt x="0" y="36880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9" name="object 29"/>
          <p:cNvGrpSpPr/>
          <p:nvPr/>
        </p:nvGrpSpPr>
        <p:grpSpPr>
          <a:xfrm>
            <a:off x="1711451" y="4980432"/>
            <a:ext cx="7931150" cy="749935"/>
            <a:chOff x="1711451" y="4980432"/>
            <a:chExt cx="7931150" cy="749935"/>
          </a:xfrm>
        </p:grpSpPr>
        <p:sp>
          <p:nvSpPr>
            <p:cNvPr id="30" name="object 30"/>
            <p:cNvSpPr/>
            <p:nvPr/>
          </p:nvSpPr>
          <p:spPr>
            <a:xfrm>
              <a:off x="2086355" y="4986528"/>
              <a:ext cx="7550150" cy="737870"/>
            </a:xfrm>
            <a:custGeom>
              <a:avLst/>
              <a:gdLst/>
              <a:ahLst/>
              <a:cxnLst/>
              <a:rect l="l" t="t" r="r" b="b"/>
              <a:pathLst>
                <a:path w="7550150" h="737870">
                  <a:moveTo>
                    <a:pt x="7549896" y="0"/>
                  </a:moveTo>
                  <a:lnTo>
                    <a:pt x="368807" y="0"/>
                  </a:lnTo>
                  <a:lnTo>
                    <a:pt x="0" y="368808"/>
                  </a:lnTo>
                  <a:lnTo>
                    <a:pt x="368807" y="737616"/>
                  </a:lnTo>
                  <a:lnTo>
                    <a:pt x="7549896" y="737616"/>
                  </a:lnTo>
                  <a:lnTo>
                    <a:pt x="7549896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2086355" y="4986528"/>
              <a:ext cx="7550150" cy="737870"/>
            </a:xfrm>
            <a:custGeom>
              <a:avLst/>
              <a:gdLst/>
              <a:ahLst/>
              <a:cxnLst/>
              <a:rect l="l" t="t" r="r" b="b"/>
              <a:pathLst>
                <a:path w="7550150" h="737870">
                  <a:moveTo>
                    <a:pt x="7549896" y="737616"/>
                  </a:moveTo>
                  <a:lnTo>
                    <a:pt x="368807" y="737616"/>
                  </a:lnTo>
                  <a:lnTo>
                    <a:pt x="0" y="368808"/>
                  </a:lnTo>
                  <a:lnTo>
                    <a:pt x="368807" y="0"/>
                  </a:lnTo>
                  <a:lnTo>
                    <a:pt x="7549896" y="0"/>
                  </a:lnTo>
                  <a:lnTo>
                    <a:pt x="7549896" y="73761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17547" y="4986528"/>
              <a:ext cx="737615" cy="73761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717547" y="4986528"/>
              <a:ext cx="737870" cy="737870"/>
            </a:xfrm>
            <a:custGeom>
              <a:avLst/>
              <a:gdLst/>
              <a:ahLst/>
              <a:cxnLst/>
              <a:rect l="l" t="t" r="r" b="b"/>
              <a:pathLst>
                <a:path w="737869" h="737870">
                  <a:moveTo>
                    <a:pt x="0" y="368808"/>
                  </a:moveTo>
                  <a:lnTo>
                    <a:pt x="2873" y="322541"/>
                  </a:lnTo>
                  <a:lnTo>
                    <a:pt x="11262" y="277990"/>
                  </a:lnTo>
                  <a:lnTo>
                    <a:pt x="24822" y="235502"/>
                  </a:lnTo>
                  <a:lnTo>
                    <a:pt x="43207" y="195420"/>
                  </a:lnTo>
                  <a:lnTo>
                    <a:pt x="66072" y="158090"/>
                  </a:lnTo>
                  <a:lnTo>
                    <a:pt x="93071" y="123859"/>
                  </a:lnTo>
                  <a:lnTo>
                    <a:pt x="123859" y="93071"/>
                  </a:lnTo>
                  <a:lnTo>
                    <a:pt x="158090" y="66072"/>
                  </a:lnTo>
                  <a:lnTo>
                    <a:pt x="195420" y="43207"/>
                  </a:lnTo>
                  <a:lnTo>
                    <a:pt x="235502" y="24822"/>
                  </a:lnTo>
                  <a:lnTo>
                    <a:pt x="277990" y="11262"/>
                  </a:lnTo>
                  <a:lnTo>
                    <a:pt x="322541" y="2873"/>
                  </a:lnTo>
                  <a:lnTo>
                    <a:pt x="368807" y="0"/>
                  </a:lnTo>
                  <a:lnTo>
                    <a:pt x="415074" y="2873"/>
                  </a:lnTo>
                  <a:lnTo>
                    <a:pt x="459625" y="11262"/>
                  </a:lnTo>
                  <a:lnTo>
                    <a:pt x="502113" y="24822"/>
                  </a:lnTo>
                  <a:lnTo>
                    <a:pt x="542195" y="43207"/>
                  </a:lnTo>
                  <a:lnTo>
                    <a:pt x="579525" y="66072"/>
                  </a:lnTo>
                  <a:lnTo>
                    <a:pt x="613756" y="93071"/>
                  </a:lnTo>
                  <a:lnTo>
                    <a:pt x="644544" y="123859"/>
                  </a:lnTo>
                  <a:lnTo>
                    <a:pt x="671543" y="158090"/>
                  </a:lnTo>
                  <a:lnTo>
                    <a:pt x="694408" y="195420"/>
                  </a:lnTo>
                  <a:lnTo>
                    <a:pt x="712793" y="235502"/>
                  </a:lnTo>
                  <a:lnTo>
                    <a:pt x="726353" y="277990"/>
                  </a:lnTo>
                  <a:lnTo>
                    <a:pt x="734742" y="322541"/>
                  </a:lnTo>
                  <a:lnTo>
                    <a:pt x="737615" y="368808"/>
                  </a:lnTo>
                  <a:lnTo>
                    <a:pt x="734742" y="415074"/>
                  </a:lnTo>
                  <a:lnTo>
                    <a:pt x="726353" y="459625"/>
                  </a:lnTo>
                  <a:lnTo>
                    <a:pt x="712793" y="502113"/>
                  </a:lnTo>
                  <a:lnTo>
                    <a:pt x="694408" y="542195"/>
                  </a:lnTo>
                  <a:lnTo>
                    <a:pt x="671543" y="579525"/>
                  </a:lnTo>
                  <a:lnTo>
                    <a:pt x="644544" y="613756"/>
                  </a:lnTo>
                  <a:lnTo>
                    <a:pt x="613756" y="644544"/>
                  </a:lnTo>
                  <a:lnTo>
                    <a:pt x="579525" y="671543"/>
                  </a:lnTo>
                  <a:lnTo>
                    <a:pt x="542195" y="694408"/>
                  </a:lnTo>
                  <a:lnTo>
                    <a:pt x="502113" y="712793"/>
                  </a:lnTo>
                  <a:lnTo>
                    <a:pt x="459625" y="726353"/>
                  </a:lnTo>
                  <a:lnTo>
                    <a:pt x="415074" y="734742"/>
                  </a:lnTo>
                  <a:lnTo>
                    <a:pt x="368807" y="737616"/>
                  </a:lnTo>
                  <a:lnTo>
                    <a:pt x="322541" y="734742"/>
                  </a:lnTo>
                  <a:lnTo>
                    <a:pt x="277990" y="726353"/>
                  </a:lnTo>
                  <a:lnTo>
                    <a:pt x="235502" y="712793"/>
                  </a:lnTo>
                  <a:lnTo>
                    <a:pt x="195420" y="694408"/>
                  </a:lnTo>
                  <a:lnTo>
                    <a:pt x="158090" y="671543"/>
                  </a:lnTo>
                  <a:lnTo>
                    <a:pt x="123859" y="644544"/>
                  </a:lnTo>
                  <a:lnTo>
                    <a:pt x="93071" y="613756"/>
                  </a:lnTo>
                  <a:lnTo>
                    <a:pt x="66072" y="579525"/>
                  </a:lnTo>
                  <a:lnTo>
                    <a:pt x="43207" y="542195"/>
                  </a:lnTo>
                  <a:lnTo>
                    <a:pt x="24822" y="502113"/>
                  </a:lnTo>
                  <a:lnTo>
                    <a:pt x="11262" y="459625"/>
                  </a:lnTo>
                  <a:lnTo>
                    <a:pt x="2873" y="415074"/>
                  </a:lnTo>
                  <a:lnTo>
                    <a:pt x="0" y="36880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4" name="object 34"/>
          <p:cNvGrpSpPr/>
          <p:nvPr/>
        </p:nvGrpSpPr>
        <p:grpSpPr>
          <a:xfrm>
            <a:off x="2080005" y="5937250"/>
            <a:ext cx="7562850" cy="750570"/>
            <a:chOff x="2080005" y="5937250"/>
            <a:chExt cx="7562850" cy="750570"/>
          </a:xfrm>
        </p:grpSpPr>
        <p:sp>
          <p:nvSpPr>
            <p:cNvPr id="35" name="object 35"/>
            <p:cNvSpPr/>
            <p:nvPr/>
          </p:nvSpPr>
          <p:spPr>
            <a:xfrm>
              <a:off x="2086355" y="5943600"/>
              <a:ext cx="7550150" cy="737870"/>
            </a:xfrm>
            <a:custGeom>
              <a:avLst/>
              <a:gdLst/>
              <a:ahLst/>
              <a:cxnLst/>
              <a:rect l="l" t="t" r="r" b="b"/>
              <a:pathLst>
                <a:path w="7550150" h="737870">
                  <a:moveTo>
                    <a:pt x="7549896" y="0"/>
                  </a:moveTo>
                  <a:lnTo>
                    <a:pt x="368807" y="0"/>
                  </a:lnTo>
                  <a:lnTo>
                    <a:pt x="0" y="368808"/>
                  </a:lnTo>
                  <a:lnTo>
                    <a:pt x="368807" y="737616"/>
                  </a:lnTo>
                  <a:lnTo>
                    <a:pt x="7549896" y="737616"/>
                  </a:lnTo>
                  <a:lnTo>
                    <a:pt x="7549896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2086355" y="5943600"/>
              <a:ext cx="7550150" cy="737870"/>
            </a:xfrm>
            <a:custGeom>
              <a:avLst/>
              <a:gdLst/>
              <a:ahLst/>
              <a:cxnLst/>
              <a:rect l="l" t="t" r="r" b="b"/>
              <a:pathLst>
                <a:path w="7550150" h="737870">
                  <a:moveTo>
                    <a:pt x="7549896" y="737616"/>
                  </a:moveTo>
                  <a:lnTo>
                    <a:pt x="368807" y="737616"/>
                  </a:lnTo>
                  <a:lnTo>
                    <a:pt x="0" y="368808"/>
                  </a:lnTo>
                  <a:lnTo>
                    <a:pt x="368807" y="0"/>
                  </a:lnTo>
                  <a:lnTo>
                    <a:pt x="7549896" y="0"/>
                  </a:lnTo>
                  <a:lnTo>
                    <a:pt x="7549896" y="73761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 txBox="1"/>
          <p:nvPr/>
        </p:nvSpPr>
        <p:spPr>
          <a:xfrm>
            <a:off x="2729610" y="1101383"/>
            <a:ext cx="6640195" cy="5461000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680"/>
              </a:spcBef>
            </a:pPr>
            <a:r>
              <a:rPr dirty="0" sz="1800" spc="-10">
                <a:latin typeface="Calibri"/>
                <a:cs typeface="Calibri"/>
              </a:rPr>
              <a:t>Komşu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kadın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korkuyor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ve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annesinin dediğini </a:t>
            </a:r>
            <a:r>
              <a:rPr dirty="0" sz="1800" spc="-35">
                <a:latin typeface="Calibri"/>
                <a:cs typeface="Calibri"/>
              </a:rPr>
              <a:t>yapıyor.</a:t>
            </a:r>
            <a:endParaRPr sz="1800">
              <a:latin typeface="Calibri"/>
              <a:cs typeface="Calibri"/>
            </a:endParaRPr>
          </a:p>
          <a:p>
            <a:pPr algn="ctr" marL="5715">
              <a:lnSpc>
                <a:spcPct val="100000"/>
              </a:lnSpc>
              <a:spcBef>
                <a:spcPts val="575"/>
              </a:spcBef>
            </a:pPr>
            <a:r>
              <a:rPr dirty="0" sz="1800" spc="-5">
                <a:latin typeface="Calibri"/>
                <a:cs typeface="Calibri"/>
              </a:rPr>
              <a:t>(modelin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davranışı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ödül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aldı)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Calibri"/>
              <a:cs typeface="Calibri"/>
            </a:endParaRPr>
          </a:p>
          <a:p>
            <a:pPr algn="ctr" marL="591185" marR="581025">
              <a:lnSpc>
                <a:spcPct val="126800"/>
              </a:lnSpc>
            </a:pPr>
            <a:r>
              <a:rPr dirty="0" sz="1800" spc="-5">
                <a:latin typeface="Calibri"/>
                <a:cs typeface="Calibri"/>
              </a:rPr>
              <a:t>Aslı</a:t>
            </a:r>
            <a:r>
              <a:rPr dirty="0" sz="1800">
                <a:latin typeface="Calibri"/>
                <a:cs typeface="Calibri"/>
              </a:rPr>
              <a:t> ‘Ben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istediklerimi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yaptırmak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için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bağırabilirim’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40">
                <a:latin typeface="Calibri"/>
                <a:cs typeface="Calibri"/>
              </a:rPr>
              <a:t>diyor.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(aynı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ödül beklentisi)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>
              <a:latin typeface="Calibri"/>
              <a:cs typeface="Calibri"/>
            </a:endParaRPr>
          </a:p>
          <a:p>
            <a:pPr algn="ctr" marL="1905">
              <a:lnSpc>
                <a:spcPts val="2065"/>
              </a:lnSpc>
            </a:pPr>
            <a:r>
              <a:rPr dirty="0" sz="1800" spc="-5">
                <a:latin typeface="Calibri"/>
                <a:cs typeface="Calibri"/>
              </a:rPr>
              <a:t>Aslı,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arkadaşlarına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teneffüste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onunla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kantine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gelmeleri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için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bağırıyor.</a:t>
            </a:r>
            <a:endParaRPr sz="1800">
              <a:latin typeface="Calibri"/>
              <a:cs typeface="Calibri"/>
            </a:endParaRPr>
          </a:p>
          <a:p>
            <a:pPr algn="ctr" marL="6350">
              <a:lnSpc>
                <a:spcPts val="2065"/>
              </a:lnSpc>
            </a:pPr>
            <a:r>
              <a:rPr dirty="0" sz="1800" spc="-5">
                <a:latin typeface="Calibri"/>
                <a:cs typeface="Calibri"/>
              </a:rPr>
              <a:t>(modeli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taklit ediyor)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>
              <a:latin typeface="Calibri"/>
              <a:cs typeface="Calibri"/>
            </a:endParaRPr>
          </a:p>
          <a:p>
            <a:pPr algn="ctr" marL="513715" marR="503555">
              <a:lnSpc>
                <a:spcPct val="126699"/>
              </a:lnSpc>
            </a:pPr>
            <a:r>
              <a:rPr dirty="0" sz="1800" spc="-10">
                <a:latin typeface="Calibri"/>
                <a:cs typeface="Calibri"/>
              </a:rPr>
              <a:t>Arkadaşları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korkuyor/pes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ediyor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ve</a:t>
            </a:r>
            <a:r>
              <a:rPr dirty="0" sz="1800" spc="-5">
                <a:latin typeface="Calibri"/>
                <a:cs typeface="Calibri"/>
              </a:rPr>
              <a:t> onunla</a:t>
            </a:r>
            <a:r>
              <a:rPr dirty="0" sz="1800" spc="-10">
                <a:latin typeface="Calibri"/>
                <a:cs typeface="Calibri"/>
              </a:rPr>
              <a:t> kantine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gidiyorlar.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(direkt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ödül aldı)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50">
              <a:latin typeface="Calibri"/>
              <a:cs typeface="Calibri"/>
            </a:endParaRPr>
          </a:p>
          <a:p>
            <a:pPr algn="ctr" marL="12700" marR="5080">
              <a:lnSpc>
                <a:spcPts val="1970"/>
              </a:lnSpc>
              <a:spcBef>
                <a:spcPts val="5"/>
              </a:spcBef>
            </a:pPr>
            <a:r>
              <a:rPr dirty="0" sz="1800" spc="-5">
                <a:latin typeface="Calibri"/>
                <a:cs typeface="Calibri"/>
              </a:rPr>
              <a:t>Aslı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arkadaşlarına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ne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zaman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bağırsa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istedikleri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oluyor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ve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kendisini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mutlu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hissediyor.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(öz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yeterlik/kendine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güven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artıyor)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L="2785110" marR="59690" indent="-2716530">
              <a:lnSpc>
                <a:spcPts val="1970"/>
              </a:lnSpc>
              <a:spcBef>
                <a:spcPts val="1400"/>
              </a:spcBef>
            </a:pPr>
            <a:r>
              <a:rPr dirty="0" sz="1800" spc="-5">
                <a:latin typeface="Calibri"/>
                <a:cs typeface="Calibri"/>
              </a:rPr>
              <a:t>Aslı </a:t>
            </a:r>
            <a:r>
              <a:rPr dirty="0" sz="1800" spc="-10">
                <a:latin typeface="Calibri"/>
                <a:cs typeface="Calibri"/>
              </a:rPr>
              <a:t>evde</a:t>
            </a:r>
            <a:r>
              <a:rPr dirty="0" sz="1800" spc="-5">
                <a:latin typeface="Calibri"/>
                <a:cs typeface="Calibri"/>
              </a:rPr>
              <a:t> ve </a:t>
            </a:r>
            <a:r>
              <a:rPr dirty="0" sz="1800" spc="-10">
                <a:latin typeface="Calibri"/>
                <a:cs typeface="Calibri"/>
              </a:rPr>
              <a:t>okulda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istediklerini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yaptırmak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için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ne </a:t>
            </a:r>
            <a:r>
              <a:rPr dirty="0" sz="1800" spc="-10">
                <a:latin typeface="Calibri"/>
                <a:cs typeface="Calibri"/>
              </a:rPr>
              <a:t>zaman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istese</a:t>
            </a:r>
            <a:r>
              <a:rPr dirty="0" sz="1800">
                <a:latin typeface="Calibri"/>
                <a:cs typeface="Calibri"/>
              </a:rPr>
              <a:t> bu </a:t>
            </a:r>
            <a:r>
              <a:rPr dirty="0" sz="1800" spc="-10">
                <a:latin typeface="Calibri"/>
                <a:cs typeface="Calibri"/>
              </a:rPr>
              <a:t>yola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başvuruyor.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711451" y="5937503"/>
            <a:ext cx="749935" cy="749935"/>
            <a:chOff x="1711451" y="5937503"/>
            <a:chExt cx="749935" cy="749935"/>
          </a:xfrm>
        </p:grpSpPr>
        <p:pic>
          <p:nvPicPr>
            <p:cNvPr id="39" name="object 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7547" y="5943599"/>
              <a:ext cx="737615" cy="737616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717547" y="5943599"/>
              <a:ext cx="737870" cy="737870"/>
            </a:xfrm>
            <a:custGeom>
              <a:avLst/>
              <a:gdLst/>
              <a:ahLst/>
              <a:cxnLst/>
              <a:rect l="l" t="t" r="r" b="b"/>
              <a:pathLst>
                <a:path w="737869" h="737870">
                  <a:moveTo>
                    <a:pt x="0" y="368808"/>
                  </a:moveTo>
                  <a:lnTo>
                    <a:pt x="2873" y="322546"/>
                  </a:lnTo>
                  <a:lnTo>
                    <a:pt x="11262" y="277999"/>
                  </a:lnTo>
                  <a:lnTo>
                    <a:pt x="24822" y="235512"/>
                  </a:lnTo>
                  <a:lnTo>
                    <a:pt x="43207" y="195431"/>
                  </a:lnTo>
                  <a:lnTo>
                    <a:pt x="66072" y="158101"/>
                  </a:lnTo>
                  <a:lnTo>
                    <a:pt x="93071" y="123869"/>
                  </a:lnTo>
                  <a:lnTo>
                    <a:pt x="123859" y="93080"/>
                  </a:lnTo>
                  <a:lnTo>
                    <a:pt x="158090" y="66079"/>
                  </a:lnTo>
                  <a:lnTo>
                    <a:pt x="195420" y="43212"/>
                  </a:lnTo>
                  <a:lnTo>
                    <a:pt x="235502" y="24825"/>
                  </a:lnTo>
                  <a:lnTo>
                    <a:pt x="277990" y="11264"/>
                  </a:lnTo>
                  <a:lnTo>
                    <a:pt x="322541" y="2873"/>
                  </a:lnTo>
                  <a:lnTo>
                    <a:pt x="368807" y="0"/>
                  </a:lnTo>
                  <a:lnTo>
                    <a:pt x="415074" y="2873"/>
                  </a:lnTo>
                  <a:lnTo>
                    <a:pt x="459625" y="11264"/>
                  </a:lnTo>
                  <a:lnTo>
                    <a:pt x="502113" y="24825"/>
                  </a:lnTo>
                  <a:lnTo>
                    <a:pt x="542195" y="43212"/>
                  </a:lnTo>
                  <a:lnTo>
                    <a:pt x="579525" y="66079"/>
                  </a:lnTo>
                  <a:lnTo>
                    <a:pt x="613756" y="93080"/>
                  </a:lnTo>
                  <a:lnTo>
                    <a:pt x="644544" y="123869"/>
                  </a:lnTo>
                  <a:lnTo>
                    <a:pt x="671543" y="158101"/>
                  </a:lnTo>
                  <a:lnTo>
                    <a:pt x="694408" y="195431"/>
                  </a:lnTo>
                  <a:lnTo>
                    <a:pt x="712793" y="235512"/>
                  </a:lnTo>
                  <a:lnTo>
                    <a:pt x="726353" y="277999"/>
                  </a:lnTo>
                  <a:lnTo>
                    <a:pt x="734742" y="322546"/>
                  </a:lnTo>
                  <a:lnTo>
                    <a:pt x="737615" y="368808"/>
                  </a:lnTo>
                  <a:lnTo>
                    <a:pt x="734742" y="415069"/>
                  </a:lnTo>
                  <a:lnTo>
                    <a:pt x="726353" y="459616"/>
                  </a:lnTo>
                  <a:lnTo>
                    <a:pt x="712793" y="502103"/>
                  </a:lnTo>
                  <a:lnTo>
                    <a:pt x="694408" y="542184"/>
                  </a:lnTo>
                  <a:lnTo>
                    <a:pt x="671543" y="579514"/>
                  </a:lnTo>
                  <a:lnTo>
                    <a:pt x="644544" y="613746"/>
                  </a:lnTo>
                  <a:lnTo>
                    <a:pt x="613756" y="644535"/>
                  </a:lnTo>
                  <a:lnTo>
                    <a:pt x="579525" y="671536"/>
                  </a:lnTo>
                  <a:lnTo>
                    <a:pt x="542195" y="694403"/>
                  </a:lnTo>
                  <a:lnTo>
                    <a:pt x="502113" y="712790"/>
                  </a:lnTo>
                  <a:lnTo>
                    <a:pt x="459625" y="726351"/>
                  </a:lnTo>
                  <a:lnTo>
                    <a:pt x="415074" y="734742"/>
                  </a:lnTo>
                  <a:lnTo>
                    <a:pt x="368807" y="737616"/>
                  </a:lnTo>
                  <a:lnTo>
                    <a:pt x="322541" y="734742"/>
                  </a:lnTo>
                  <a:lnTo>
                    <a:pt x="277990" y="726351"/>
                  </a:lnTo>
                  <a:lnTo>
                    <a:pt x="235502" y="712790"/>
                  </a:lnTo>
                  <a:lnTo>
                    <a:pt x="195420" y="694403"/>
                  </a:lnTo>
                  <a:lnTo>
                    <a:pt x="158090" y="671536"/>
                  </a:lnTo>
                  <a:lnTo>
                    <a:pt x="123859" y="644535"/>
                  </a:lnTo>
                  <a:lnTo>
                    <a:pt x="93071" y="613746"/>
                  </a:lnTo>
                  <a:lnTo>
                    <a:pt x="66072" y="579514"/>
                  </a:lnTo>
                  <a:lnTo>
                    <a:pt x="43207" y="542184"/>
                  </a:lnTo>
                  <a:lnTo>
                    <a:pt x="24822" y="502103"/>
                  </a:lnTo>
                  <a:lnTo>
                    <a:pt x="11262" y="459616"/>
                  </a:lnTo>
                  <a:lnTo>
                    <a:pt x="2873" y="415069"/>
                  </a:lnTo>
                  <a:lnTo>
                    <a:pt x="0" y="36880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4373" y="282651"/>
            <a:ext cx="468312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5"/>
              <a:t>Okula</a:t>
            </a:r>
            <a:r>
              <a:rPr dirty="0" spc="-10"/>
              <a:t> </a:t>
            </a:r>
            <a:r>
              <a:rPr dirty="0" spc="-5"/>
              <a:t>İlişkin</a:t>
            </a:r>
            <a:r>
              <a:rPr dirty="0" spc="20"/>
              <a:t> </a:t>
            </a:r>
            <a:r>
              <a:rPr dirty="0" spc="-20"/>
              <a:t>Özellikler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487511"/>
            <a:ext cx="10281285" cy="42754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marR="5080" indent="-229235">
              <a:lnSpc>
                <a:spcPct val="110000"/>
              </a:lnSpc>
              <a:spcBef>
                <a:spcPts val="9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 spc="-10">
                <a:latin typeface="Calibri"/>
                <a:cs typeface="Calibri"/>
              </a:rPr>
              <a:t>Zorbalığın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sıklıkla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meydana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geldiği yerlerin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40">
                <a:latin typeface="Calibri"/>
                <a:cs typeface="Calibri"/>
              </a:rPr>
              <a:t>(koridor,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okul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bahçesi</a:t>
            </a:r>
            <a:r>
              <a:rPr dirty="0" sz="2400" spc="-15">
                <a:latin typeface="Calibri"/>
                <a:cs typeface="Calibri"/>
              </a:rPr>
              <a:t> ve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oyun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alanları)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yetersiz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denetimi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29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 spc="-15">
                <a:latin typeface="Calibri"/>
                <a:cs typeface="Calibri"/>
              </a:rPr>
              <a:t>Okul</a:t>
            </a:r>
            <a:r>
              <a:rPr dirty="0" sz="2400" spc="-20">
                <a:latin typeface="Calibri"/>
                <a:cs typeface="Calibri"/>
              </a:rPr>
              <a:t> veya </a:t>
            </a:r>
            <a:r>
              <a:rPr dirty="0" sz="2400" spc="-5">
                <a:latin typeface="Calibri"/>
                <a:cs typeface="Calibri"/>
              </a:rPr>
              <a:t>sınıf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mevcudunun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kalabalık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olması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29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 spc="-10">
                <a:latin typeface="Calibri"/>
                <a:cs typeface="Calibri"/>
              </a:rPr>
              <a:t>Okulda </a:t>
            </a:r>
            <a:r>
              <a:rPr dirty="0" sz="2400" spc="-15">
                <a:latin typeface="Calibri"/>
                <a:cs typeface="Calibri"/>
              </a:rPr>
              <a:t>saldırgan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davranışların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hoş görülmesi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28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 spc="-5">
                <a:latin typeface="Calibri"/>
                <a:cs typeface="Calibri"/>
              </a:rPr>
              <a:t>Öğretmenlerin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öğrencilere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yönelik</a:t>
            </a:r>
            <a:endParaRPr sz="24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795"/>
              </a:spcBef>
              <a:buFont typeface="Arial MT"/>
              <a:buChar char="•"/>
              <a:tabLst>
                <a:tab pos="698500" algn="l"/>
                <a:tab pos="699135" algn="l"/>
              </a:tabLst>
            </a:pPr>
            <a:r>
              <a:rPr dirty="0" sz="2000" spc="-5">
                <a:latin typeface="Calibri"/>
                <a:cs typeface="Calibri"/>
              </a:rPr>
              <a:t>Uygun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olmayan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disiplin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yöntemleri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kullanması</a:t>
            </a:r>
            <a:endParaRPr sz="20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735"/>
              </a:spcBef>
              <a:buFont typeface="Arial MT"/>
              <a:buChar char="•"/>
              <a:tabLst>
                <a:tab pos="698500" algn="l"/>
                <a:tab pos="699135" algn="l"/>
              </a:tabLst>
            </a:pPr>
            <a:r>
              <a:rPr dirty="0" sz="2000" spc="-10">
                <a:latin typeface="Calibri"/>
                <a:cs typeface="Calibri"/>
              </a:rPr>
              <a:t>Şaka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amaçlı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uygunsuz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sözel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ifadeler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kullanması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24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 spc="-15">
                <a:latin typeface="Calibri"/>
                <a:cs typeface="Calibri"/>
              </a:rPr>
              <a:t>Okulda</a:t>
            </a:r>
            <a:r>
              <a:rPr dirty="0" sz="2400" spc="-10">
                <a:latin typeface="Calibri"/>
                <a:cs typeface="Calibri"/>
              </a:rPr>
              <a:t> akran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zorbalığına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yönelik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politika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kuralların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olmaması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28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 spc="-5">
                <a:latin typeface="Calibri"/>
                <a:cs typeface="Calibri"/>
              </a:rPr>
              <a:t>Öğretmenlerin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zorbalık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davranışlarını </a:t>
            </a:r>
            <a:r>
              <a:rPr dirty="0" sz="2400" spc="-15">
                <a:latin typeface="Calibri"/>
                <a:cs typeface="Calibri"/>
              </a:rPr>
              <a:t>fark</a:t>
            </a:r>
            <a:r>
              <a:rPr dirty="0" sz="2400">
                <a:latin typeface="Calibri"/>
                <a:cs typeface="Calibri"/>
              </a:rPr>
              <a:t> edememesi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veya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görmezden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gelmesi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71968" y="6502400"/>
            <a:ext cx="39033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(Allen,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2010;</a:t>
            </a:r>
            <a:r>
              <a:rPr dirty="0" sz="1000" spc="4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Bowes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ve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ark. 2009;</a:t>
            </a:r>
            <a:r>
              <a:rPr dirty="0" sz="1000" spc="3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Gendron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ve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ark.,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2011;</a:t>
            </a:r>
            <a:r>
              <a:rPr dirty="0" sz="1000" spc="3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Harel-Fisch,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2011)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1761" y="282651"/>
            <a:ext cx="381000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5"/>
              <a:t>Çevresel</a:t>
            </a:r>
            <a:r>
              <a:rPr dirty="0" spc="-50"/>
              <a:t> </a:t>
            </a:r>
            <a:r>
              <a:rPr dirty="0" spc="-25"/>
              <a:t>Faktörler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937969"/>
            <a:ext cx="10085070" cy="3431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9235">
              <a:lnSpc>
                <a:spcPts val="2845"/>
              </a:lnSpc>
              <a:spcBef>
                <a:spcPts val="10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 spc="-5">
                <a:latin typeface="Calibri"/>
                <a:cs typeface="Calibri"/>
              </a:rPr>
              <a:t>Çocuğun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içinde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yaşadığı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toplumsal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çevre</a:t>
            </a:r>
            <a:endParaRPr sz="2400">
              <a:latin typeface="Calibri"/>
              <a:cs typeface="Calibri"/>
            </a:endParaRPr>
          </a:p>
          <a:p>
            <a:pPr lvl="1" marL="698500" indent="-229235">
              <a:lnSpc>
                <a:spcPts val="2845"/>
              </a:lnSpc>
              <a:buFont typeface="Arial MT"/>
              <a:buChar char="•"/>
              <a:tabLst>
                <a:tab pos="699135" algn="l"/>
              </a:tabLst>
            </a:pPr>
            <a:r>
              <a:rPr dirty="0" sz="2400" spc="-5">
                <a:latin typeface="Calibri"/>
                <a:cs typeface="Calibri"/>
              </a:rPr>
              <a:t>Şiddetin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toplumsal</a:t>
            </a:r>
            <a:r>
              <a:rPr dirty="0" sz="2400" spc="-15">
                <a:latin typeface="Calibri"/>
                <a:cs typeface="Calibri"/>
              </a:rPr>
              <a:t> olarak</a:t>
            </a:r>
            <a:r>
              <a:rPr dirty="0" sz="2400" spc="-10">
                <a:latin typeface="Calibri"/>
                <a:cs typeface="Calibri"/>
              </a:rPr>
              <a:t> kabul </a:t>
            </a:r>
            <a:r>
              <a:rPr dirty="0" sz="2400" spc="-15">
                <a:latin typeface="Calibri"/>
                <a:cs typeface="Calibri"/>
              </a:rPr>
              <a:t>gördüğü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ve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sıkça</a:t>
            </a:r>
            <a:r>
              <a:rPr dirty="0" sz="2400" spc="-5">
                <a:latin typeface="Calibri"/>
                <a:cs typeface="Calibri"/>
              </a:rPr>
              <a:t> uygulandığı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toplumlar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60"/>
              </a:spcBef>
              <a:buFont typeface="Arial MT"/>
              <a:buChar char="•"/>
            </a:pPr>
            <a:endParaRPr sz="3000">
              <a:latin typeface="Calibri"/>
              <a:cs typeface="Calibri"/>
            </a:endParaRPr>
          </a:p>
          <a:p>
            <a:pPr marL="241300" indent="-229235">
              <a:lnSpc>
                <a:spcPts val="2845"/>
              </a:lnSpc>
              <a:buFont typeface="Arial MT"/>
              <a:buChar char="•"/>
              <a:tabLst>
                <a:tab pos="241935" algn="l"/>
              </a:tabLst>
            </a:pPr>
            <a:r>
              <a:rPr dirty="0" sz="2400" spc="-5">
                <a:latin typeface="Calibri"/>
                <a:cs typeface="Calibri"/>
              </a:rPr>
              <a:t>Çocuğun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yaşadığı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mahallenin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özellikleri</a:t>
            </a:r>
            <a:endParaRPr sz="2400">
              <a:latin typeface="Calibri"/>
              <a:cs typeface="Calibri"/>
            </a:endParaRPr>
          </a:p>
          <a:p>
            <a:pPr lvl="1" marL="698500" marR="384810" indent="-228600">
              <a:lnSpc>
                <a:spcPct val="80000"/>
              </a:lnSpc>
              <a:spcBef>
                <a:spcPts val="540"/>
              </a:spcBef>
              <a:buFont typeface="Arial MT"/>
              <a:buChar char="•"/>
              <a:tabLst>
                <a:tab pos="699135" algn="l"/>
              </a:tabLst>
            </a:pPr>
            <a:r>
              <a:rPr dirty="0" sz="2400" spc="-5">
                <a:latin typeface="Calibri"/>
                <a:cs typeface="Calibri"/>
              </a:rPr>
              <a:t>Şiddetin </a:t>
            </a:r>
            <a:r>
              <a:rPr dirty="0" sz="2400" spc="-15">
                <a:latin typeface="Calibri"/>
                <a:cs typeface="Calibri"/>
              </a:rPr>
              <a:t>ve </a:t>
            </a:r>
            <a:r>
              <a:rPr dirty="0" sz="2400" spc="-10">
                <a:latin typeface="Calibri"/>
                <a:cs typeface="Calibri"/>
              </a:rPr>
              <a:t>yoksulluğun yoğun </a:t>
            </a:r>
            <a:r>
              <a:rPr dirty="0" sz="2400" spc="-5">
                <a:latin typeface="Calibri"/>
                <a:cs typeface="Calibri"/>
              </a:rPr>
              <a:t>olduğu semtler </a:t>
            </a:r>
            <a:r>
              <a:rPr dirty="0" sz="2400">
                <a:latin typeface="Wingdings"/>
                <a:cs typeface="Wingdings"/>
              </a:rPr>
              <a:t>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Calibri"/>
                <a:cs typeface="Calibri"/>
              </a:rPr>
              <a:t>şiddet </a:t>
            </a:r>
            <a:r>
              <a:rPr dirty="0" sz="2400">
                <a:latin typeface="Calibri"/>
                <a:cs typeface="Calibri"/>
              </a:rPr>
              <a:t>içerikli </a:t>
            </a:r>
            <a:r>
              <a:rPr dirty="0" sz="2400" spc="-20">
                <a:latin typeface="Calibri"/>
                <a:cs typeface="Calibri"/>
              </a:rPr>
              <a:t>veya </a:t>
            </a:r>
            <a:r>
              <a:rPr dirty="0" sz="2400" spc="-10">
                <a:latin typeface="Calibri"/>
                <a:cs typeface="Calibri"/>
              </a:rPr>
              <a:t>suça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yönelik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davranışlar </a:t>
            </a:r>
            <a:r>
              <a:rPr dirty="0" sz="2400">
                <a:latin typeface="Calibri"/>
                <a:cs typeface="Calibri"/>
              </a:rPr>
              <a:t>(örn.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sokak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kavgası,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çete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üyesi </a:t>
            </a:r>
            <a:r>
              <a:rPr dirty="0" sz="2400" spc="-5">
                <a:latin typeface="Calibri"/>
                <a:cs typeface="Calibri"/>
              </a:rPr>
              <a:t>olma,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hırsızlık)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3050">
              <a:latin typeface="Calibri"/>
              <a:cs typeface="Calibri"/>
            </a:endParaRPr>
          </a:p>
          <a:p>
            <a:pPr marL="241300" indent="-229235">
              <a:lnSpc>
                <a:spcPts val="2840"/>
              </a:lnSpc>
              <a:buFont typeface="Arial MT"/>
              <a:buChar char="•"/>
              <a:tabLst>
                <a:tab pos="241935" algn="l"/>
              </a:tabLst>
            </a:pPr>
            <a:r>
              <a:rPr dirty="0" sz="2400" spc="-5">
                <a:latin typeface="Calibri"/>
                <a:cs typeface="Calibri"/>
              </a:rPr>
              <a:t>Medyanın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etkisi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5">
                <a:latin typeface="Calibri"/>
                <a:cs typeface="Calibri"/>
              </a:rPr>
              <a:t>(TV,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film,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video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oyunları,</a:t>
            </a:r>
            <a:r>
              <a:rPr dirty="0" sz="2400" spc="-10">
                <a:latin typeface="Calibri"/>
                <a:cs typeface="Calibri"/>
              </a:rPr>
              <a:t> internet, </a:t>
            </a:r>
            <a:r>
              <a:rPr dirty="0" sz="2400" spc="-20">
                <a:latin typeface="Calibri"/>
                <a:cs typeface="Calibri"/>
              </a:rPr>
              <a:t>sosyal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medya)</a:t>
            </a:r>
            <a:endParaRPr sz="2400">
              <a:latin typeface="Calibri"/>
              <a:cs typeface="Calibri"/>
            </a:endParaRPr>
          </a:p>
          <a:p>
            <a:pPr lvl="1" marL="698500" indent="-229235">
              <a:lnSpc>
                <a:spcPts val="2840"/>
              </a:lnSpc>
              <a:buFont typeface="Arial MT"/>
              <a:buChar char="•"/>
              <a:tabLst>
                <a:tab pos="699135" algn="l"/>
              </a:tabLst>
            </a:pPr>
            <a:r>
              <a:rPr dirty="0" sz="2400" spc="-25">
                <a:latin typeface="Calibri"/>
                <a:cs typeface="Calibri"/>
              </a:rPr>
              <a:t>Televizyonda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şiddet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içerikli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programlar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izlemek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ve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bilgisayar </a:t>
            </a:r>
            <a:r>
              <a:rPr dirty="0" sz="2400" spc="-5">
                <a:latin typeface="Calibri"/>
                <a:cs typeface="Calibri"/>
              </a:rPr>
              <a:t>oyunu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oynamak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34578" y="6505447"/>
            <a:ext cx="28403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(Barboza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ve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ark. </a:t>
            </a:r>
            <a:r>
              <a:rPr dirty="0" sz="1200">
                <a:latin typeface="Calibri"/>
                <a:cs typeface="Calibri"/>
              </a:rPr>
              <a:t>2009;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Kuntsche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ve</a:t>
            </a:r>
            <a:r>
              <a:rPr dirty="0" sz="1200" spc="-5">
                <a:latin typeface="Calibri"/>
                <a:cs typeface="Calibri"/>
              </a:rPr>
              <a:t> ark. </a:t>
            </a:r>
            <a:r>
              <a:rPr dirty="0" sz="1200">
                <a:latin typeface="Calibri"/>
                <a:cs typeface="Calibri"/>
              </a:rPr>
              <a:t>2006)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183005" marR="5080" indent="-1170940">
              <a:lnSpc>
                <a:spcPts val="4320"/>
              </a:lnSpc>
              <a:spcBef>
                <a:spcPts val="640"/>
              </a:spcBef>
            </a:pPr>
            <a:r>
              <a:rPr dirty="0" spc="-20"/>
              <a:t>Akran</a:t>
            </a:r>
            <a:r>
              <a:rPr dirty="0" spc="-5"/>
              <a:t> </a:t>
            </a:r>
            <a:r>
              <a:rPr dirty="0" spc="-10"/>
              <a:t>Zorbalığını</a:t>
            </a:r>
            <a:r>
              <a:rPr dirty="0" spc="15"/>
              <a:t> </a:t>
            </a:r>
            <a:r>
              <a:rPr dirty="0" spc="-10"/>
              <a:t>Önleyici </a:t>
            </a:r>
            <a:r>
              <a:rPr dirty="0" spc="-890"/>
              <a:t> </a:t>
            </a:r>
            <a:r>
              <a:rPr dirty="0" spc="-20"/>
              <a:t>Okul</a:t>
            </a:r>
            <a:r>
              <a:rPr dirty="0" spc="-5"/>
              <a:t> </a:t>
            </a:r>
            <a:r>
              <a:rPr dirty="0" spc="-35"/>
              <a:t>Yaklaşımı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1842" y="2031974"/>
            <a:ext cx="9814560" cy="3839845"/>
          </a:xfrm>
          <a:prstGeom prst="rect">
            <a:avLst/>
          </a:prstGeom>
        </p:spPr>
        <p:txBody>
          <a:bodyPr wrap="square" lIns="0" tIns="17589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38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 spc="-10">
                <a:latin typeface="Calibri"/>
                <a:cs typeface="Calibri"/>
              </a:rPr>
              <a:t>Akran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zorbalığı</a:t>
            </a:r>
            <a:r>
              <a:rPr dirty="0" sz="2600" spc="5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konusunda</a:t>
            </a:r>
            <a:r>
              <a:rPr dirty="0" sz="2600" spc="15">
                <a:latin typeface="Calibri"/>
                <a:cs typeface="Calibri"/>
              </a:rPr>
              <a:t> </a:t>
            </a:r>
            <a:r>
              <a:rPr dirty="0" sz="2600" spc="-5" b="1">
                <a:solidFill>
                  <a:srgbClr val="FF0000"/>
                </a:solidFill>
                <a:latin typeface="Calibri"/>
                <a:cs typeface="Calibri"/>
              </a:rPr>
              <a:t>bütüncül</a:t>
            </a:r>
            <a:r>
              <a:rPr dirty="0" sz="2600" spc="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5" b="1">
                <a:solidFill>
                  <a:srgbClr val="FF0000"/>
                </a:solidFill>
                <a:latin typeface="Calibri"/>
                <a:cs typeface="Calibri"/>
              </a:rPr>
              <a:t>bir</a:t>
            </a:r>
            <a:r>
              <a:rPr dirty="0" sz="26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10" b="1">
                <a:solidFill>
                  <a:srgbClr val="FF0000"/>
                </a:solidFill>
                <a:latin typeface="Calibri"/>
                <a:cs typeface="Calibri"/>
              </a:rPr>
              <a:t>okul</a:t>
            </a:r>
            <a:r>
              <a:rPr dirty="0" sz="26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5" b="1">
                <a:solidFill>
                  <a:srgbClr val="FF0000"/>
                </a:solidFill>
                <a:latin typeface="Calibri"/>
                <a:cs typeface="Calibri"/>
              </a:rPr>
              <a:t>yaklaşımı </a:t>
            </a:r>
            <a:r>
              <a:rPr dirty="0" sz="2600" spc="-5">
                <a:latin typeface="Calibri"/>
                <a:cs typeface="Calibri"/>
              </a:rPr>
              <a:t>geliştirilmeli.</a:t>
            </a:r>
            <a:endParaRPr sz="2600">
              <a:latin typeface="Calibri"/>
              <a:cs typeface="Calibri"/>
            </a:endParaRPr>
          </a:p>
          <a:p>
            <a:pPr marL="241300" marR="439420" indent="-228600">
              <a:lnSpc>
                <a:spcPts val="2810"/>
              </a:lnSpc>
              <a:spcBef>
                <a:spcPts val="163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 spc="-10">
                <a:latin typeface="Calibri"/>
                <a:cs typeface="Calibri"/>
              </a:rPr>
              <a:t>Akran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zorbalığı</a:t>
            </a:r>
            <a:r>
              <a:rPr dirty="0" sz="2600" spc="25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konusunda </a:t>
            </a:r>
            <a:r>
              <a:rPr dirty="0" sz="2600" spc="-10">
                <a:latin typeface="Calibri"/>
                <a:cs typeface="Calibri"/>
              </a:rPr>
              <a:t>öğretmenlere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ve</a:t>
            </a:r>
            <a:r>
              <a:rPr dirty="0" sz="2600" spc="-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okuldaki</a:t>
            </a:r>
            <a:r>
              <a:rPr dirty="0" sz="2600" spc="1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tüm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çalışanlara </a:t>
            </a:r>
            <a:r>
              <a:rPr dirty="0" sz="2600" spc="-57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yönelik</a:t>
            </a:r>
            <a:r>
              <a:rPr dirty="0" sz="2600" spc="5"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FF0000"/>
                </a:solidFill>
                <a:latin typeface="Calibri"/>
                <a:cs typeface="Calibri"/>
              </a:rPr>
              <a:t>açık,</a:t>
            </a:r>
            <a:r>
              <a:rPr dirty="0" sz="26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5" b="1">
                <a:solidFill>
                  <a:srgbClr val="FF0000"/>
                </a:solidFill>
                <a:latin typeface="Calibri"/>
                <a:cs typeface="Calibri"/>
              </a:rPr>
              <a:t>net</a:t>
            </a:r>
            <a:r>
              <a:rPr dirty="0" sz="2600" spc="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10" b="1">
                <a:solidFill>
                  <a:srgbClr val="FF0000"/>
                </a:solidFill>
                <a:latin typeface="Calibri"/>
                <a:cs typeface="Calibri"/>
              </a:rPr>
              <a:t>ve</a:t>
            </a:r>
            <a:r>
              <a:rPr dirty="0" sz="26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5" b="1">
                <a:solidFill>
                  <a:srgbClr val="FF0000"/>
                </a:solidFill>
                <a:latin typeface="Calibri"/>
                <a:cs typeface="Calibri"/>
              </a:rPr>
              <a:t>tutarlı</a:t>
            </a:r>
            <a:r>
              <a:rPr dirty="0" sz="26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5" b="1">
                <a:solidFill>
                  <a:srgbClr val="FF0000"/>
                </a:solidFill>
                <a:latin typeface="Calibri"/>
                <a:cs typeface="Calibri"/>
              </a:rPr>
              <a:t>bilgiler</a:t>
            </a:r>
            <a:r>
              <a:rPr dirty="0" sz="26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verilmeli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ve</a:t>
            </a:r>
            <a:r>
              <a:rPr dirty="0" sz="2600" spc="-10">
                <a:latin typeface="Calibri"/>
                <a:cs typeface="Calibri"/>
              </a:rPr>
              <a:t> destek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sağlanmalı.</a:t>
            </a:r>
            <a:endParaRPr sz="2600">
              <a:latin typeface="Calibri"/>
              <a:cs typeface="Calibri"/>
            </a:endParaRPr>
          </a:p>
          <a:p>
            <a:pPr lvl="1" marL="697865" indent="-229235">
              <a:lnSpc>
                <a:spcPct val="100000"/>
              </a:lnSpc>
              <a:spcBef>
                <a:spcPts val="919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dirty="0" sz="2200" spc="-15">
                <a:latin typeface="Calibri"/>
                <a:cs typeface="Calibri"/>
              </a:rPr>
              <a:t>Akran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zorbalığının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tanımı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herkes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için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aynı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olmalı.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7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 spc="-10">
                <a:latin typeface="Calibri"/>
                <a:cs typeface="Calibri"/>
              </a:rPr>
              <a:t>Akran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zorbalığı</a:t>
            </a:r>
            <a:r>
              <a:rPr dirty="0" sz="2600" spc="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hakkında </a:t>
            </a:r>
            <a:r>
              <a:rPr dirty="0" sz="2600" spc="-15">
                <a:latin typeface="Calibri"/>
                <a:cs typeface="Calibri"/>
              </a:rPr>
              <a:t>kesin</a:t>
            </a:r>
            <a:r>
              <a:rPr dirty="0" sz="2600">
                <a:latin typeface="Calibri"/>
                <a:cs typeface="Calibri"/>
              </a:rPr>
              <a:t> </a:t>
            </a:r>
            <a:r>
              <a:rPr dirty="0" sz="2600" spc="-25" b="1">
                <a:solidFill>
                  <a:srgbClr val="FF0000"/>
                </a:solidFill>
                <a:latin typeface="Calibri"/>
                <a:cs typeface="Calibri"/>
              </a:rPr>
              <a:t>kural</a:t>
            </a:r>
            <a:r>
              <a:rPr dirty="0" sz="2600" spc="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15" b="1">
                <a:solidFill>
                  <a:srgbClr val="FF0000"/>
                </a:solidFill>
                <a:latin typeface="Calibri"/>
                <a:cs typeface="Calibri"/>
              </a:rPr>
              <a:t>ve</a:t>
            </a:r>
            <a:r>
              <a:rPr dirty="0" sz="26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10" b="1">
                <a:solidFill>
                  <a:srgbClr val="FF0000"/>
                </a:solidFill>
                <a:latin typeface="Calibri"/>
                <a:cs typeface="Calibri"/>
              </a:rPr>
              <a:t>politikalar</a:t>
            </a:r>
            <a:r>
              <a:rPr dirty="0" sz="2600" spc="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geliştirilmeli.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8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 spc="-10">
                <a:latin typeface="Calibri"/>
                <a:cs typeface="Calibri"/>
              </a:rPr>
              <a:t>Okulda</a:t>
            </a:r>
            <a:r>
              <a:rPr dirty="0" sz="2600">
                <a:latin typeface="Calibri"/>
                <a:cs typeface="Calibri"/>
              </a:rPr>
              <a:t> </a:t>
            </a:r>
            <a:r>
              <a:rPr dirty="0" sz="2600" spc="-45" b="1">
                <a:solidFill>
                  <a:srgbClr val="FF0000"/>
                </a:solidFill>
                <a:latin typeface="Calibri"/>
                <a:cs typeface="Calibri"/>
              </a:rPr>
              <a:t>‘Akran</a:t>
            </a:r>
            <a:r>
              <a:rPr dirty="0" sz="2600" spc="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5" b="1">
                <a:solidFill>
                  <a:srgbClr val="FF0000"/>
                </a:solidFill>
                <a:latin typeface="Calibri"/>
                <a:cs typeface="Calibri"/>
              </a:rPr>
              <a:t>Zorbalığını</a:t>
            </a:r>
            <a:r>
              <a:rPr dirty="0" sz="26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5" b="1">
                <a:solidFill>
                  <a:srgbClr val="FF0000"/>
                </a:solidFill>
                <a:latin typeface="Calibri"/>
                <a:cs typeface="Calibri"/>
              </a:rPr>
              <a:t>Önleme</a:t>
            </a:r>
            <a:r>
              <a:rPr dirty="0" sz="2600" spc="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10" b="1">
                <a:solidFill>
                  <a:srgbClr val="FF0000"/>
                </a:solidFill>
                <a:latin typeface="Calibri"/>
                <a:cs typeface="Calibri"/>
              </a:rPr>
              <a:t>Komisyonu’</a:t>
            </a:r>
            <a:r>
              <a:rPr dirty="0" sz="2600" spc="-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kurulmalıdır.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ts val="2965"/>
              </a:lnSpc>
              <a:spcBef>
                <a:spcPts val="68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 spc="-10">
                <a:latin typeface="Calibri"/>
                <a:cs typeface="Calibri"/>
              </a:rPr>
              <a:t>Okulda</a:t>
            </a:r>
            <a:r>
              <a:rPr dirty="0" sz="2600" spc="-15">
                <a:latin typeface="Calibri"/>
                <a:cs typeface="Calibri"/>
              </a:rPr>
              <a:t> ve </a:t>
            </a:r>
            <a:r>
              <a:rPr dirty="0" sz="2600" spc="-10">
                <a:latin typeface="Calibri"/>
                <a:cs typeface="Calibri"/>
              </a:rPr>
              <a:t>okul</a:t>
            </a:r>
            <a:r>
              <a:rPr dirty="0" sz="2600" spc="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çevresinde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zorbalık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olaylarının</a:t>
            </a:r>
            <a:r>
              <a:rPr dirty="0" sz="2600">
                <a:latin typeface="Calibri"/>
                <a:cs typeface="Calibri"/>
              </a:rPr>
              <a:t> en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sık görüldüğü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yerlerde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965"/>
              </a:lnSpc>
            </a:pPr>
            <a:r>
              <a:rPr dirty="0" sz="2600" spc="-10" b="1">
                <a:solidFill>
                  <a:srgbClr val="FF0000"/>
                </a:solidFill>
                <a:latin typeface="Calibri"/>
                <a:cs typeface="Calibri"/>
              </a:rPr>
              <a:t>güvenlik</a:t>
            </a:r>
            <a:r>
              <a:rPr dirty="0" sz="26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için</a:t>
            </a:r>
            <a:r>
              <a:rPr dirty="0" sz="2600" spc="-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ek</a:t>
            </a:r>
            <a:r>
              <a:rPr dirty="0" sz="2600" spc="-5">
                <a:latin typeface="Calibri"/>
                <a:cs typeface="Calibri"/>
              </a:rPr>
              <a:t> önlemler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alınmalı.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183005" marR="5080" indent="-1170940">
              <a:lnSpc>
                <a:spcPts val="4320"/>
              </a:lnSpc>
              <a:spcBef>
                <a:spcPts val="640"/>
              </a:spcBef>
            </a:pPr>
            <a:r>
              <a:rPr dirty="0" spc="-20"/>
              <a:t>Akran</a:t>
            </a:r>
            <a:r>
              <a:rPr dirty="0" spc="-5"/>
              <a:t> </a:t>
            </a:r>
            <a:r>
              <a:rPr dirty="0" spc="-10"/>
              <a:t>Zorbalığını</a:t>
            </a:r>
            <a:r>
              <a:rPr dirty="0" spc="15"/>
              <a:t> </a:t>
            </a:r>
            <a:r>
              <a:rPr dirty="0" spc="-10"/>
              <a:t>Önleyici </a:t>
            </a:r>
            <a:r>
              <a:rPr dirty="0" spc="-890"/>
              <a:t> </a:t>
            </a:r>
            <a:r>
              <a:rPr dirty="0" spc="-20"/>
              <a:t>Okul</a:t>
            </a:r>
            <a:r>
              <a:rPr dirty="0" spc="-5"/>
              <a:t> </a:t>
            </a:r>
            <a:r>
              <a:rPr dirty="0" spc="-35"/>
              <a:t>Yaklaşımı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1842" y="2234311"/>
            <a:ext cx="10211435" cy="39744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241300" indent="-2286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 spc="-10">
                <a:latin typeface="Calibri"/>
                <a:cs typeface="Calibri"/>
              </a:rPr>
              <a:t>Öğretmenlere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akran</a:t>
            </a:r>
            <a:r>
              <a:rPr dirty="0" sz="2600" spc="-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zorbalığı</a:t>
            </a:r>
            <a:r>
              <a:rPr dirty="0" sz="2600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konusunda</a:t>
            </a:r>
            <a:r>
              <a:rPr dirty="0" sz="2600" spc="5">
                <a:latin typeface="Calibri"/>
                <a:cs typeface="Calibri"/>
              </a:rPr>
              <a:t> </a:t>
            </a:r>
            <a:r>
              <a:rPr dirty="0" sz="2600" spc="-15" b="1">
                <a:solidFill>
                  <a:srgbClr val="FF0000"/>
                </a:solidFill>
                <a:latin typeface="Calibri"/>
                <a:cs typeface="Calibri"/>
              </a:rPr>
              <a:t>tekrarlayıcı</a:t>
            </a:r>
            <a:r>
              <a:rPr dirty="0" sz="2600" spc="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5" b="1">
                <a:solidFill>
                  <a:srgbClr val="FF0000"/>
                </a:solidFill>
                <a:latin typeface="Calibri"/>
                <a:cs typeface="Calibri"/>
              </a:rPr>
              <a:t>eğitimler/seminerler</a:t>
            </a:r>
            <a:endParaRPr sz="2600">
              <a:latin typeface="Calibri"/>
              <a:cs typeface="Calibri"/>
            </a:endParaRPr>
          </a:p>
          <a:p>
            <a:pPr algn="just" marL="241300">
              <a:lnSpc>
                <a:spcPct val="100000"/>
              </a:lnSpc>
            </a:pPr>
            <a:r>
              <a:rPr dirty="0" sz="2600" spc="-5">
                <a:latin typeface="Calibri"/>
                <a:cs typeface="Calibri"/>
              </a:rPr>
              <a:t>verilmeli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ve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öğretmenler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desteklenmeli.</a:t>
            </a:r>
            <a:endParaRPr sz="2600">
              <a:latin typeface="Calibri"/>
              <a:cs typeface="Calibri"/>
            </a:endParaRPr>
          </a:p>
          <a:p>
            <a:pPr algn="just" marL="241300" marR="976630" indent="-228600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 spc="-25">
                <a:latin typeface="Calibri"/>
                <a:cs typeface="Calibri"/>
              </a:rPr>
              <a:t>Öğretmenler, </a:t>
            </a:r>
            <a:r>
              <a:rPr dirty="0" sz="2600" spc="-10">
                <a:latin typeface="Calibri"/>
                <a:cs typeface="Calibri"/>
              </a:rPr>
              <a:t>akran zorbalığını </a:t>
            </a:r>
            <a:r>
              <a:rPr dirty="0" sz="2600" spc="-5" b="1">
                <a:solidFill>
                  <a:srgbClr val="FF0000"/>
                </a:solidFill>
                <a:latin typeface="Calibri"/>
                <a:cs typeface="Calibri"/>
              </a:rPr>
              <a:t>önleme </a:t>
            </a:r>
            <a:r>
              <a:rPr dirty="0" sz="2600" spc="-10" b="1">
                <a:solidFill>
                  <a:srgbClr val="FF0000"/>
                </a:solidFill>
                <a:latin typeface="Calibri"/>
                <a:cs typeface="Calibri"/>
              </a:rPr>
              <a:t>ve </a:t>
            </a:r>
            <a:r>
              <a:rPr dirty="0" sz="2600" spc="-5" b="1">
                <a:solidFill>
                  <a:srgbClr val="FF0000"/>
                </a:solidFill>
                <a:latin typeface="Calibri"/>
                <a:cs typeface="Calibri"/>
              </a:rPr>
              <a:t>müdahale </a:t>
            </a:r>
            <a:r>
              <a:rPr dirty="0" sz="2600" spc="-10" b="1">
                <a:solidFill>
                  <a:srgbClr val="FF0000"/>
                </a:solidFill>
                <a:latin typeface="Calibri"/>
                <a:cs typeface="Calibri"/>
              </a:rPr>
              <a:t>politikalarının </a:t>
            </a:r>
            <a:r>
              <a:rPr dirty="0" sz="2600" spc="-57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hazırlanması, </a:t>
            </a:r>
            <a:r>
              <a:rPr dirty="0" sz="2600" spc="-5">
                <a:latin typeface="Calibri"/>
                <a:cs typeface="Calibri"/>
              </a:rPr>
              <a:t>uygulanması </a:t>
            </a:r>
            <a:r>
              <a:rPr dirty="0" sz="2600" spc="-15">
                <a:latin typeface="Calibri"/>
                <a:cs typeface="Calibri"/>
              </a:rPr>
              <a:t>ve </a:t>
            </a:r>
            <a:r>
              <a:rPr dirty="0" sz="2600" spc="-5">
                <a:latin typeface="Calibri"/>
                <a:cs typeface="Calibri"/>
              </a:rPr>
              <a:t>değerlendirilmesi </a:t>
            </a:r>
            <a:r>
              <a:rPr dirty="0" sz="2600" spc="-15">
                <a:latin typeface="Calibri"/>
                <a:cs typeface="Calibri"/>
              </a:rPr>
              <a:t>konusunda </a:t>
            </a:r>
            <a:r>
              <a:rPr dirty="0" sz="2600" spc="-10">
                <a:latin typeface="Calibri"/>
                <a:cs typeface="Calibri"/>
              </a:rPr>
              <a:t>katkıda </a:t>
            </a:r>
            <a:r>
              <a:rPr dirty="0" sz="2600" spc="-5">
                <a:latin typeface="Calibri"/>
                <a:cs typeface="Calibri"/>
              </a:rPr>
              <a:t> bulunmalı.</a:t>
            </a:r>
            <a:endParaRPr sz="2600">
              <a:latin typeface="Calibri"/>
              <a:cs typeface="Calibri"/>
            </a:endParaRPr>
          </a:p>
          <a:p>
            <a:pPr algn="just" marL="241300" marR="351155" indent="-228600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 spc="-10">
                <a:latin typeface="Calibri"/>
                <a:cs typeface="Calibri"/>
              </a:rPr>
              <a:t>Akran zorbalığı olayına </a:t>
            </a:r>
            <a:r>
              <a:rPr dirty="0" sz="2600" spc="-5">
                <a:latin typeface="Calibri"/>
                <a:cs typeface="Calibri"/>
              </a:rPr>
              <a:t>karışan öğrenciler (tüm </a:t>
            </a:r>
            <a:r>
              <a:rPr dirty="0" sz="2600" spc="-10">
                <a:latin typeface="Calibri"/>
                <a:cs typeface="Calibri"/>
              </a:rPr>
              <a:t>roller </a:t>
            </a:r>
            <a:r>
              <a:rPr dirty="0" sz="2600">
                <a:latin typeface="Calibri"/>
                <a:cs typeface="Calibri"/>
              </a:rPr>
              <a:t>için) </a:t>
            </a:r>
            <a:r>
              <a:rPr dirty="0" sz="2600" spc="-5">
                <a:latin typeface="Calibri"/>
                <a:cs typeface="Calibri"/>
              </a:rPr>
              <a:t>tespit </a:t>
            </a:r>
            <a:r>
              <a:rPr dirty="0" sz="2600">
                <a:latin typeface="Calibri"/>
                <a:cs typeface="Calibri"/>
              </a:rPr>
              <a:t>edilmeli </a:t>
            </a:r>
            <a:r>
              <a:rPr dirty="0" sz="2600" spc="-575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ve </a:t>
            </a:r>
            <a:r>
              <a:rPr dirty="0" sz="2600" spc="-10">
                <a:latin typeface="Calibri"/>
                <a:cs typeface="Calibri"/>
              </a:rPr>
              <a:t>uygun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-5" b="1">
                <a:solidFill>
                  <a:srgbClr val="FF0000"/>
                </a:solidFill>
                <a:latin typeface="Calibri"/>
                <a:cs typeface="Calibri"/>
              </a:rPr>
              <a:t>müdahaleler</a:t>
            </a:r>
            <a:r>
              <a:rPr dirty="0" sz="2600" spc="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gerçekleştirilmeli.</a:t>
            </a:r>
            <a:endParaRPr sz="2600">
              <a:latin typeface="Calibri"/>
              <a:cs typeface="Calibri"/>
            </a:endParaRPr>
          </a:p>
          <a:p>
            <a:pPr algn="just" marL="241300" indent="-22860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 spc="-10">
                <a:solidFill>
                  <a:srgbClr val="0F0100"/>
                </a:solidFill>
                <a:latin typeface="Calibri"/>
                <a:cs typeface="Calibri"/>
              </a:rPr>
              <a:t>Ebeveynlere</a:t>
            </a:r>
            <a:r>
              <a:rPr dirty="0" sz="2600" spc="-30">
                <a:solidFill>
                  <a:srgbClr val="0F0100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0F0100"/>
                </a:solidFill>
                <a:latin typeface="Calibri"/>
                <a:cs typeface="Calibri"/>
              </a:rPr>
              <a:t>akran</a:t>
            </a:r>
            <a:r>
              <a:rPr dirty="0" sz="2600" spc="-5">
                <a:solidFill>
                  <a:srgbClr val="0F0100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0F0100"/>
                </a:solidFill>
                <a:latin typeface="Calibri"/>
                <a:cs typeface="Calibri"/>
              </a:rPr>
              <a:t>zorbalığı</a:t>
            </a:r>
            <a:r>
              <a:rPr dirty="0" sz="2600">
                <a:solidFill>
                  <a:srgbClr val="0F0100"/>
                </a:solidFill>
                <a:latin typeface="Calibri"/>
                <a:cs typeface="Calibri"/>
              </a:rPr>
              <a:t> </a:t>
            </a:r>
            <a:r>
              <a:rPr dirty="0" sz="2600" spc="-15">
                <a:solidFill>
                  <a:srgbClr val="0F0100"/>
                </a:solidFill>
                <a:latin typeface="Calibri"/>
                <a:cs typeface="Calibri"/>
              </a:rPr>
              <a:t>konusunda</a:t>
            </a:r>
            <a:r>
              <a:rPr dirty="0" sz="2600" spc="10">
                <a:solidFill>
                  <a:srgbClr val="0F0100"/>
                </a:solidFill>
                <a:latin typeface="Calibri"/>
                <a:cs typeface="Calibri"/>
              </a:rPr>
              <a:t> </a:t>
            </a:r>
            <a:r>
              <a:rPr dirty="0" sz="2600" spc="-5" b="1">
                <a:solidFill>
                  <a:srgbClr val="FF0000"/>
                </a:solidFill>
                <a:latin typeface="Calibri"/>
                <a:cs typeface="Calibri"/>
              </a:rPr>
              <a:t>bilgilendirme</a:t>
            </a:r>
            <a:r>
              <a:rPr dirty="0" sz="2600" spc="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5" b="1">
                <a:solidFill>
                  <a:srgbClr val="FF0000"/>
                </a:solidFill>
                <a:latin typeface="Calibri"/>
                <a:cs typeface="Calibri"/>
              </a:rPr>
              <a:t>seminerleri</a:t>
            </a:r>
            <a:endParaRPr sz="2600">
              <a:latin typeface="Calibri"/>
              <a:cs typeface="Calibri"/>
            </a:endParaRPr>
          </a:p>
          <a:p>
            <a:pPr algn="just" marL="241300">
              <a:lnSpc>
                <a:spcPct val="100000"/>
              </a:lnSpc>
            </a:pPr>
            <a:r>
              <a:rPr dirty="0" sz="2600" spc="-5">
                <a:solidFill>
                  <a:srgbClr val="0F0100"/>
                </a:solidFill>
                <a:latin typeface="Calibri"/>
                <a:cs typeface="Calibri"/>
              </a:rPr>
              <a:t>düzenlenmeli</a:t>
            </a:r>
            <a:r>
              <a:rPr dirty="0" sz="2600" spc="-55">
                <a:solidFill>
                  <a:srgbClr val="0F0100"/>
                </a:solidFill>
                <a:latin typeface="Calibri"/>
                <a:cs typeface="Calibri"/>
              </a:rPr>
              <a:t> </a:t>
            </a:r>
            <a:r>
              <a:rPr dirty="0" sz="2600" spc="-15">
                <a:solidFill>
                  <a:srgbClr val="0F0100"/>
                </a:solidFill>
                <a:latin typeface="Calibri"/>
                <a:cs typeface="Calibri"/>
              </a:rPr>
              <a:t>ve</a:t>
            </a:r>
            <a:r>
              <a:rPr dirty="0" sz="2600" spc="5">
                <a:solidFill>
                  <a:srgbClr val="0F0100"/>
                </a:solidFill>
                <a:latin typeface="Calibri"/>
                <a:cs typeface="Calibri"/>
              </a:rPr>
              <a:t> </a:t>
            </a:r>
            <a:r>
              <a:rPr dirty="0" sz="2600" spc="-5">
                <a:solidFill>
                  <a:srgbClr val="0F0100"/>
                </a:solidFill>
                <a:latin typeface="Calibri"/>
                <a:cs typeface="Calibri"/>
              </a:rPr>
              <a:t>onların</a:t>
            </a:r>
            <a:r>
              <a:rPr dirty="0" sz="2600" spc="-15">
                <a:solidFill>
                  <a:srgbClr val="0F0100"/>
                </a:solidFill>
                <a:latin typeface="Calibri"/>
                <a:cs typeface="Calibri"/>
              </a:rPr>
              <a:t> </a:t>
            </a:r>
            <a:r>
              <a:rPr dirty="0" sz="2600" spc="-5">
                <a:solidFill>
                  <a:srgbClr val="0F0100"/>
                </a:solidFill>
                <a:latin typeface="Calibri"/>
                <a:cs typeface="Calibri"/>
              </a:rPr>
              <a:t>müdahale</a:t>
            </a:r>
            <a:r>
              <a:rPr dirty="0" sz="2600" spc="-20">
                <a:solidFill>
                  <a:srgbClr val="0F0100"/>
                </a:solidFill>
                <a:latin typeface="Calibri"/>
                <a:cs typeface="Calibri"/>
              </a:rPr>
              <a:t> </a:t>
            </a:r>
            <a:r>
              <a:rPr dirty="0" sz="2600" spc="-5">
                <a:solidFill>
                  <a:srgbClr val="0F0100"/>
                </a:solidFill>
                <a:latin typeface="Calibri"/>
                <a:cs typeface="Calibri"/>
              </a:rPr>
              <a:t>sürecine</a:t>
            </a:r>
            <a:r>
              <a:rPr dirty="0" sz="2600" spc="-35">
                <a:solidFill>
                  <a:srgbClr val="0F0100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0F0100"/>
                </a:solidFill>
                <a:latin typeface="Calibri"/>
                <a:cs typeface="Calibri"/>
              </a:rPr>
              <a:t>katılması</a:t>
            </a:r>
            <a:r>
              <a:rPr dirty="0" sz="2600" spc="5">
                <a:solidFill>
                  <a:srgbClr val="0F0100"/>
                </a:solidFill>
                <a:latin typeface="Calibri"/>
                <a:cs typeface="Calibri"/>
              </a:rPr>
              <a:t> </a:t>
            </a:r>
            <a:r>
              <a:rPr dirty="0" sz="2600" spc="-5">
                <a:solidFill>
                  <a:srgbClr val="0F0100"/>
                </a:solidFill>
                <a:latin typeface="Calibri"/>
                <a:cs typeface="Calibri"/>
              </a:rPr>
              <a:t>sağlanmalı.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76044" y="278891"/>
            <a:ext cx="8589645" cy="935990"/>
            <a:chOff x="1876044" y="278891"/>
            <a:chExt cx="8589645" cy="935990"/>
          </a:xfrm>
        </p:grpSpPr>
        <p:sp>
          <p:nvSpPr>
            <p:cNvPr id="3" name="object 3"/>
            <p:cNvSpPr/>
            <p:nvPr/>
          </p:nvSpPr>
          <p:spPr>
            <a:xfrm>
              <a:off x="2394204" y="448055"/>
              <a:ext cx="8065134" cy="647700"/>
            </a:xfrm>
            <a:custGeom>
              <a:avLst/>
              <a:gdLst/>
              <a:ahLst/>
              <a:cxnLst/>
              <a:rect l="l" t="t" r="r" b="b"/>
              <a:pathLst>
                <a:path w="8065134" h="647700">
                  <a:moveTo>
                    <a:pt x="0" y="107950"/>
                  </a:move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lnTo>
                    <a:pt x="7957058" y="0"/>
                  </a:lnTo>
                  <a:lnTo>
                    <a:pt x="7999053" y="8491"/>
                  </a:lnTo>
                  <a:lnTo>
                    <a:pt x="8033369" y="31638"/>
                  </a:lnTo>
                  <a:lnTo>
                    <a:pt x="8056516" y="65954"/>
                  </a:lnTo>
                  <a:lnTo>
                    <a:pt x="8065008" y="107950"/>
                  </a:lnTo>
                  <a:lnTo>
                    <a:pt x="8065008" y="539750"/>
                  </a:lnTo>
                  <a:lnTo>
                    <a:pt x="8056516" y="581745"/>
                  </a:lnTo>
                  <a:lnTo>
                    <a:pt x="8033369" y="616061"/>
                  </a:lnTo>
                  <a:lnTo>
                    <a:pt x="7999053" y="639208"/>
                  </a:lnTo>
                  <a:lnTo>
                    <a:pt x="7957058" y="647700"/>
                  </a:lnTo>
                  <a:lnTo>
                    <a:pt x="107950" y="647700"/>
                  </a:lnTo>
                  <a:lnTo>
                    <a:pt x="65954" y="639208"/>
                  </a:lnTo>
                  <a:lnTo>
                    <a:pt x="31638" y="616061"/>
                  </a:lnTo>
                  <a:lnTo>
                    <a:pt x="8491" y="581745"/>
                  </a:lnTo>
                  <a:lnTo>
                    <a:pt x="0" y="539750"/>
                  </a:lnTo>
                  <a:lnTo>
                    <a:pt x="0" y="107950"/>
                  </a:lnTo>
                  <a:close/>
                </a:path>
              </a:pathLst>
            </a:custGeom>
            <a:ln w="12192">
              <a:solidFill>
                <a:srgbClr val="39A0B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876044" y="278891"/>
              <a:ext cx="791210" cy="935990"/>
            </a:xfrm>
            <a:custGeom>
              <a:avLst/>
              <a:gdLst/>
              <a:ahLst/>
              <a:cxnLst/>
              <a:rect l="l" t="t" r="r" b="b"/>
              <a:pathLst>
                <a:path w="791210" h="935990">
                  <a:moveTo>
                    <a:pt x="790956" y="0"/>
                  </a:moveTo>
                  <a:lnTo>
                    <a:pt x="395478" y="275970"/>
                  </a:lnTo>
                  <a:lnTo>
                    <a:pt x="0" y="0"/>
                  </a:lnTo>
                  <a:lnTo>
                    <a:pt x="0" y="659764"/>
                  </a:lnTo>
                  <a:lnTo>
                    <a:pt x="395478" y="935735"/>
                  </a:lnTo>
                  <a:lnTo>
                    <a:pt x="790956" y="659764"/>
                  </a:lnTo>
                  <a:lnTo>
                    <a:pt x="790956" y="0"/>
                  </a:lnTo>
                  <a:close/>
                </a:path>
              </a:pathLst>
            </a:custGeom>
            <a:solidFill>
              <a:srgbClr val="39A0B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2812542" y="540511"/>
            <a:ext cx="64573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07A0A0"/>
                </a:solidFill>
                <a:latin typeface="Calibri"/>
                <a:cs typeface="Calibri"/>
              </a:rPr>
              <a:t>Öğrencilerinize</a:t>
            </a:r>
            <a:r>
              <a:rPr dirty="0" sz="2400" spc="-20" b="1">
                <a:solidFill>
                  <a:srgbClr val="07A0A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7A0A0"/>
                </a:solidFill>
                <a:latin typeface="Calibri"/>
                <a:cs typeface="Calibri"/>
              </a:rPr>
              <a:t>akran</a:t>
            </a:r>
            <a:r>
              <a:rPr dirty="0" sz="2400" spc="-20" b="1">
                <a:solidFill>
                  <a:srgbClr val="07A0A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7A0A0"/>
                </a:solidFill>
                <a:latin typeface="Calibri"/>
                <a:cs typeface="Calibri"/>
              </a:rPr>
              <a:t>zorbalığı</a:t>
            </a:r>
            <a:r>
              <a:rPr dirty="0" sz="2400" spc="-30" b="1">
                <a:solidFill>
                  <a:srgbClr val="07A0A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7A0A0"/>
                </a:solidFill>
                <a:latin typeface="Calibri"/>
                <a:cs typeface="Calibri"/>
              </a:rPr>
              <a:t>hakkında</a:t>
            </a:r>
            <a:r>
              <a:rPr dirty="0" sz="2400" b="1">
                <a:solidFill>
                  <a:srgbClr val="07A0A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7A0A0"/>
                </a:solidFill>
                <a:latin typeface="Calibri"/>
                <a:cs typeface="Calibri"/>
              </a:rPr>
              <a:t>bilgi</a:t>
            </a:r>
            <a:r>
              <a:rPr dirty="0" sz="2400" spc="-10" b="1">
                <a:solidFill>
                  <a:srgbClr val="07A0A0"/>
                </a:solidFill>
                <a:latin typeface="Calibri"/>
                <a:cs typeface="Calibri"/>
              </a:rPr>
              <a:t> verin.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93467" y="433527"/>
            <a:ext cx="37274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b="0">
                <a:solidFill>
                  <a:srgbClr val="FFFFFF"/>
                </a:solidFill>
                <a:latin typeface="Calibri"/>
                <a:cs typeface="Calibri"/>
              </a:rPr>
              <a:t>1.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908048" y="2481072"/>
            <a:ext cx="9046845" cy="935990"/>
            <a:chOff x="1908048" y="2481072"/>
            <a:chExt cx="9046845" cy="935990"/>
          </a:xfrm>
        </p:grpSpPr>
        <p:sp>
          <p:nvSpPr>
            <p:cNvPr id="8" name="object 8"/>
            <p:cNvSpPr/>
            <p:nvPr/>
          </p:nvSpPr>
          <p:spPr>
            <a:xfrm>
              <a:off x="2474976" y="2607564"/>
              <a:ext cx="8473440" cy="649605"/>
            </a:xfrm>
            <a:custGeom>
              <a:avLst/>
              <a:gdLst/>
              <a:ahLst/>
              <a:cxnLst/>
              <a:rect l="l" t="t" r="r" b="b"/>
              <a:pathLst>
                <a:path w="8473440" h="649604">
                  <a:moveTo>
                    <a:pt x="0" y="108203"/>
                  </a:moveTo>
                  <a:lnTo>
                    <a:pt x="8495" y="66061"/>
                  </a:lnTo>
                  <a:lnTo>
                    <a:pt x="31670" y="31670"/>
                  </a:lnTo>
                  <a:lnTo>
                    <a:pt x="66061" y="8495"/>
                  </a:lnTo>
                  <a:lnTo>
                    <a:pt x="108204" y="0"/>
                  </a:lnTo>
                  <a:lnTo>
                    <a:pt x="8365235" y="0"/>
                  </a:lnTo>
                  <a:lnTo>
                    <a:pt x="8407378" y="8495"/>
                  </a:lnTo>
                  <a:lnTo>
                    <a:pt x="8441769" y="31670"/>
                  </a:lnTo>
                  <a:lnTo>
                    <a:pt x="8464944" y="66061"/>
                  </a:lnTo>
                  <a:lnTo>
                    <a:pt x="8473440" y="108203"/>
                  </a:lnTo>
                  <a:lnTo>
                    <a:pt x="8473440" y="541020"/>
                  </a:lnTo>
                  <a:lnTo>
                    <a:pt x="8464944" y="583162"/>
                  </a:lnTo>
                  <a:lnTo>
                    <a:pt x="8441769" y="617553"/>
                  </a:lnTo>
                  <a:lnTo>
                    <a:pt x="8407378" y="640728"/>
                  </a:lnTo>
                  <a:lnTo>
                    <a:pt x="8365235" y="649224"/>
                  </a:lnTo>
                  <a:lnTo>
                    <a:pt x="108204" y="649224"/>
                  </a:lnTo>
                  <a:lnTo>
                    <a:pt x="66061" y="640728"/>
                  </a:lnTo>
                  <a:lnTo>
                    <a:pt x="31670" y="617553"/>
                  </a:lnTo>
                  <a:lnTo>
                    <a:pt x="8495" y="583162"/>
                  </a:lnTo>
                  <a:lnTo>
                    <a:pt x="0" y="541020"/>
                  </a:lnTo>
                  <a:lnTo>
                    <a:pt x="0" y="108203"/>
                  </a:lnTo>
                  <a:close/>
                </a:path>
              </a:pathLst>
            </a:custGeom>
            <a:ln w="12192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908048" y="2481072"/>
              <a:ext cx="763905" cy="935990"/>
            </a:xfrm>
            <a:custGeom>
              <a:avLst/>
              <a:gdLst/>
              <a:ahLst/>
              <a:cxnLst/>
              <a:rect l="l" t="t" r="r" b="b"/>
              <a:pathLst>
                <a:path w="763905" h="935989">
                  <a:moveTo>
                    <a:pt x="763524" y="0"/>
                  </a:moveTo>
                  <a:lnTo>
                    <a:pt x="381762" y="266318"/>
                  </a:lnTo>
                  <a:lnTo>
                    <a:pt x="0" y="0"/>
                  </a:lnTo>
                  <a:lnTo>
                    <a:pt x="0" y="669416"/>
                  </a:lnTo>
                  <a:lnTo>
                    <a:pt x="381762" y="935736"/>
                  </a:lnTo>
                  <a:lnTo>
                    <a:pt x="763524" y="669416"/>
                  </a:lnTo>
                  <a:lnTo>
                    <a:pt x="7635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2108454" y="1311097"/>
            <a:ext cx="8886825" cy="32594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05790" indent="-229235">
              <a:lnSpc>
                <a:spcPts val="2735"/>
              </a:lnSpc>
              <a:spcBef>
                <a:spcPts val="100"/>
              </a:spcBef>
              <a:buFont typeface="Arial MT"/>
              <a:buChar char="•"/>
              <a:tabLst>
                <a:tab pos="605790" algn="l"/>
              </a:tabLst>
            </a:pPr>
            <a:r>
              <a:rPr dirty="0" sz="2400" spc="-10">
                <a:latin typeface="Calibri"/>
                <a:cs typeface="Calibri"/>
              </a:rPr>
              <a:t>Akran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zorbalığının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tanımı,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türleri</a:t>
            </a:r>
            <a:r>
              <a:rPr dirty="0" sz="2400" spc="-15">
                <a:latin typeface="Calibri"/>
                <a:cs typeface="Calibri"/>
              </a:rPr>
              <a:t> ve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sonuçları hakkında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konuşun.</a:t>
            </a:r>
            <a:endParaRPr sz="2400">
              <a:latin typeface="Calibri"/>
              <a:cs typeface="Calibri"/>
            </a:endParaRPr>
          </a:p>
          <a:p>
            <a:pPr marL="605790" indent="-229235">
              <a:lnSpc>
                <a:spcPts val="2735"/>
              </a:lnSpc>
              <a:buFont typeface="Arial MT"/>
              <a:buChar char="•"/>
              <a:tabLst>
                <a:tab pos="605790" algn="l"/>
              </a:tabLst>
            </a:pPr>
            <a:r>
              <a:rPr dirty="0" sz="2400" spc="-10">
                <a:latin typeface="Calibri"/>
                <a:cs typeface="Calibri"/>
              </a:rPr>
              <a:t>Akran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zorbalığını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neden önlememiz</a:t>
            </a:r>
            <a:r>
              <a:rPr dirty="0" sz="2400" spc="-10">
                <a:latin typeface="Calibri"/>
                <a:cs typeface="Calibri"/>
              </a:rPr>
              <a:t> gerektiğini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açıklayın.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har char="•"/>
            </a:pPr>
            <a:endParaRPr sz="3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baseline="-2314" sz="5400" spc="-757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baseline="-3858" sz="5400" spc="-757">
                <a:solidFill>
                  <a:srgbClr val="FFFFFF"/>
                </a:solidFill>
                <a:latin typeface="Candara"/>
                <a:cs typeface="Candara"/>
              </a:rPr>
              <a:t>2</a:t>
            </a:r>
            <a:r>
              <a:rPr dirty="0" baseline="-2314" sz="5400" spc="-757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baseline="-3858" sz="5400" spc="-757">
                <a:solidFill>
                  <a:srgbClr val="FFFFFF"/>
                </a:solidFill>
                <a:latin typeface="Candara"/>
                <a:cs typeface="Candara"/>
              </a:rPr>
              <a:t>.</a:t>
            </a:r>
            <a:r>
              <a:rPr dirty="0" baseline="-3858" sz="5400" spc="509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dirty="0" sz="2400" spc="-5" b="1">
                <a:solidFill>
                  <a:srgbClr val="8FAADC"/>
                </a:solidFill>
                <a:latin typeface="Calibri"/>
                <a:cs typeface="Calibri"/>
              </a:rPr>
              <a:t>Olumlu</a:t>
            </a:r>
            <a:r>
              <a:rPr dirty="0" sz="2400" spc="-15" b="1">
                <a:solidFill>
                  <a:srgbClr val="8FAADC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8FAADC"/>
                </a:solidFill>
                <a:latin typeface="Calibri"/>
                <a:cs typeface="Calibri"/>
              </a:rPr>
              <a:t>rol</a:t>
            </a:r>
            <a:r>
              <a:rPr dirty="0" sz="2400" spc="-20" b="1">
                <a:solidFill>
                  <a:srgbClr val="8FAADC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8FAADC"/>
                </a:solidFill>
                <a:latin typeface="Calibri"/>
                <a:cs typeface="Calibri"/>
              </a:rPr>
              <a:t>model</a:t>
            </a:r>
            <a:r>
              <a:rPr dirty="0" sz="2400" spc="-20" b="1">
                <a:solidFill>
                  <a:srgbClr val="8FAADC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8FAADC"/>
                </a:solidFill>
                <a:latin typeface="Calibri"/>
                <a:cs typeface="Calibri"/>
              </a:rPr>
              <a:t>olun,</a:t>
            </a:r>
            <a:r>
              <a:rPr dirty="0" sz="2400" spc="-15" b="1">
                <a:solidFill>
                  <a:srgbClr val="8FAADC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8FAADC"/>
                </a:solidFill>
                <a:latin typeface="Calibri"/>
                <a:cs typeface="Calibri"/>
              </a:rPr>
              <a:t>zorbalık</a:t>
            </a:r>
            <a:r>
              <a:rPr dirty="0" sz="2400" spc="-30" b="1">
                <a:solidFill>
                  <a:srgbClr val="8FAADC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8FAADC"/>
                </a:solidFill>
                <a:latin typeface="Calibri"/>
                <a:cs typeface="Calibri"/>
              </a:rPr>
              <a:t>olaylarına</a:t>
            </a:r>
            <a:r>
              <a:rPr dirty="0" sz="2400" spc="-20" b="1">
                <a:solidFill>
                  <a:srgbClr val="8FAADC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8FAADC"/>
                </a:solidFill>
                <a:latin typeface="Calibri"/>
                <a:cs typeface="Calibri"/>
              </a:rPr>
              <a:t>hemen </a:t>
            </a:r>
            <a:r>
              <a:rPr dirty="0" sz="2400" spc="-5" b="1">
                <a:solidFill>
                  <a:srgbClr val="8FAADC"/>
                </a:solidFill>
                <a:latin typeface="Calibri"/>
                <a:cs typeface="Calibri"/>
              </a:rPr>
              <a:t>müdahale edin.</a:t>
            </a:r>
            <a:endParaRPr sz="2400">
              <a:latin typeface="Calibri"/>
              <a:cs typeface="Calibri"/>
            </a:endParaRPr>
          </a:p>
          <a:p>
            <a:pPr marL="668020" indent="-273050">
              <a:lnSpc>
                <a:spcPct val="100000"/>
              </a:lnSpc>
              <a:spcBef>
                <a:spcPts val="2385"/>
              </a:spcBef>
              <a:buSzPct val="75000"/>
              <a:buFont typeface="Arial MT"/>
              <a:buChar char="•"/>
              <a:tabLst>
                <a:tab pos="667385" algn="l"/>
                <a:tab pos="668020" algn="l"/>
              </a:tabLst>
            </a:pPr>
            <a:r>
              <a:rPr dirty="0" sz="2400">
                <a:latin typeface="Calibri"/>
                <a:cs typeface="Calibri"/>
              </a:rPr>
              <a:t>Bu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okulda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akran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zorbalığının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asla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kabul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edilemeyeceğini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açıklayın.</a:t>
            </a:r>
            <a:endParaRPr sz="2400">
              <a:latin typeface="Calibri"/>
              <a:cs typeface="Calibri"/>
            </a:endParaRPr>
          </a:p>
          <a:p>
            <a:pPr marL="667385" marR="594995" indent="-273050">
              <a:lnSpc>
                <a:spcPct val="100000"/>
              </a:lnSpc>
              <a:buSzPct val="75000"/>
              <a:buFont typeface="Arial MT"/>
              <a:buChar char="•"/>
              <a:tabLst>
                <a:tab pos="667385" algn="l"/>
                <a:tab pos="668020" algn="l"/>
              </a:tabLst>
            </a:pPr>
            <a:r>
              <a:rPr dirty="0" sz="2400" spc="-5">
                <a:latin typeface="Calibri"/>
                <a:cs typeface="Calibri"/>
              </a:rPr>
              <a:t>Sınıf </a:t>
            </a:r>
            <a:r>
              <a:rPr dirty="0" sz="2400">
                <a:latin typeface="Calibri"/>
                <a:cs typeface="Calibri"/>
              </a:rPr>
              <a:t>içerisindeki tutum </a:t>
            </a:r>
            <a:r>
              <a:rPr dirty="0" sz="2400" spc="-15">
                <a:latin typeface="Calibri"/>
                <a:cs typeface="Calibri"/>
              </a:rPr>
              <a:t>ve </a:t>
            </a:r>
            <a:r>
              <a:rPr dirty="0" sz="2400" spc="-10">
                <a:latin typeface="Calibri"/>
                <a:cs typeface="Calibri"/>
              </a:rPr>
              <a:t>davranışlarınız </a:t>
            </a:r>
            <a:r>
              <a:rPr dirty="0" sz="2400">
                <a:latin typeface="Calibri"/>
                <a:cs typeface="Calibri"/>
              </a:rPr>
              <a:t>ile </a:t>
            </a:r>
            <a:r>
              <a:rPr dirty="0" sz="2400" spc="-10">
                <a:latin typeface="Calibri"/>
                <a:cs typeface="Calibri"/>
              </a:rPr>
              <a:t>şiddete </a:t>
            </a:r>
            <a:r>
              <a:rPr dirty="0" sz="2400" spc="-15">
                <a:latin typeface="Calibri"/>
                <a:cs typeface="Calibri"/>
              </a:rPr>
              <a:t>karşı </a:t>
            </a:r>
            <a:r>
              <a:rPr dirty="0" sz="2400" spc="-5">
                <a:latin typeface="Calibri"/>
                <a:cs typeface="Calibri"/>
              </a:rPr>
              <a:t>olan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tavrınızı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gösterin.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903476" y="4657344"/>
            <a:ext cx="8498205" cy="937260"/>
            <a:chOff x="1903476" y="4657344"/>
            <a:chExt cx="8498205" cy="937260"/>
          </a:xfrm>
        </p:grpSpPr>
        <p:sp>
          <p:nvSpPr>
            <p:cNvPr id="12" name="object 12"/>
            <p:cNvSpPr/>
            <p:nvPr/>
          </p:nvSpPr>
          <p:spPr>
            <a:xfrm>
              <a:off x="1903476" y="4657344"/>
              <a:ext cx="763905" cy="937260"/>
            </a:xfrm>
            <a:custGeom>
              <a:avLst/>
              <a:gdLst/>
              <a:ahLst/>
              <a:cxnLst/>
              <a:rect l="l" t="t" r="r" b="b"/>
              <a:pathLst>
                <a:path w="763905" h="937260">
                  <a:moveTo>
                    <a:pt x="763524" y="0"/>
                  </a:moveTo>
                  <a:lnTo>
                    <a:pt x="381762" y="266318"/>
                  </a:lnTo>
                  <a:lnTo>
                    <a:pt x="0" y="0"/>
                  </a:lnTo>
                  <a:lnTo>
                    <a:pt x="0" y="670940"/>
                  </a:lnTo>
                  <a:lnTo>
                    <a:pt x="381762" y="937259"/>
                  </a:lnTo>
                  <a:lnTo>
                    <a:pt x="763524" y="670940"/>
                  </a:lnTo>
                  <a:lnTo>
                    <a:pt x="76352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330196" y="4869180"/>
              <a:ext cx="8065134" cy="647700"/>
            </a:xfrm>
            <a:custGeom>
              <a:avLst/>
              <a:gdLst/>
              <a:ahLst/>
              <a:cxnLst/>
              <a:rect l="l" t="t" r="r" b="b"/>
              <a:pathLst>
                <a:path w="8065134" h="647700">
                  <a:moveTo>
                    <a:pt x="0" y="107950"/>
                  </a:move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lnTo>
                    <a:pt x="7957058" y="0"/>
                  </a:lnTo>
                  <a:lnTo>
                    <a:pt x="7999053" y="8491"/>
                  </a:lnTo>
                  <a:lnTo>
                    <a:pt x="8033369" y="31638"/>
                  </a:lnTo>
                  <a:lnTo>
                    <a:pt x="8056516" y="65954"/>
                  </a:lnTo>
                  <a:lnTo>
                    <a:pt x="8065008" y="107950"/>
                  </a:lnTo>
                  <a:lnTo>
                    <a:pt x="8065008" y="539750"/>
                  </a:lnTo>
                  <a:lnTo>
                    <a:pt x="8056516" y="581745"/>
                  </a:lnTo>
                  <a:lnTo>
                    <a:pt x="8033369" y="616061"/>
                  </a:lnTo>
                  <a:lnTo>
                    <a:pt x="7999053" y="639208"/>
                  </a:lnTo>
                  <a:lnTo>
                    <a:pt x="7957058" y="647700"/>
                  </a:lnTo>
                  <a:lnTo>
                    <a:pt x="107950" y="647700"/>
                  </a:lnTo>
                  <a:lnTo>
                    <a:pt x="65954" y="639208"/>
                  </a:lnTo>
                  <a:lnTo>
                    <a:pt x="31638" y="616061"/>
                  </a:lnTo>
                  <a:lnTo>
                    <a:pt x="8491" y="581745"/>
                  </a:lnTo>
                  <a:lnTo>
                    <a:pt x="0" y="539750"/>
                  </a:lnTo>
                  <a:lnTo>
                    <a:pt x="0" y="107950"/>
                  </a:lnTo>
                  <a:close/>
                </a:path>
              </a:pathLst>
            </a:custGeom>
            <a:ln w="12192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2835401" y="5014417"/>
            <a:ext cx="523430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006FC0"/>
                </a:solidFill>
                <a:latin typeface="Calibri"/>
                <a:cs typeface="Calibri"/>
              </a:rPr>
              <a:t>Öğrencilerle</a:t>
            </a:r>
            <a:r>
              <a:rPr dirty="0" sz="2400" spc="-10" b="1">
                <a:solidFill>
                  <a:srgbClr val="006FC0"/>
                </a:solidFill>
                <a:latin typeface="Calibri"/>
                <a:cs typeface="Calibri"/>
              </a:rPr>
              <a:t> yakın</a:t>
            </a:r>
            <a:r>
              <a:rPr dirty="0" sz="2400" spc="-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06FC0"/>
                </a:solidFill>
                <a:latin typeface="Calibri"/>
                <a:cs typeface="Calibri"/>
              </a:rPr>
              <a:t>ve</a:t>
            </a:r>
            <a:r>
              <a:rPr dirty="0" sz="2400" spc="-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6FC0"/>
                </a:solidFill>
                <a:latin typeface="Calibri"/>
                <a:cs typeface="Calibri"/>
              </a:rPr>
              <a:t>sıcak</a:t>
            </a:r>
            <a:r>
              <a:rPr dirty="0" sz="2400" spc="-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6FC0"/>
                </a:solidFill>
                <a:latin typeface="Calibri"/>
                <a:cs typeface="Calibri"/>
              </a:rPr>
              <a:t>ilişkiler</a:t>
            </a:r>
            <a:r>
              <a:rPr dirty="0" sz="2400" spc="-1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06FC0"/>
                </a:solidFill>
                <a:latin typeface="Calibri"/>
                <a:cs typeface="Calibri"/>
              </a:rPr>
              <a:t>kurun.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53970" y="5714187"/>
            <a:ext cx="767524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5115" marR="5080" indent="-273050">
              <a:lnSpc>
                <a:spcPct val="100000"/>
              </a:lnSpc>
              <a:spcBef>
                <a:spcPts val="100"/>
              </a:spcBef>
              <a:buSzPct val="75000"/>
              <a:buFont typeface="Arial MT"/>
              <a:buChar char="•"/>
              <a:tabLst>
                <a:tab pos="285115" algn="l"/>
                <a:tab pos="285750" algn="l"/>
              </a:tabLst>
            </a:pPr>
            <a:r>
              <a:rPr dirty="0" sz="2400" spc="-35">
                <a:latin typeface="Calibri"/>
                <a:cs typeface="Calibri"/>
              </a:rPr>
              <a:t>Yakın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ve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sıcak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ilişkiler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kurarak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öğrencilerin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size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güvenmesine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yardımcı</a:t>
            </a:r>
            <a:r>
              <a:rPr dirty="0" sz="2400" spc="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olun.</a:t>
            </a:r>
            <a:r>
              <a:rPr dirty="0" sz="2400" spc="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Bu</a:t>
            </a:r>
            <a:r>
              <a:rPr dirty="0" sz="2400" spc="3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sayede</a:t>
            </a:r>
            <a:r>
              <a:rPr dirty="0" sz="2400" spc="5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öğrenciler</a:t>
            </a:r>
            <a:r>
              <a:rPr dirty="0" sz="2400" spc="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zorbalık</a:t>
            </a:r>
            <a:r>
              <a:rPr dirty="0" sz="2400" spc="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olaylarını </a:t>
            </a:r>
            <a:r>
              <a:rPr dirty="0" sz="2400" spc="-5">
                <a:latin typeface="Calibri"/>
                <a:cs typeface="Calibri"/>
              </a:rPr>
              <a:t> sizinle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paylaşacaktır.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54273" y="64134"/>
            <a:ext cx="62820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ÖĞRETMENLER</a:t>
            </a:r>
            <a:r>
              <a:rPr dirty="0" sz="24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NELER</a:t>
            </a:r>
            <a:r>
              <a:rPr dirty="0" sz="2400" spc="-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40" b="1">
                <a:solidFill>
                  <a:srgbClr val="FF0000"/>
                </a:solidFill>
                <a:latin typeface="Calibri"/>
                <a:cs typeface="Calibri"/>
              </a:rPr>
              <a:t>YAPABİLİR?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(UZUN</a:t>
            </a:r>
            <a:r>
              <a:rPr dirty="0" sz="24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FF0000"/>
                </a:solidFill>
                <a:latin typeface="Calibri"/>
                <a:cs typeface="Calibri"/>
              </a:rPr>
              <a:t>VADELİ)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22423" y="4814442"/>
            <a:ext cx="3727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FFFFFF"/>
                </a:solidFill>
                <a:latin typeface="Calibri"/>
                <a:cs typeface="Calibri"/>
              </a:rPr>
              <a:t>3.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76044" y="278891"/>
            <a:ext cx="8589645" cy="935990"/>
            <a:chOff x="1876044" y="278891"/>
            <a:chExt cx="8589645" cy="935990"/>
          </a:xfrm>
        </p:grpSpPr>
        <p:sp>
          <p:nvSpPr>
            <p:cNvPr id="3" name="object 3"/>
            <p:cNvSpPr/>
            <p:nvPr/>
          </p:nvSpPr>
          <p:spPr>
            <a:xfrm>
              <a:off x="1876044" y="278891"/>
              <a:ext cx="791210" cy="935990"/>
            </a:xfrm>
            <a:custGeom>
              <a:avLst/>
              <a:gdLst/>
              <a:ahLst/>
              <a:cxnLst/>
              <a:rect l="l" t="t" r="r" b="b"/>
              <a:pathLst>
                <a:path w="791210" h="935990">
                  <a:moveTo>
                    <a:pt x="790956" y="0"/>
                  </a:moveTo>
                  <a:lnTo>
                    <a:pt x="395478" y="275970"/>
                  </a:lnTo>
                  <a:lnTo>
                    <a:pt x="0" y="0"/>
                  </a:lnTo>
                  <a:lnTo>
                    <a:pt x="0" y="659764"/>
                  </a:lnTo>
                  <a:lnTo>
                    <a:pt x="395478" y="935735"/>
                  </a:lnTo>
                  <a:lnTo>
                    <a:pt x="790956" y="659764"/>
                  </a:lnTo>
                  <a:lnTo>
                    <a:pt x="790956" y="0"/>
                  </a:lnTo>
                  <a:close/>
                </a:path>
              </a:pathLst>
            </a:custGeom>
            <a:solidFill>
              <a:srgbClr val="39A0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394204" y="448055"/>
              <a:ext cx="8065134" cy="647700"/>
            </a:xfrm>
            <a:custGeom>
              <a:avLst/>
              <a:gdLst/>
              <a:ahLst/>
              <a:cxnLst/>
              <a:rect l="l" t="t" r="r" b="b"/>
              <a:pathLst>
                <a:path w="8065134" h="647700">
                  <a:moveTo>
                    <a:pt x="0" y="107950"/>
                  </a:move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lnTo>
                    <a:pt x="7957058" y="0"/>
                  </a:lnTo>
                  <a:lnTo>
                    <a:pt x="7999053" y="8491"/>
                  </a:lnTo>
                  <a:lnTo>
                    <a:pt x="8033369" y="31638"/>
                  </a:lnTo>
                  <a:lnTo>
                    <a:pt x="8056516" y="65954"/>
                  </a:lnTo>
                  <a:lnTo>
                    <a:pt x="8065008" y="107950"/>
                  </a:lnTo>
                  <a:lnTo>
                    <a:pt x="8065008" y="539750"/>
                  </a:lnTo>
                  <a:lnTo>
                    <a:pt x="8056516" y="581745"/>
                  </a:lnTo>
                  <a:lnTo>
                    <a:pt x="8033369" y="616061"/>
                  </a:lnTo>
                  <a:lnTo>
                    <a:pt x="7999053" y="639208"/>
                  </a:lnTo>
                  <a:lnTo>
                    <a:pt x="7957058" y="647700"/>
                  </a:lnTo>
                  <a:lnTo>
                    <a:pt x="107950" y="647700"/>
                  </a:lnTo>
                  <a:lnTo>
                    <a:pt x="65954" y="639208"/>
                  </a:lnTo>
                  <a:lnTo>
                    <a:pt x="31638" y="616061"/>
                  </a:lnTo>
                  <a:lnTo>
                    <a:pt x="8491" y="581745"/>
                  </a:lnTo>
                  <a:lnTo>
                    <a:pt x="0" y="539750"/>
                  </a:lnTo>
                  <a:lnTo>
                    <a:pt x="0" y="107950"/>
                  </a:lnTo>
                  <a:close/>
                </a:path>
              </a:pathLst>
            </a:custGeom>
            <a:ln w="12192">
              <a:solidFill>
                <a:srgbClr val="39A0B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1866900" y="2391155"/>
            <a:ext cx="8574405" cy="935990"/>
            <a:chOff x="1866900" y="2391155"/>
            <a:chExt cx="8574405" cy="935990"/>
          </a:xfrm>
        </p:grpSpPr>
        <p:sp>
          <p:nvSpPr>
            <p:cNvPr id="6" name="object 6"/>
            <p:cNvSpPr/>
            <p:nvPr/>
          </p:nvSpPr>
          <p:spPr>
            <a:xfrm>
              <a:off x="2369819" y="2563367"/>
              <a:ext cx="8065134" cy="649605"/>
            </a:xfrm>
            <a:custGeom>
              <a:avLst/>
              <a:gdLst/>
              <a:ahLst/>
              <a:cxnLst/>
              <a:rect l="l" t="t" r="r" b="b"/>
              <a:pathLst>
                <a:path w="8065134" h="649605">
                  <a:moveTo>
                    <a:pt x="0" y="108204"/>
                  </a:moveTo>
                  <a:lnTo>
                    <a:pt x="8495" y="66061"/>
                  </a:lnTo>
                  <a:lnTo>
                    <a:pt x="31670" y="31670"/>
                  </a:lnTo>
                  <a:lnTo>
                    <a:pt x="66061" y="8495"/>
                  </a:lnTo>
                  <a:lnTo>
                    <a:pt x="108204" y="0"/>
                  </a:lnTo>
                  <a:lnTo>
                    <a:pt x="7956804" y="0"/>
                  </a:lnTo>
                  <a:lnTo>
                    <a:pt x="7998946" y="8495"/>
                  </a:lnTo>
                  <a:lnTo>
                    <a:pt x="8033337" y="31670"/>
                  </a:lnTo>
                  <a:lnTo>
                    <a:pt x="8056512" y="66061"/>
                  </a:lnTo>
                  <a:lnTo>
                    <a:pt x="8065008" y="108204"/>
                  </a:lnTo>
                  <a:lnTo>
                    <a:pt x="8065008" y="541020"/>
                  </a:lnTo>
                  <a:lnTo>
                    <a:pt x="8056512" y="583162"/>
                  </a:lnTo>
                  <a:lnTo>
                    <a:pt x="8033337" y="617553"/>
                  </a:lnTo>
                  <a:lnTo>
                    <a:pt x="7998946" y="640728"/>
                  </a:lnTo>
                  <a:lnTo>
                    <a:pt x="7956804" y="649224"/>
                  </a:lnTo>
                  <a:lnTo>
                    <a:pt x="108204" y="649224"/>
                  </a:lnTo>
                  <a:lnTo>
                    <a:pt x="66061" y="640728"/>
                  </a:lnTo>
                  <a:lnTo>
                    <a:pt x="31670" y="617553"/>
                  </a:lnTo>
                  <a:lnTo>
                    <a:pt x="8495" y="583162"/>
                  </a:lnTo>
                  <a:lnTo>
                    <a:pt x="0" y="541020"/>
                  </a:lnTo>
                  <a:lnTo>
                    <a:pt x="0" y="108204"/>
                  </a:lnTo>
                  <a:close/>
                </a:path>
              </a:pathLst>
            </a:custGeom>
            <a:ln w="12192">
              <a:solidFill>
                <a:srgbClr val="5387B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66900" y="2391155"/>
              <a:ext cx="763905" cy="935990"/>
            </a:xfrm>
            <a:custGeom>
              <a:avLst/>
              <a:gdLst/>
              <a:ahLst/>
              <a:cxnLst/>
              <a:rect l="l" t="t" r="r" b="b"/>
              <a:pathLst>
                <a:path w="763905" h="935989">
                  <a:moveTo>
                    <a:pt x="763524" y="0"/>
                  </a:moveTo>
                  <a:lnTo>
                    <a:pt x="381762" y="266319"/>
                  </a:lnTo>
                  <a:lnTo>
                    <a:pt x="0" y="0"/>
                  </a:lnTo>
                  <a:lnTo>
                    <a:pt x="0" y="669417"/>
                  </a:lnTo>
                  <a:lnTo>
                    <a:pt x="381762" y="935736"/>
                  </a:lnTo>
                  <a:lnTo>
                    <a:pt x="763524" y="669417"/>
                  </a:lnTo>
                  <a:lnTo>
                    <a:pt x="763524" y="0"/>
                  </a:lnTo>
                  <a:close/>
                </a:path>
              </a:pathLst>
            </a:custGeom>
            <a:solidFill>
              <a:srgbClr val="5387B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2051557" y="2516835"/>
            <a:ext cx="52578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3200" spc="-395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dirty="0" baseline="-13888" sz="5400" spc="-592">
                <a:solidFill>
                  <a:srgbClr val="FFFFFF"/>
                </a:solidFill>
                <a:latin typeface="Candara"/>
                <a:cs typeface="Candara"/>
              </a:rPr>
              <a:t>2</a:t>
            </a:r>
            <a:r>
              <a:rPr dirty="0" sz="3600" spc="-395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baseline="-13888" sz="5400" spc="-592">
                <a:solidFill>
                  <a:srgbClr val="FFFFFF"/>
                </a:solidFill>
                <a:latin typeface="Candara"/>
                <a:cs typeface="Candara"/>
              </a:rPr>
              <a:t>.</a:t>
            </a:r>
            <a:endParaRPr baseline="-13888" sz="5400">
              <a:latin typeface="Candara"/>
              <a:cs typeface="Candar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70377" y="2628341"/>
            <a:ext cx="3557904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5387BB"/>
                </a:solidFill>
                <a:latin typeface="Calibri"/>
                <a:cs typeface="Calibri"/>
              </a:rPr>
              <a:t>Öğrencilerinize</a:t>
            </a:r>
            <a:r>
              <a:rPr dirty="0" sz="2400" spc="-50" b="1">
                <a:solidFill>
                  <a:srgbClr val="5387BB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5387BB"/>
                </a:solidFill>
                <a:latin typeface="Calibri"/>
                <a:cs typeface="Calibri"/>
              </a:rPr>
              <a:t>destek</a:t>
            </a:r>
            <a:r>
              <a:rPr dirty="0" sz="2400" spc="-40" b="1">
                <a:solidFill>
                  <a:srgbClr val="5387BB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5387BB"/>
                </a:solidFill>
                <a:latin typeface="Calibri"/>
                <a:cs typeface="Calibri"/>
              </a:rPr>
              <a:t>olun.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67101" y="3353561"/>
            <a:ext cx="796607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100"/>
              </a:spcBef>
              <a:buSzPct val="75000"/>
              <a:buFont typeface="Arial MT"/>
              <a:buChar char="•"/>
              <a:tabLst>
                <a:tab pos="285115" algn="l"/>
                <a:tab pos="285750" algn="l"/>
              </a:tabLst>
            </a:pPr>
            <a:r>
              <a:rPr dirty="0" sz="2400" spc="-10">
                <a:latin typeface="Calibri"/>
                <a:cs typeface="Calibri"/>
              </a:rPr>
              <a:t>Akran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zorbalığı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olaylarına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karışan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tüm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öğrencilere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destek </a:t>
            </a:r>
            <a:r>
              <a:rPr dirty="0" sz="2400" spc="-5">
                <a:latin typeface="Calibri"/>
                <a:cs typeface="Calibri"/>
              </a:rPr>
              <a:t>olun.</a:t>
            </a:r>
            <a:endParaRPr sz="2400">
              <a:latin typeface="Calibri"/>
              <a:cs typeface="Calibri"/>
            </a:endParaRPr>
          </a:p>
          <a:p>
            <a:pPr marL="285115" marR="539750" indent="-273050">
              <a:lnSpc>
                <a:spcPct val="100000"/>
              </a:lnSpc>
              <a:buSzPct val="75000"/>
              <a:buFont typeface="Arial MT"/>
              <a:buChar char="•"/>
              <a:tabLst>
                <a:tab pos="285115" algn="l"/>
                <a:tab pos="285750" algn="l"/>
              </a:tabLst>
            </a:pPr>
            <a:r>
              <a:rPr dirty="0" sz="2400" spc="-5">
                <a:latin typeface="Calibri"/>
                <a:cs typeface="Calibri"/>
              </a:rPr>
              <a:t>Öğrencilerin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sosyal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duygusal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becerileri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ve</a:t>
            </a:r>
            <a:r>
              <a:rPr dirty="0" sz="2400" spc="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çatışma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çözümü </a:t>
            </a:r>
            <a:r>
              <a:rPr dirty="0" sz="2400" spc="-5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becerilerini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geliştirmesine</a:t>
            </a:r>
            <a:r>
              <a:rPr dirty="0" sz="2400" spc="-15">
                <a:latin typeface="Calibri"/>
                <a:cs typeface="Calibri"/>
              </a:rPr>
              <a:t> yardımcı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olun.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27757" y="5268848"/>
            <a:ext cx="7422515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5115" marR="5080" indent="-273050">
              <a:lnSpc>
                <a:spcPct val="100000"/>
              </a:lnSpc>
              <a:spcBef>
                <a:spcPts val="100"/>
              </a:spcBef>
              <a:buSzPct val="75000"/>
              <a:buFont typeface="Arial MT"/>
              <a:buChar char="•"/>
              <a:tabLst>
                <a:tab pos="285115" algn="l"/>
                <a:tab pos="285750" algn="l"/>
              </a:tabLst>
            </a:pPr>
            <a:r>
              <a:rPr dirty="0" sz="2400">
                <a:latin typeface="Calibri"/>
                <a:cs typeface="Calibri"/>
              </a:rPr>
              <a:t>Aileler ile </a:t>
            </a:r>
            <a:r>
              <a:rPr dirty="0" sz="2400" spc="-10">
                <a:latin typeface="Calibri"/>
                <a:cs typeface="Calibri"/>
              </a:rPr>
              <a:t>yakın </a:t>
            </a:r>
            <a:r>
              <a:rPr dirty="0" sz="2400" spc="-5">
                <a:latin typeface="Calibri"/>
                <a:cs typeface="Calibri"/>
              </a:rPr>
              <a:t>iletişim halinde olun </a:t>
            </a:r>
            <a:r>
              <a:rPr dirty="0" sz="2400" spc="-20">
                <a:latin typeface="Calibri"/>
                <a:cs typeface="Calibri"/>
              </a:rPr>
              <a:t>ve </a:t>
            </a:r>
            <a:r>
              <a:rPr dirty="0" sz="2400" spc="-5">
                <a:latin typeface="Calibri"/>
                <a:cs typeface="Calibri"/>
              </a:rPr>
              <a:t>önleyici çalışmalar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konusunda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ortak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stratejiler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geliştirin.</a:t>
            </a:r>
            <a:endParaRPr sz="2400">
              <a:latin typeface="Calibri"/>
              <a:cs typeface="Calibri"/>
            </a:endParaRPr>
          </a:p>
          <a:p>
            <a:pPr marL="285115" marR="471805" indent="-273050">
              <a:lnSpc>
                <a:spcPct val="100000"/>
              </a:lnSpc>
              <a:buSzPct val="75000"/>
              <a:buFont typeface="Arial MT"/>
              <a:buChar char="•"/>
              <a:tabLst>
                <a:tab pos="285115" algn="l"/>
                <a:tab pos="285750" algn="l"/>
              </a:tabLst>
            </a:pPr>
            <a:r>
              <a:rPr dirty="0" sz="2400" spc="-5">
                <a:latin typeface="Calibri"/>
                <a:cs typeface="Calibri"/>
              </a:rPr>
              <a:t>Ailelere</a:t>
            </a:r>
            <a:r>
              <a:rPr dirty="0" sz="2400" spc="-10">
                <a:latin typeface="Calibri"/>
                <a:cs typeface="Calibri"/>
              </a:rPr>
              <a:t> yönelik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seminerler </a:t>
            </a:r>
            <a:r>
              <a:rPr dirty="0" sz="2400" spc="-10">
                <a:latin typeface="Calibri"/>
                <a:cs typeface="Calibri"/>
              </a:rPr>
              <a:t>düzenleyin</a:t>
            </a:r>
            <a:r>
              <a:rPr dirty="0" sz="2400" spc="-15">
                <a:latin typeface="Calibri"/>
                <a:cs typeface="Calibri"/>
              </a:rPr>
              <a:t> ve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konu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ile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ilgili </a:t>
            </a:r>
            <a:r>
              <a:rPr dirty="0" sz="2400" spc="-5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broşürler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gönderin.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906523" y="4431791"/>
            <a:ext cx="8574405" cy="935990"/>
            <a:chOff x="1906523" y="4431791"/>
            <a:chExt cx="8574405" cy="935990"/>
          </a:xfrm>
        </p:grpSpPr>
        <p:sp>
          <p:nvSpPr>
            <p:cNvPr id="13" name="object 13"/>
            <p:cNvSpPr/>
            <p:nvPr/>
          </p:nvSpPr>
          <p:spPr>
            <a:xfrm>
              <a:off x="2410967" y="4559807"/>
              <a:ext cx="8063865" cy="647700"/>
            </a:xfrm>
            <a:custGeom>
              <a:avLst/>
              <a:gdLst/>
              <a:ahLst/>
              <a:cxnLst/>
              <a:rect l="l" t="t" r="r" b="b"/>
              <a:pathLst>
                <a:path w="8063865" h="647700">
                  <a:moveTo>
                    <a:pt x="0" y="107950"/>
                  </a:move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lnTo>
                    <a:pt x="7955533" y="0"/>
                  </a:lnTo>
                  <a:lnTo>
                    <a:pt x="7997529" y="8491"/>
                  </a:lnTo>
                  <a:lnTo>
                    <a:pt x="8031845" y="31638"/>
                  </a:lnTo>
                  <a:lnTo>
                    <a:pt x="8054992" y="65954"/>
                  </a:lnTo>
                  <a:lnTo>
                    <a:pt x="8063483" y="107950"/>
                  </a:lnTo>
                  <a:lnTo>
                    <a:pt x="8063483" y="539750"/>
                  </a:lnTo>
                  <a:lnTo>
                    <a:pt x="8054992" y="581745"/>
                  </a:lnTo>
                  <a:lnTo>
                    <a:pt x="8031845" y="616061"/>
                  </a:lnTo>
                  <a:lnTo>
                    <a:pt x="7997529" y="639208"/>
                  </a:lnTo>
                  <a:lnTo>
                    <a:pt x="7955533" y="647700"/>
                  </a:lnTo>
                  <a:lnTo>
                    <a:pt x="107950" y="647700"/>
                  </a:lnTo>
                  <a:lnTo>
                    <a:pt x="65954" y="639208"/>
                  </a:lnTo>
                  <a:lnTo>
                    <a:pt x="31638" y="616061"/>
                  </a:lnTo>
                  <a:lnTo>
                    <a:pt x="8491" y="581745"/>
                  </a:lnTo>
                  <a:lnTo>
                    <a:pt x="0" y="539750"/>
                  </a:lnTo>
                  <a:lnTo>
                    <a:pt x="0" y="107950"/>
                  </a:lnTo>
                  <a:close/>
                </a:path>
              </a:pathLst>
            </a:custGeom>
            <a:ln w="12192">
              <a:solidFill>
                <a:srgbClr val="5387B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906523" y="4431791"/>
              <a:ext cx="763905" cy="935990"/>
            </a:xfrm>
            <a:custGeom>
              <a:avLst/>
              <a:gdLst/>
              <a:ahLst/>
              <a:cxnLst/>
              <a:rect l="l" t="t" r="r" b="b"/>
              <a:pathLst>
                <a:path w="763905" h="935989">
                  <a:moveTo>
                    <a:pt x="763524" y="0"/>
                  </a:moveTo>
                  <a:lnTo>
                    <a:pt x="381762" y="266318"/>
                  </a:lnTo>
                  <a:lnTo>
                    <a:pt x="0" y="0"/>
                  </a:lnTo>
                  <a:lnTo>
                    <a:pt x="0" y="669416"/>
                  </a:lnTo>
                  <a:lnTo>
                    <a:pt x="381762" y="935735"/>
                  </a:lnTo>
                  <a:lnTo>
                    <a:pt x="763524" y="669416"/>
                  </a:lnTo>
                  <a:lnTo>
                    <a:pt x="763524" y="0"/>
                  </a:lnTo>
                  <a:close/>
                </a:path>
              </a:pathLst>
            </a:custGeom>
            <a:solidFill>
              <a:srgbClr val="07A0A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2810382" y="4623892"/>
            <a:ext cx="504888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07A0A0"/>
                </a:solidFill>
                <a:latin typeface="Calibri"/>
                <a:cs typeface="Calibri"/>
              </a:rPr>
              <a:t>Aileler</a:t>
            </a:r>
            <a:r>
              <a:rPr dirty="0" sz="2400" spc="-30" b="1">
                <a:solidFill>
                  <a:srgbClr val="07A0A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7A0A0"/>
                </a:solidFill>
                <a:latin typeface="Calibri"/>
                <a:cs typeface="Calibri"/>
              </a:rPr>
              <a:t>ile</a:t>
            </a:r>
            <a:r>
              <a:rPr dirty="0" sz="2400" spc="-5" b="1">
                <a:solidFill>
                  <a:srgbClr val="07A0A0"/>
                </a:solidFill>
                <a:latin typeface="Calibri"/>
                <a:cs typeface="Calibri"/>
              </a:rPr>
              <a:t> mutlaka </a:t>
            </a:r>
            <a:r>
              <a:rPr dirty="0" sz="2400" b="1">
                <a:solidFill>
                  <a:srgbClr val="07A0A0"/>
                </a:solidFill>
                <a:latin typeface="Calibri"/>
                <a:cs typeface="Calibri"/>
              </a:rPr>
              <a:t>işbirliği</a:t>
            </a:r>
            <a:r>
              <a:rPr dirty="0" sz="2400" spc="-5" b="1">
                <a:solidFill>
                  <a:srgbClr val="07A0A0"/>
                </a:solidFill>
                <a:latin typeface="Calibri"/>
                <a:cs typeface="Calibri"/>
              </a:rPr>
              <a:t> halinde</a:t>
            </a:r>
            <a:r>
              <a:rPr dirty="0" sz="2400" spc="5" b="1">
                <a:solidFill>
                  <a:srgbClr val="07A0A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7A0A0"/>
                </a:solidFill>
                <a:latin typeface="Calibri"/>
                <a:cs typeface="Calibri"/>
              </a:rPr>
              <a:t>olun.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13533" y="4594352"/>
            <a:ext cx="3473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79751" y="64134"/>
            <a:ext cx="7943215" cy="23234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87094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ÖĞRETMENLER</a:t>
            </a:r>
            <a:r>
              <a:rPr dirty="0" sz="24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NELER</a:t>
            </a:r>
            <a:r>
              <a:rPr dirty="0" sz="2400" spc="-40" b="1">
                <a:solidFill>
                  <a:srgbClr val="FF0000"/>
                </a:solidFill>
                <a:latin typeface="Calibri"/>
                <a:cs typeface="Calibri"/>
              </a:rPr>
              <a:t> YAPABİLİR?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(UZUN</a:t>
            </a:r>
            <a:r>
              <a:rPr dirty="0" sz="24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FF0000"/>
                </a:solidFill>
                <a:latin typeface="Calibri"/>
                <a:cs typeface="Calibri"/>
              </a:rPr>
              <a:t>VADELİ)</a:t>
            </a:r>
            <a:endParaRPr sz="2400">
              <a:latin typeface="Calibri"/>
              <a:cs typeface="Calibri"/>
            </a:endParaRPr>
          </a:p>
          <a:p>
            <a:pPr marL="683260" indent="-670560">
              <a:lnSpc>
                <a:spcPct val="100000"/>
              </a:lnSpc>
              <a:spcBef>
                <a:spcPts val="70"/>
              </a:spcBef>
              <a:buClr>
                <a:srgbClr val="FFFFFF"/>
              </a:buClr>
              <a:buSzPct val="133333"/>
              <a:buFont typeface="Calibri"/>
              <a:buAutoNum type="arabicPeriod" startAt="4"/>
              <a:tabLst>
                <a:tab pos="682625" algn="l"/>
                <a:tab pos="683260" algn="l"/>
              </a:tabLst>
            </a:pPr>
            <a:r>
              <a:rPr dirty="0" sz="2400" spc="-10" b="1">
                <a:solidFill>
                  <a:srgbClr val="07A0A0"/>
                </a:solidFill>
                <a:latin typeface="Calibri"/>
                <a:cs typeface="Calibri"/>
              </a:rPr>
              <a:t>Olumlu</a:t>
            </a:r>
            <a:r>
              <a:rPr dirty="0" sz="2400" spc="-15" b="1">
                <a:solidFill>
                  <a:srgbClr val="07A0A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7A0A0"/>
                </a:solidFill>
                <a:latin typeface="Calibri"/>
                <a:cs typeface="Calibri"/>
              </a:rPr>
              <a:t>bir</a:t>
            </a:r>
            <a:r>
              <a:rPr dirty="0" sz="2400" spc="-10" b="1">
                <a:solidFill>
                  <a:srgbClr val="07A0A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7A0A0"/>
                </a:solidFill>
                <a:latin typeface="Calibri"/>
                <a:cs typeface="Calibri"/>
              </a:rPr>
              <a:t>sınıf ortamı</a:t>
            </a:r>
            <a:r>
              <a:rPr dirty="0" sz="2400" spc="-30" b="1">
                <a:solidFill>
                  <a:srgbClr val="07A0A0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07A0A0"/>
                </a:solidFill>
                <a:latin typeface="Calibri"/>
                <a:cs typeface="Calibri"/>
              </a:rPr>
              <a:t>yaratın.</a:t>
            </a:r>
            <a:endParaRPr sz="2400">
              <a:latin typeface="Calibri"/>
              <a:cs typeface="Calibri"/>
            </a:endParaRPr>
          </a:p>
          <a:p>
            <a:pPr lvl="1" marL="772795" indent="-229235">
              <a:lnSpc>
                <a:spcPct val="100000"/>
              </a:lnSpc>
              <a:spcBef>
                <a:spcPts val="2660"/>
              </a:spcBef>
              <a:buFont typeface="Arial MT"/>
              <a:buChar char="•"/>
              <a:tabLst>
                <a:tab pos="773430" algn="l"/>
              </a:tabLst>
            </a:pPr>
            <a:r>
              <a:rPr dirty="0" sz="2400" spc="-5">
                <a:latin typeface="Calibri"/>
                <a:cs typeface="Calibri"/>
              </a:rPr>
              <a:t>Sınıf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içerisindeki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arkadaşlık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dinamiklerini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yakından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tanıyın.</a:t>
            </a:r>
            <a:endParaRPr sz="2400">
              <a:latin typeface="Calibri"/>
              <a:cs typeface="Calibri"/>
            </a:endParaRPr>
          </a:p>
          <a:p>
            <a:pPr lvl="1" marL="772795" indent="-229235">
              <a:lnSpc>
                <a:spcPct val="100000"/>
              </a:lnSpc>
              <a:buFont typeface="Arial MT"/>
              <a:buChar char="•"/>
              <a:tabLst>
                <a:tab pos="773430" algn="l"/>
              </a:tabLst>
            </a:pPr>
            <a:r>
              <a:rPr dirty="0" sz="2400" spc="-5">
                <a:latin typeface="Calibri"/>
                <a:cs typeface="Calibri"/>
              </a:rPr>
              <a:t>Olumlu disiplin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yöntemleri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kullanın.</a:t>
            </a:r>
            <a:endParaRPr sz="2400">
              <a:latin typeface="Calibri"/>
              <a:cs typeface="Calibri"/>
            </a:endParaRPr>
          </a:p>
          <a:p>
            <a:pPr lvl="1" marL="772795" indent="-229235">
              <a:lnSpc>
                <a:spcPct val="100000"/>
              </a:lnSpc>
              <a:buFont typeface="Arial MT"/>
              <a:buChar char="•"/>
              <a:tabLst>
                <a:tab pos="773430" algn="l"/>
              </a:tabLst>
            </a:pPr>
            <a:r>
              <a:rPr dirty="0" sz="2400" spc="-15">
                <a:latin typeface="Calibri"/>
                <a:cs typeface="Calibri"/>
              </a:rPr>
              <a:t>Rekabetçi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eğitim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yerine </a:t>
            </a:r>
            <a:r>
              <a:rPr dirty="0" sz="2400" spc="-10">
                <a:latin typeface="Calibri"/>
                <a:cs typeface="Calibri"/>
              </a:rPr>
              <a:t>işbirlikçi öğrenmeye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önem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verin.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76044" y="278891"/>
            <a:ext cx="8589645" cy="935990"/>
            <a:chOff x="1876044" y="278891"/>
            <a:chExt cx="8589645" cy="935990"/>
          </a:xfrm>
        </p:grpSpPr>
        <p:sp>
          <p:nvSpPr>
            <p:cNvPr id="3" name="object 3"/>
            <p:cNvSpPr/>
            <p:nvPr/>
          </p:nvSpPr>
          <p:spPr>
            <a:xfrm>
              <a:off x="1876044" y="278891"/>
              <a:ext cx="791210" cy="935990"/>
            </a:xfrm>
            <a:custGeom>
              <a:avLst/>
              <a:gdLst/>
              <a:ahLst/>
              <a:cxnLst/>
              <a:rect l="l" t="t" r="r" b="b"/>
              <a:pathLst>
                <a:path w="791210" h="935990">
                  <a:moveTo>
                    <a:pt x="790956" y="0"/>
                  </a:moveTo>
                  <a:lnTo>
                    <a:pt x="395478" y="275970"/>
                  </a:lnTo>
                  <a:lnTo>
                    <a:pt x="0" y="0"/>
                  </a:lnTo>
                  <a:lnTo>
                    <a:pt x="0" y="659764"/>
                  </a:lnTo>
                  <a:lnTo>
                    <a:pt x="395478" y="935735"/>
                  </a:lnTo>
                  <a:lnTo>
                    <a:pt x="790956" y="659764"/>
                  </a:lnTo>
                  <a:lnTo>
                    <a:pt x="790956" y="0"/>
                  </a:lnTo>
                  <a:close/>
                </a:path>
              </a:pathLst>
            </a:custGeom>
            <a:solidFill>
              <a:srgbClr val="39A0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394204" y="448055"/>
              <a:ext cx="8065134" cy="647700"/>
            </a:xfrm>
            <a:custGeom>
              <a:avLst/>
              <a:gdLst/>
              <a:ahLst/>
              <a:cxnLst/>
              <a:rect l="l" t="t" r="r" b="b"/>
              <a:pathLst>
                <a:path w="8065134" h="647700">
                  <a:moveTo>
                    <a:pt x="0" y="107950"/>
                  </a:move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lnTo>
                    <a:pt x="7957058" y="0"/>
                  </a:lnTo>
                  <a:lnTo>
                    <a:pt x="7999053" y="8491"/>
                  </a:lnTo>
                  <a:lnTo>
                    <a:pt x="8033369" y="31638"/>
                  </a:lnTo>
                  <a:lnTo>
                    <a:pt x="8056516" y="65954"/>
                  </a:lnTo>
                  <a:lnTo>
                    <a:pt x="8065008" y="107950"/>
                  </a:lnTo>
                  <a:lnTo>
                    <a:pt x="8065008" y="539750"/>
                  </a:lnTo>
                  <a:lnTo>
                    <a:pt x="8056516" y="581745"/>
                  </a:lnTo>
                  <a:lnTo>
                    <a:pt x="8033369" y="616061"/>
                  </a:lnTo>
                  <a:lnTo>
                    <a:pt x="7999053" y="639208"/>
                  </a:lnTo>
                  <a:lnTo>
                    <a:pt x="7957058" y="647700"/>
                  </a:lnTo>
                  <a:lnTo>
                    <a:pt x="107950" y="647700"/>
                  </a:lnTo>
                  <a:lnTo>
                    <a:pt x="65954" y="639208"/>
                  </a:lnTo>
                  <a:lnTo>
                    <a:pt x="31638" y="616061"/>
                  </a:lnTo>
                  <a:lnTo>
                    <a:pt x="8491" y="581745"/>
                  </a:lnTo>
                  <a:lnTo>
                    <a:pt x="0" y="539750"/>
                  </a:lnTo>
                  <a:lnTo>
                    <a:pt x="0" y="107950"/>
                  </a:lnTo>
                  <a:close/>
                </a:path>
              </a:pathLst>
            </a:custGeom>
            <a:ln w="12192">
              <a:solidFill>
                <a:srgbClr val="39A0B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2750311" y="537159"/>
            <a:ext cx="474027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400" spc="-10" b="1">
                <a:solidFill>
                  <a:srgbClr val="07A0A0"/>
                </a:solidFill>
                <a:latin typeface="Calibri"/>
                <a:cs typeface="Calibri"/>
              </a:rPr>
              <a:t>Öğrencilerinizi</a:t>
            </a:r>
            <a:r>
              <a:rPr dirty="0" sz="2400" spc="-15" b="1">
                <a:solidFill>
                  <a:srgbClr val="07A0A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7A0A0"/>
                </a:solidFill>
                <a:latin typeface="Calibri"/>
                <a:cs typeface="Calibri"/>
              </a:rPr>
              <a:t>yakından</a:t>
            </a:r>
            <a:r>
              <a:rPr dirty="0" sz="2400" spc="5" b="1">
                <a:solidFill>
                  <a:srgbClr val="07A0A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7A0A0"/>
                </a:solidFill>
                <a:latin typeface="Calibri"/>
                <a:cs typeface="Calibri"/>
              </a:rPr>
              <a:t>gözlemleyin</a:t>
            </a:r>
            <a:r>
              <a:rPr dirty="0" sz="2800" spc="-10" b="1">
                <a:solidFill>
                  <a:srgbClr val="07A0A0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79751" y="436880"/>
            <a:ext cx="33337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 b="0">
                <a:solidFill>
                  <a:srgbClr val="FFFFFF"/>
                </a:solidFill>
                <a:latin typeface="Calibri"/>
                <a:cs typeface="Calibri"/>
              </a:rPr>
              <a:t>7.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866900" y="2350007"/>
            <a:ext cx="8574405" cy="977265"/>
            <a:chOff x="1866900" y="2350007"/>
            <a:chExt cx="8574405" cy="977265"/>
          </a:xfrm>
        </p:grpSpPr>
        <p:sp>
          <p:nvSpPr>
            <p:cNvPr id="8" name="object 8"/>
            <p:cNvSpPr/>
            <p:nvPr/>
          </p:nvSpPr>
          <p:spPr>
            <a:xfrm>
              <a:off x="2369819" y="2356103"/>
              <a:ext cx="8065134" cy="856615"/>
            </a:xfrm>
            <a:custGeom>
              <a:avLst/>
              <a:gdLst/>
              <a:ahLst/>
              <a:cxnLst/>
              <a:rect l="l" t="t" r="r" b="b"/>
              <a:pathLst>
                <a:path w="8065134" h="856614">
                  <a:moveTo>
                    <a:pt x="0" y="142748"/>
                  </a:moveTo>
                  <a:lnTo>
                    <a:pt x="7274" y="97617"/>
                  </a:lnTo>
                  <a:lnTo>
                    <a:pt x="27533" y="58430"/>
                  </a:lnTo>
                  <a:lnTo>
                    <a:pt x="58430" y="27533"/>
                  </a:lnTo>
                  <a:lnTo>
                    <a:pt x="97617" y="7274"/>
                  </a:lnTo>
                  <a:lnTo>
                    <a:pt x="142748" y="0"/>
                  </a:lnTo>
                  <a:lnTo>
                    <a:pt x="7922259" y="0"/>
                  </a:lnTo>
                  <a:lnTo>
                    <a:pt x="7967390" y="7274"/>
                  </a:lnTo>
                  <a:lnTo>
                    <a:pt x="8006577" y="27533"/>
                  </a:lnTo>
                  <a:lnTo>
                    <a:pt x="8037474" y="58430"/>
                  </a:lnTo>
                  <a:lnTo>
                    <a:pt x="8057733" y="97617"/>
                  </a:lnTo>
                  <a:lnTo>
                    <a:pt x="8065008" y="142748"/>
                  </a:lnTo>
                  <a:lnTo>
                    <a:pt x="8065008" y="713740"/>
                  </a:lnTo>
                  <a:lnTo>
                    <a:pt x="8057733" y="758870"/>
                  </a:lnTo>
                  <a:lnTo>
                    <a:pt x="8037474" y="798057"/>
                  </a:lnTo>
                  <a:lnTo>
                    <a:pt x="8006577" y="828954"/>
                  </a:lnTo>
                  <a:lnTo>
                    <a:pt x="7967390" y="849213"/>
                  </a:lnTo>
                  <a:lnTo>
                    <a:pt x="7922259" y="856488"/>
                  </a:lnTo>
                  <a:lnTo>
                    <a:pt x="142748" y="856488"/>
                  </a:lnTo>
                  <a:lnTo>
                    <a:pt x="97617" y="849213"/>
                  </a:lnTo>
                  <a:lnTo>
                    <a:pt x="58430" y="828954"/>
                  </a:lnTo>
                  <a:lnTo>
                    <a:pt x="27533" y="798057"/>
                  </a:lnTo>
                  <a:lnTo>
                    <a:pt x="7274" y="758870"/>
                  </a:lnTo>
                  <a:lnTo>
                    <a:pt x="0" y="713740"/>
                  </a:lnTo>
                  <a:lnTo>
                    <a:pt x="0" y="142748"/>
                  </a:lnTo>
                  <a:close/>
                </a:path>
              </a:pathLst>
            </a:custGeom>
            <a:ln w="12192">
              <a:solidFill>
                <a:srgbClr val="5387B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866900" y="2391155"/>
              <a:ext cx="763905" cy="935990"/>
            </a:xfrm>
            <a:custGeom>
              <a:avLst/>
              <a:gdLst/>
              <a:ahLst/>
              <a:cxnLst/>
              <a:rect l="l" t="t" r="r" b="b"/>
              <a:pathLst>
                <a:path w="763905" h="935989">
                  <a:moveTo>
                    <a:pt x="763524" y="0"/>
                  </a:moveTo>
                  <a:lnTo>
                    <a:pt x="381762" y="266319"/>
                  </a:lnTo>
                  <a:lnTo>
                    <a:pt x="0" y="0"/>
                  </a:lnTo>
                  <a:lnTo>
                    <a:pt x="0" y="669417"/>
                  </a:lnTo>
                  <a:lnTo>
                    <a:pt x="381762" y="935736"/>
                  </a:lnTo>
                  <a:lnTo>
                    <a:pt x="763524" y="669417"/>
                  </a:lnTo>
                  <a:lnTo>
                    <a:pt x="763524" y="0"/>
                  </a:lnTo>
                  <a:close/>
                </a:path>
              </a:pathLst>
            </a:custGeom>
            <a:solidFill>
              <a:srgbClr val="5387B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2064257" y="2516835"/>
            <a:ext cx="50038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sz="3200" spc="-395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dirty="0" baseline="-13888" sz="5400" spc="-592">
                <a:solidFill>
                  <a:srgbClr val="FFFFFF"/>
                </a:solidFill>
                <a:latin typeface="Candara"/>
                <a:cs typeface="Candara"/>
              </a:rPr>
              <a:t>2</a:t>
            </a:r>
            <a:r>
              <a:rPr dirty="0" sz="3600" spc="-395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baseline="-13888" sz="5400" spc="-592">
                <a:solidFill>
                  <a:srgbClr val="FFFFFF"/>
                </a:solidFill>
                <a:latin typeface="Candara"/>
                <a:cs typeface="Candara"/>
              </a:rPr>
              <a:t>.</a:t>
            </a:r>
            <a:endParaRPr baseline="-13888" sz="5400">
              <a:latin typeface="Candara"/>
              <a:cs typeface="Candar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11373" y="1227835"/>
            <a:ext cx="8061325" cy="1863089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241300" marR="835660" indent="-228600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5">
                <a:latin typeface="Calibri"/>
                <a:cs typeface="Calibri"/>
              </a:rPr>
              <a:t>Öğrencilerinizin akademik durumunu </a:t>
            </a:r>
            <a:r>
              <a:rPr dirty="0" sz="2400" spc="-15">
                <a:latin typeface="Calibri"/>
                <a:cs typeface="Calibri"/>
              </a:rPr>
              <a:t>ve </a:t>
            </a:r>
            <a:r>
              <a:rPr dirty="0" sz="2400" spc="-20">
                <a:latin typeface="Calibri"/>
                <a:cs typeface="Calibri"/>
              </a:rPr>
              <a:t>sosyal </a:t>
            </a:r>
            <a:r>
              <a:rPr dirty="0" sz="2400">
                <a:latin typeface="Calibri"/>
                <a:cs typeface="Calibri"/>
              </a:rPr>
              <a:t>ilişkilerini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yakından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takip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edin.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555"/>
              </a:lnSpc>
              <a:buFont typeface="Arial MT"/>
              <a:buChar char="•"/>
              <a:tabLst>
                <a:tab pos="241300" algn="l"/>
              </a:tabLst>
            </a:pPr>
            <a:r>
              <a:rPr dirty="0" sz="2400" spc="-30">
                <a:latin typeface="Calibri"/>
                <a:cs typeface="Calibri"/>
              </a:rPr>
              <a:t>Teneffüslerde</a:t>
            </a:r>
            <a:r>
              <a:rPr dirty="0" sz="2400" spc="4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öğrencilerinizin arkadaşlık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ilişkilerini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gözlemleyin.</a:t>
            </a:r>
            <a:endParaRPr sz="2400">
              <a:latin typeface="Calibri"/>
              <a:cs typeface="Calibri"/>
            </a:endParaRPr>
          </a:p>
          <a:p>
            <a:pPr marL="171450" marR="403860">
              <a:lnSpc>
                <a:spcPct val="100000"/>
              </a:lnSpc>
              <a:spcBef>
                <a:spcPts val="650"/>
              </a:spcBef>
            </a:pPr>
            <a:r>
              <a:rPr dirty="0" sz="2400" spc="-5" b="1">
                <a:solidFill>
                  <a:srgbClr val="5387BB"/>
                </a:solidFill>
                <a:latin typeface="Calibri"/>
                <a:cs typeface="Calibri"/>
              </a:rPr>
              <a:t>Zorbalık olaylarına </a:t>
            </a:r>
            <a:r>
              <a:rPr dirty="0" sz="2400" b="1">
                <a:solidFill>
                  <a:srgbClr val="5387BB"/>
                </a:solidFill>
                <a:latin typeface="Calibri"/>
                <a:cs typeface="Calibri"/>
              </a:rPr>
              <a:t>karışan </a:t>
            </a:r>
            <a:r>
              <a:rPr dirty="0" sz="2400" spc="-5" b="1">
                <a:solidFill>
                  <a:srgbClr val="5387BB"/>
                </a:solidFill>
                <a:latin typeface="Calibri"/>
                <a:cs typeface="Calibri"/>
              </a:rPr>
              <a:t>öğrencileri </a:t>
            </a:r>
            <a:r>
              <a:rPr dirty="0" sz="2400" b="1">
                <a:solidFill>
                  <a:srgbClr val="5387BB"/>
                </a:solidFill>
                <a:latin typeface="Calibri"/>
                <a:cs typeface="Calibri"/>
              </a:rPr>
              <a:t>psikolojik </a:t>
            </a:r>
            <a:r>
              <a:rPr dirty="0" sz="2400" spc="-5" b="1">
                <a:solidFill>
                  <a:srgbClr val="5387BB"/>
                </a:solidFill>
                <a:latin typeface="Calibri"/>
                <a:cs typeface="Calibri"/>
              </a:rPr>
              <a:t>danışmana </a:t>
            </a:r>
            <a:r>
              <a:rPr dirty="0" sz="2400" spc="-530" b="1">
                <a:solidFill>
                  <a:srgbClr val="5387BB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5387BB"/>
                </a:solidFill>
                <a:latin typeface="Calibri"/>
                <a:cs typeface="Calibri"/>
              </a:rPr>
              <a:t>yönlendirin.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67101" y="3353561"/>
            <a:ext cx="8054975" cy="2586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5115" marR="248285" indent="-273050">
              <a:lnSpc>
                <a:spcPct val="100000"/>
              </a:lnSpc>
              <a:spcBef>
                <a:spcPts val="100"/>
              </a:spcBef>
              <a:buSzPct val="75000"/>
              <a:buFont typeface="Arial MT"/>
              <a:buChar char="•"/>
              <a:tabLst>
                <a:tab pos="285115" algn="l"/>
                <a:tab pos="285750" algn="l"/>
              </a:tabLst>
            </a:pPr>
            <a:r>
              <a:rPr dirty="0" sz="2400" spc="-10">
                <a:latin typeface="Calibri"/>
                <a:cs typeface="Calibri"/>
              </a:rPr>
              <a:t>Sınıfınızda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veya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okulun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herhangi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bir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yerinde</a:t>
            </a:r>
            <a:r>
              <a:rPr dirty="0" sz="2400" spc="-10">
                <a:latin typeface="Calibri"/>
                <a:cs typeface="Calibri"/>
              </a:rPr>
              <a:t> karşılaştığınız 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zorbalık olayını </a:t>
            </a:r>
            <a:r>
              <a:rPr dirty="0" sz="2400" spc="-15">
                <a:latin typeface="Calibri"/>
                <a:cs typeface="Calibri"/>
              </a:rPr>
              <a:t>görmezden </a:t>
            </a:r>
            <a:r>
              <a:rPr dirty="0" sz="2400" spc="-5">
                <a:latin typeface="Calibri"/>
                <a:cs typeface="Calibri"/>
              </a:rPr>
              <a:t>gelmeyin, sessiz </a:t>
            </a:r>
            <a:r>
              <a:rPr dirty="0" sz="2400" spc="-10">
                <a:latin typeface="Calibri"/>
                <a:cs typeface="Calibri"/>
              </a:rPr>
              <a:t>kalmayın, </a:t>
            </a:r>
            <a:r>
              <a:rPr dirty="0" sz="2400" spc="-5">
                <a:latin typeface="Calibri"/>
                <a:cs typeface="Calibri"/>
              </a:rPr>
              <a:t>hemen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müdahale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edin.</a:t>
            </a:r>
            <a:endParaRPr sz="2400">
              <a:latin typeface="Calibri"/>
              <a:cs typeface="Calibri"/>
            </a:endParaRPr>
          </a:p>
          <a:p>
            <a:pPr marL="285115" marR="5080" indent="-273050">
              <a:lnSpc>
                <a:spcPct val="100000"/>
              </a:lnSpc>
              <a:buSzPct val="75000"/>
              <a:buFont typeface="Arial MT"/>
              <a:buChar char="•"/>
              <a:tabLst>
                <a:tab pos="285115" algn="l"/>
                <a:tab pos="285750" algn="l"/>
              </a:tabLst>
            </a:pPr>
            <a:r>
              <a:rPr dirty="0" sz="2400" spc="-10">
                <a:latin typeface="Calibri"/>
                <a:cs typeface="Calibri"/>
              </a:rPr>
              <a:t>Zorbalık yapan öğrenci </a:t>
            </a:r>
            <a:r>
              <a:rPr dirty="0" sz="2400" spc="-15">
                <a:latin typeface="Calibri"/>
                <a:cs typeface="Calibri"/>
              </a:rPr>
              <a:t>ve zorbalığa </a:t>
            </a:r>
            <a:r>
              <a:rPr dirty="0" sz="2400">
                <a:latin typeface="Calibri"/>
                <a:cs typeface="Calibri"/>
              </a:rPr>
              <a:t>maruz </a:t>
            </a:r>
            <a:r>
              <a:rPr dirty="0" sz="2400" spc="-10">
                <a:latin typeface="Calibri"/>
                <a:cs typeface="Calibri"/>
              </a:rPr>
              <a:t>kalan öğrenci </a:t>
            </a:r>
            <a:r>
              <a:rPr dirty="0" sz="2400">
                <a:latin typeface="Calibri"/>
                <a:cs typeface="Calibri"/>
              </a:rPr>
              <a:t>ile </a:t>
            </a:r>
            <a:r>
              <a:rPr dirty="0" sz="2400" spc="-15">
                <a:latin typeface="Calibri"/>
                <a:cs typeface="Calibri"/>
              </a:rPr>
              <a:t>ayrı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ayrı </a:t>
            </a:r>
            <a:r>
              <a:rPr dirty="0" sz="2400" spc="-10">
                <a:latin typeface="Calibri"/>
                <a:cs typeface="Calibri"/>
              </a:rPr>
              <a:t>görüşün.</a:t>
            </a:r>
            <a:endParaRPr sz="2400">
              <a:latin typeface="Calibri"/>
              <a:cs typeface="Calibri"/>
            </a:endParaRPr>
          </a:p>
          <a:p>
            <a:pPr marL="285115" indent="-273050">
              <a:lnSpc>
                <a:spcPct val="100000"/>
              </a:lnSpc>
              <a:buSzPct val="75000"/>
              <a:buFont typeface="Arial MT"/>
              <a:buChar char="•"/>
              <a:tabLst>
                <a:tab pos="285115" algn="l"/>
                <a:tab pos="285750" algn="l"/>
              </a:tabLst>
            </a:pPr>
            <a:r>
              <a:rPr dirty="0" sz="2400" spc="-5">
                <a:latin typeface="Calibri"/>
                <a:cs typeface="Calibri"/>
              </a:rPr>
              <a:t>Gerektiği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durumlarda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olayı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psikolojik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danışman/rehber</a:t>
            </a:r>
            <a:endParaRPr sz="2400">
              <a:latin typeface="Calibri"/>
              <a:cs typeface="Calibri"/>
            </a:endParaRPr>
          </a:p>
          <a:p>
            <a:pPr marL="285115">
              <a:lnSpc>
                <a:spcPct val="100000"/>
              </a:lnSpc>
              <a:spcBef>
                <a:spcPts val="5"/>
              </a:spcBef>
            </a:pPr>
            <a:r>
              <a:rPr dirty="0" sz="2400" spc="-10">
                <a:latin typeface="Calibri"/>
                <a:cs typeface="Calibri"/>
              </a:rPr>
              <a:t>öğretmen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ile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paylaşın </a:t>
            </a:r>
            <a:r>
              <a:rPr dirty="0" sz="2400" spc="-15">
                <a:latin typeface="Calibri"/>
                <a:cs typeface="Calibri"/>
              </a:rPr>
              <a:t>ve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öğrencileri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ona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yönlendirin.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54273" y="64134"/>
            <a:ext cx="62820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ÖĞRETMENLER</a:t>
            </a:r>
            <a:r>
              <a:rPr dirty="0" sz="24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NELER</a:t>
            </a:r>
            <a:r>
              <a:rPr dirty="0" sz="2400" spc="-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40" b="1">
                <a:solidFill>
                  <a:srgbClr val="FF0000"/>
                </a:solidFill>
                <a:latin typeface="Calibri"/>
                <a:cs typeface="Calibri"/>
              </a:rPr>
              <a:t>YAPABİLİR?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(UZUN</a:t>
            </a:r>
            <a:r>
              <a:rPr dirty="0" sz="24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FF0000"/>
                </a:solidFill>
                <a:latin typeface="Calibri"/>
                <a:cs typeface="Calibri"/>
              </a:rPr>
              <a:t>VADELİ)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94204" y="448055"/>
            <a:ext cx="8065134" cy="647700"/>
          </a:xfrm>
          <a:custGeom>
            <a:avLst/>
            <a:gdLst/>
            <a:ahLst/>
            <a:cxnLst/>
            <a:rect l="l" t="t" r="r" b="b"/>
            <a:pathLst>
              <a:path w="8065134" h="647700">
                <a:moveTo>
                  <a:pt x="0" y="107950"/>
                </a:moveTo>
                <a:lnTo>
                  <a:pt x="8491" y="65954"/>
                </a:lnTo>
                <a:lnTo>
                  <a:pt x="31638" y="31638"/>
                </a:lnTo>
                <a:lnTo>
                  <a:pt x="65954" y="8491"/>
                </a:lnTo>
                <a:lnTo>
                  <a:pt x="107950" y="0"/>
                </a:lnTo>
                <a:lnTo>
                  <a:pt x="7957058" y="0"/>
                </a:lnTo>
                <a:lnTo>
                  <a:pt x="7999053" y="8491"/>
                </a:lnTo>
                <a:lnTo>
                  <a:pt x="8033369" y="31638"/>
                </a:lnTo>
                <a:lnTo>
                  <a:pt x="8056516" y="65954"/>
                </a:lnTo>
                <a:lnTo>
                  <a:pt x="8065008" y="107950"/>
                </a:lnTo>
                <a:lnTo>
                  <a:pt x="8065008" y="539750"/>
                </a:lnTo>
                <a:lnTo>
                  <a:pt x="8056516" y="581745"/>
                </a:lnTo>
                <a:lnTo>
                  <a:pt x="8033369" y="616061"/>
                </a:lnTo>
                <a:lnTo>
                  <a:pt x="7999053" y="639208"/>
                </a:lnTo>
                <a:lnTo>
                  <a:pt x="7957058" y="647700"/>
                </a:lnTo>
                <a:lnTo>
                  <a:pt x="107950" y="647700"/>
                </a:lnTo>
                <a:lnTo>
                  <a:pt x="65954" y="639208"/>
                </a:lnTo>
                <a:lnTo>
                  <a:pt x="31638" y="616061"/>
                </a:lnTo>
                <a:lnTo>
                  <a:pt x="8491" y="581745"/>
                </a:lnTo>
                <a:lnTo>
                  <a:pt x="0" y="539750"/>
                </a:lnTo>
                <a:lnTo>
                  <a:pt x="0" y="107950"/>
                </a:lnTo>
                <a:close/>
              </a:path>
            </a:pathLst>
          </a:custGeom>
          <a:ln w="12192">
            <a:solidFill>
              <a:srgbClr val="39A0B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54529" y="1215732"/>
            <a:ext cx="9728835" cy="4631690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10">
                <a:latin typeface="Calibri"/>
                <a:cs typeface="Calibri"/>
              </a:rPr>
              <a:t>Zorbalık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davranışına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anında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müdahale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edin;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davranışı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sonlandırın.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20">
                <a:latin typeface="Calibri"/>
                <a:cs typeface="Calibri"/>
              </a:rPr>
              <a:t>Okulunuzda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asla </a:t>
            </a:r>
            <a:r>
              <a:rPr dirty="0" sz="2800" spc="-20">
                <a:latin typeface="Calibri"/>
                <a:cs typeface="Calibri"/>
              </a:rPr>
              <a:t>zorbalığa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yer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olmadığını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açıklayın.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10">
                <a:latin typeface="Calibri"/>
                <a:cs typeface="Calibri"/>
              </a:rPr>
              <a:t>Zorbalığının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kendisine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ve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karşı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35">
                <a:latin typeface="Calibri"/>
                <a:cs typeface="Calibri"/>
              </a:rPr>
              <a:t>tarafa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zarar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vereceğini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anlatın.</a:t>
            </a:r>
            <a:endParaRPr sz="2800">
              <a:latin typeface="Calibri"/>
              <a:cs typeface="Calibri"/>
            </a:endParaRPr>
          </a:p>
          <a:p>
            <a:pPr marL="241300" marR="167640" indent="-228600">
              <a:lnSpc>
                <a:spcPts val="3020"/>
              </a:lnSpc>
              <a:spcBef>
                <a:spcPts val="104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5">
                <a:latin typeface="Calibri"/>
                <a:cs typeface="Calibri"/>
              </a:rPr>
              <a:t>Böyle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devam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ederse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arkadaşlık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ilişkilerinde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problemler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yaşamaya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devam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edeceğini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söyleyin.</a:t>
            </a:r>
            <a:endParaRPr sz="2800">
              <a:latin typeface="Calibri"/>
              <a:cs typeface="Calibri"/>
            </a:endParaRPr>
          </a:p>
          <a:p>
            <a:pPr marL="241300" marR="1195070" indent="-228600">
              <a:lnSpc>
                <a:spcPts val="303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10">
                <a:latin typeface="Calibri"/>
                <a:cs typeface="Calibri"/>
              </a:rPr>
              <a:t>Problemlerini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zorbalık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dışında</a:t>
            </a:r>
            <a:r>
              <a:rPr dirty="0" sz="2800" spc="5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farklı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yollarla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çözebileceğini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açıklayın.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90000"/>
              </a:lnSpc>
              <a:spcBef>
                <a:spcPts val="944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10">
                <a:latin typeface="Calibri"/>
                <a:cs typeface="Calibri"/>
              </a:rPr>
              <a:t>Eğer </a:t>
            </a:r>
            <a:r>
              <a:rPr dirty="0" sz="2800" spc="-20">
                <a:latin typeface="Calibri"/>
                <a:cs typeface="Calibri"/>
              </a:rPr>
              <a:t>kendisini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öfkeli,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sinirli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veya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kızgın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hissediyorsa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bir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yetişkinden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yardım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alması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gerektiğini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söyleyin.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Gerekirse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okul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psikolojik 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danışmanına/rehber</a:t>
            </a:r>
            <a:r>
              <a:rPr dirty="0" sz="2800" spc="6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öğretmene</a:t>
            </a:r>
            <a:r>
              <a:rPr dirty="0" sz="2800" spc="-15">
                <a:latin typeface="Calibri"/>
                <a:cs typeface="Calibri"/>
              </a:rPr>
              <a:t> yönlendirin.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76044" y="278891"/>
            <a:ext cx="791210" cy="935990"/>
          </a:xfrm>
          <a:custGeom>
            <a:avLst/>
            <a:gdLst/>
            <a:ahLst/>
            <a:cxnLst/>
            <a:rect l="l" t="t" r="r" b="b"/>
            <a:pathLst>
              <a:path w="791210" h="935990">
                <a:moveTo>
                  <a:pt x="790956" y="0"/>
                </a:moveTo>
                <a:lnTo>
                  <a:pt x="395478" y="275970"/>
                </a:lnTo>
                <a:lnTo>
                  <a:pt x="0" y="0"/>
                </a:lnTo>
                <a:lnTo>
                  <a:pt x="0" y="659764"/>
                </a:lnTo>
                <a:lnTo>
                  <a:pt x="395478" y="935735"/>
                </a:lnTo>
                <a:lnTo>
                  <a:pt x="790956" y="659764"/>
                </a:lnTo>
                <a:lnTo>
                  <a:pt x="790956" y="0"/>
                </a:lnTo>
                <a:close/>
              </a:path>
            </a:pathLst>
          </a:custGeom>
          <a:solidFill>
            <a:srgbClr val="39A0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812542" y="540511"/>
            <a:ext cx="42487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07A0A0"/>
                </a:solidFill>
                <a:latin typeface="Calibri"/>
                <a:cs typeface="Calibri"/>
              </a:rPr>
              <a:t>Zorbalık</a:t>
            </a:r>
            <a:r>
              <a:rPr dirty="0" sz="2400" spc="-20" b="1">
                <a:solidFill>
                  <a:srgbClr val="07A0A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7A0A0"/>
                </a:solidFill>
                <a:latin typeface="Calibri"/>
                <a:cs typeface="Calibri"/>
              </a:rPr>
              <a:t>yapan</a:t>
            </a:r>
            <a:r>
              <a:rPr dirty="0" sz="2400" spc="-15" b="1">
                <a:solidFill>
                  <a:srgbClr val="07A0A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7A0A0"/>
                </a:solidFill>
                <a:latin typeface="Calibri"/>
                <a:cs typeface="Calibri"/>
              </a:rPr>
              <a:t>öğrencileriniz</a:t>
            </a:r>
            <a:r>
              <a:rPr dirty="0" sz="2400" spc="-35" b="1">
                <a:solidFill>
                  <a:srgbClr val="07A0A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7A0A0"/>
                </a:solidFill>
                <a:latin typeface="Calibri"/>
                <a:cs typeface="Calibri"/>
              </a:rPr>
              <a:t>için: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93467" y="433527"/>
            <a:ext cx="37274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b="0">
                <a:solidFill>
                  <a:srgbClr val="FFFFFF"/>
                </a:solidFill>
                <a:latin typeface="Calibri"/>
                <a:cs typeface="Calibri"/>
              </a:rPr>
              <a:t>1.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39617" y="64134"/>
            <a:ext cx="61112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ÖĞRETMENLER</a:t>
            </a:r>
            <a:r>
              <a:rPr dirty="0" sz="24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NELER</a:t>
            </a:r>
            <a:r>
              <a:rPr dirty="0" sz="2400" spc="-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40" b="1">
                <a:solidFill>
                  <a:srgbClr val="FF0000"/>
                </a:solidFill>
                <a:latin typeface="Calibri"/>
                <a:cs typeface="Calibri"/>
              </a:rPr>
              <a:t>YAPABİLİR?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(KISA </a:t>
            </a:r>
            <a:r>
              <a:rPr dirty="0" sz="2400" spc="-20" b="1">
                <a:solidFill>
                  <a:srgbClr val="FF0000"/>
                </a:solidFill>
                <a:latin typeface="Calibri"/>
                <a:cs typeface="Calibri"/>
              </a:rPr>
              <a:t>VADELİ)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317498"/>
            <a:ext cx="10339070" cy="4235450"/>
          </a:xfrm>
          <a:prstGeom prst="rect">
            <a:avLst/>
          </a:prstGeom>
        </p:spPr>
        <p:txBody>
          <a:bodyPr wrap="square" lIns="0" tIns="45719" rIns="0" bIns="0" rtlCol="0" vert="horz">
            <a:spAutoFit/>
          </a:bodyPr>
          <a:lstStyle/>
          <a:p>
            <a:pPr marL="241300" marR="226060" indent="-229235">
              <a:lnSpc>
                <a:spcPct val="90000"/>
              </a:lnSpc>
              <a:spcBef>
                <a:spcPts val="359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200" spc="-5">
                <a:latin typeface="Calibri"/>
                <a:cs typeface="Calibri"/>
              </a:rPr>
              <a:t>Nazlı,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Aslı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Özlem</a:t>
            </a:r>
            <a:r>
              <a:rPr dirty="0" sz="2200" spc="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ortaokul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6.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sınıf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öğrencisidir.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Nazlı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Aslı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teneffüste</a:t>
            </a:r>
            <a:r>
              <a:rPr dirty="0" sz="2200" spc="5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saklambaç 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oynamaktadır.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Özlem</a:t>
            </a:r>
            <a:r>
              <a:rPr dirty="0" sz="2200" spc="4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de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her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seferinde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oyuna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katılmak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ister</a:t>
            </a:r>
            <a:r>
              <a:rPr dirty="0" sz="2200" spc="-5">
                <a:latin typeface="Calibri"/>
                <a:cs typeface="Calibri"/>
              </a:rPr>
              <a:t> ama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biraz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kilolu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olduğu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için 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onu oyuna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almazlar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‘dombili,</a:t>
            </a:r>
            <a:r>
              <a:rPr dirty="0" sz="2200" spc="-10">
                <a:latin typeface="Calibri"/>
                <a:cs typeface="Calibri"/>
              </a:rPr>
              <a:t> sen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kenarda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10">
                <a:latin typeface="Calibri"/>
                <a:cs typeface="Calibri"/>
              </a:rPr>
              <a:t>otur’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diye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dalga </a:t>
            </a:r>
            <a:r>
              <a:rPr dirty="0" sz="2200" spc="-30">
                <a:latin typeface="Calibri"/>
                <a:cs typeface="Calibri"/>
              </a:rPr>
              <a:t>geçerler.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Özlem</a:t>
            </a:r>
            <a:r>
              <a:rPr dirty="0" sz="2200" spc="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dönem </a:t>
            </a:r>
            <a:r>
              <a:rPr dirty="0" sz="2200" spc="-5">
                <a:latin typeface="Calibri"/>
                <a:cs typeface="Calibri"/>
              </a:rPr>
              <a:t> başından </a:t>
            </a:r>
            <a:r>
              <a:rPr dirty="0" sz="2200" spc="-10">
                <a:latin typeface="Calibri"/>
                <a:cs typeface="Calibri"/>
              </a:rPr>
              <a:t>beri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bütün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teneffüslerde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üzgün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bir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şekilde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yalnız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başına </a:t>
            </a:r>
            <a:r>
              <a:rPr dirty="0" sz="2200" spc="-25">
                <a:latin typeface="Calibri"/>
                <a:cs typeface="Calibri"/>
              </a:rPr>
              <a:t>oturmaktadır.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Nazlı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 </a:t>
            </a:r>
            <a:r>
              <a:rPr dirty="0" sz="2200" spc="-48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Aslı,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Pazartesi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günü </a:t>
            </a:r>
            <a:r>
              <a:rPr dirty="0" sz="2200" spc="-10">
                <a:latin typeface="Calibri"/>
                <a:cs typeface="Calibri"/>
              </a:rPr>
              <a:t>yemekhanede</a:t>
            </a:r>
            <a:r>
              <a:rPr dirty="0" sz="2200" spc="4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Özlem’in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tepsisinden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tatlısını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alıp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‘dombili,</a:t>
            </a:r>
            <a:r>
              <a:rPr dirty="0" sz="2200" spc="-10">
                <a:latin typeface="Calibri"/>
                <a:cs typeface="Calibri"/>
              </a:rPr>
              <a:t> buna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375"/>
              </a:lnSpc>
            </a:pPr>
            <a:r>
              <a:rPr dirty="0" sz="2200" spc="-10">
                <a:latin typeface="Calibri"/>
                <a:cs typeface="Calibri"/>
              </a:rPr>
              <a:t>ihtiyacın mı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var?’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diye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30">
                <a:latin typeface="Calibri"/>
                <a:cs typeface="Calibri"/>
              </a:rPr>
              <a:t>gülerler.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Özlem</a:t>
            </a:r>
            <a:r>
              <a:rPr dirty="0" sz="2200" spc="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üzülerek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yemekhaneden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45">
                <a:latin typeface="Calibri"/>
                <a:cs typeface="Calibri"/>
              </a:rPr>
              <a:t>çıkar.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 marL="241300" marR="5080" indent="-229235">
              <a:lnSpc>
                <a:spcPct val="90000"/>
              </a:lnSpc>
              <a:spcBef>
                <a:spcPts val="168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200" spc="-5">
                <a:latin typeface="Calibri"/>
                <a:cs typeface="Calibri"/>
              </a:rPr>
              <a:t>Ali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ve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Hakan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ortaokul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6. </a:t>
            </a:r>
            <a:r>
              <a:rPr dirty="0" sz="2200" spc="-10">
                <a:latin typeface="Calibri"/>
                <a:cs typeface="Calibri"/>
              </a:rPr>
              <a:t>sınıf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öğrencisidir.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Aynı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sınıfta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olan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Ali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ve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Hakan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her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sabah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okula 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beraber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yürüyerek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30">
                <a:latin typeface="Calibri"/>
                <a:cs typeface="Calibri"/>
              </a:rPr>
              <a:t>gelmektedir.</a:t>
            </a:r>
            <a:r>
              <a:rPr dirty="0" sz="2200" spc="3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Pazartesi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günü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ilk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teneffüste</a:t>
            </a:r>
            <a:r>
              <a:rPr dirty="0" sz="2200" spc="5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beraber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futbol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oynarlarken 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Ali </a:t>
            </a:r>
            <a:r>
              <a:rPr dirty="0" sz="2200" spc="-15">
                <a:latin typeface="Calibri"/>
                <a:cs typeface="Calibri"/>
              </a:rPr>
              <a:t>topa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öyle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bir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hızlı vurur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ki,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top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Hakan’ın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yüzüne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40">
                <a:latin typeface="Calibri"/>
                <a:cs typeface="Calibri"/>
              </a:rPr>
              <a:t>çarpar.</a:t>
            </a:r>
            <a:r>
              <a:rPr dirty="0" sz="2200" spc="-15">
                <a:latin typeface="Calibri"/>
                <a:cs typeface="Calibri"/>
              </a:rPr>
              <a:t> Hakan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bir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anda</a:t>
            </a:r>
            <a:r>
              <a:rPr dirty="0" sz="2200" spc="-15">
                <a:latin typeface="Calibri"/>
                <a:cs typeface="Calibri"/>
              </a:rPr>
              <a:t> çok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sinirlenir </a:t>
            </a:r>
            <a:r>
              <a:rPr dirty="0" sz="2200" spc="-15">
                <a:latin typeface="Calibri"/>
                <a:cs typeface="Calibri"/>
              </a:rPr>
              <a:t>ve </a:t>
            </a:r>
            <a:r>
              <a:rPr dirty="0" sz="2200" spc="-48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Ali’ye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bağırmaya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35">
                <a:latin typeface="Calibri"/>
                <a:cs typeface="Calibri"/>
              </a:rPr>
              <a:t>başlar.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Ali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ona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bağırır</a:t>
            </a:r>
            <a:r>
              <a:rPr dirty="0" sz="2200" spc="-15">
                <a:latin typeface="Calibri"/>
                <a:cs typeface="Calibri"/>
              </a:rPr>
              <a:t> ve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yumruklaşmaya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başlarlar.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Arkadaşları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araya</a:t>
            </a:r>
            <a:endParaRPr sz="2200">
              <a:latin typeface="Calibri"/>
              <a:cs typeface="Calibri"/>
            </a:endParaRPr>
          </a:p>
          <a:p>
            <a:pPr marL="241300" marR="97790">
              <a:lnSpc>
                <a:spcPts val="2380"/>
              </a:lnSpc>
              <a:spcBef>
                <a:spcPts val="30"/>
              </a:spcBef>
            </a:pPr>
            <a:r>
              <a:rPr dirty="0" sz="2200" spc="-10">
                <a:latin typeface="Calibri"/>
                <a:cs typeface="Calibri"/>
              </a:rPr>
              <a:t>girerek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onları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40">
                <a:latin typeface="Calibri"/>
                <a:cs typeface="Calibri"/>
              </a:rPr>
              <a:t>ayırır.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Bütün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gün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birbirleri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ile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konuşmazlar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ancak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okul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çıkışında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eve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beraber </a:t>
            </a:r>
            <a:r>
              <a:rPr dirty="0" sz="2200" spc="-48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yürürken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bugün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yaşanan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olay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üzerinde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35">
                <a:latin typeface="Calibri"/>
                <a:cs typeface="Calibri"/>
              </a:rPr>
              <a:t>konuşurlar.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94204" y="448055"/>
            <a:ext cx="8065134" cy="647700"/>
          </a:xfrm>
          <a:custGeom>
            <a:avLst/>
            <a:gdLst/>
            <a:ahLst/>
            <a:cxnLst/>
            <a:rect l="l" t="t" r="r" b="b"/>
            <a:pathLst>
              <a:path w="8065134" h="647700">
                <a:moveTo>
                  <a:pt x="0" y="107950"/>
                </a:moveTo>
                <a:lnTo>
                  <a:pt x="8491" y="65954"/>
                </a:lnTo>
                <a:lnTo>
                  <a:pt x="31638" y="31638"/>
                </a:lnTo>
                <a:lnTo>
                  <a:pt x="65954" y="8491"/>
                </a:lnTo>
                <a:lnTo>
                  <a:pt x="107950" y="0"/>
                </a:lnTo>
                <a:lnTo>
                  <a:pt x="7957058" y="0"/>
                </a:lnTo>
                <a:lnTo>
                  <a:pt x="7999053" y="8491"/>
                </a:lnTo>
                <a:lnTo>
                  <a:pt x="8033369" y="31638"/>
                </a:lnTo>
                <a:lnTo>
                  <a:pt x="8056516" y="65954"/>
                </a:lnTo>
                <a:lnTo>
                  <a:pt x="8065008" y="107950"/>
                </a:lnTo>
                <a:lnTo>
                  <a:pt x="8065008" y="539750"/>
                </a:lnTo>
                <a:lnTo>
                  <a:pt x="8056516" y="581745"/>
                </a:lnTo>
                <a:lnTo>
                  <a:pt x="8033369" y="616061"/>
                </a:lnTo>
                <a:lnTo>
                  <a:pt x="7999053" y="639208"/>
                </a:lnTo>
                <a:lnTo>
                  <a:pt x="7957058" y="647700"/>
                </a:lnTo>
                <a:lnTo>
                  <a:pt x="107950" y="647700"/>
                </a:lnTo>
                <a:lnTo>
                  <a:pt x="65954" y="639208"/>
                </a:lnTo>
                <a:lnTo>
                  <a:pt x="31638" y="616061"/>
                </a:lnTo>
                <a:lnTo>
                  <a:pt x="8491" y="581745"/>
                </a:lnTo>
                <a:lnTo>
                  <a:pt x="0" y="539750"/>
                </a:lnTo>
                <a:lnTo>
                  <a:pt x="0" y="107950"/>
                </a:lnTo>
                <a:close/>
              </a:path>
            </a:pathLst>
          </a:custGeom>
          <a:ln w="12192">
            <a:solidFill>
              <a:srgbClr val="39A0B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54529" y="1215732"/>
            <a:ext cx="9716770" cy="4504690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10">
                <a:latin typeface="Calibri"/>
                <a:cs typeface="Calibri"/>
              </a:rPr>
              <a:t>Zorbalık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davranışına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anında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müdahale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edin;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davranışı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sonlandırın.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10">
                <a:latin typeface="Calibri"/>
                <a:cs typeface="Calibri"/>
              </a:rPr>
              <a:t>Onun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suçu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olmadığını söyleyin.</a:t>
            </a:r>
            <a:endParaRPr sz="2800">
              <a:latin typeface="Calibri"/>
              <a:cs typeface="Calibri"/>
            </a:endParaRPr>
          </a:p>
          <a:p>
            <a:pPr marL="241300" marR="226695" indent="-228600">
              <a:lnSpc>
                <a:spcPts val="3030"/>
              </a:lnSpc>
              <a:spcBef>
                <a:spcPts val="103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15">
                <a:latin typeface="Calibri"/>
                <a:cs typeface="Calibri"/>
              </a:rPr>
              <a:t>Zorbalığa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uğrayan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ilk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ve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tek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kişinin</a:t>
            </a:r>
            <a:r>
              <a:rPr dirty="0" sz="2800" spc="5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kendisi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olmadığını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vurgulayın;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bu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davranışı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yaşayan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başka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öğrenciler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de </a:t>
            </a:r>
            <a:r>
              <a:rPr dirty="0" sz="2800" spc="-10">
                <a:latin typeface="Calibri"/>
                <a:cs typeface="Calibri"/>
              </a:rPr>
              <a:t>olduğunu</a:t>
            </a:r>
            <a:r>
              <a:rPr dirty="0" sz="2800" spc="6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belirtin.</a:t>
            </a:r>
            <a:endParaRPr sz="2800">
              <a:latin typeface="Calibri"/>
              <a:cs typeface="Calibri"/>
            </a:endParaRPr>
          </a:p>
          <a:p>
            <a:pPr marL="241300" marR="517525" indent="-228600">
              <a:lnSpc>
                <a:spcPct val="90000"/>
              </a:lnSpc>
              <a:spcBef>
                <a:spcPts val="944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15">
                <a:latin typeface="Calibri"/>
                <a:cs typeface="Calibri"/>
              </a:rPr>
              <a:t>Zorbalık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yapana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kesinlikle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şiddet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kullanarak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karşılık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vermemesi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gerektiğini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açıklayın.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Şiddet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kullanmak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yerine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sakin </a:t>
            </a:r>
            <a:r>
              <a:rPr dirty="0" sz="2800" spc="-10">
                <a:latin typeface="Calibri"/>
                <a:cs typeface="Calibri"/>
              </a:rPr>
              <a:t>kalmasını 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söyleyin.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6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5">
                <a:latin typeface="Calibri"/>
                <a:cs typeface="Calibri"/>
              </a:rPr>
              <a:t>Böyle </a:t>
            </a:r>
            <a:r>
              <a:rPr dirty="0" sz="2800" spc="-10">
                <a:latin typeface="Calibri"/>
                <a:cs typeface="Calibri"/>
              </a:rPr>
              <a:t>bir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olay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tekrar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gerçekleştiğinde durumu</a:t>
            </a:r>
            <a:r>
              <a:rPr dirty="0" sz="2800" spc="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hemen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bir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yetişkine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(sınıf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öğretmeni,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psikolojik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danışman/rehber</a:t>
            </a:r>
            <a:r>
              <a:rPr dirty="0" sz="2800" spc="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öğretmen,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985"/>
              </a:lnSpc>
            </a:pPr>
            <a:r>
              <a:rPr dirty="0" sz="2800" spc="-10">
                <a:latin typeface="Calibri"/>
                <a:cs typeface="Calibri"/>
              </a:rPr>
              <a:t>ebeveynleri)</a:t>
            </a:r>
            <a:r>
              <a:rPr dirty="0" sz="2800" spc="-5">
                <a:latin typeface="Calibri"/>
                <a:cs typeface="Calibri"/>
              </a:rPr>
              <a:t> anlatması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gerektiğine </a:t>
            </a:r>
            <a:r>
              <a:rPr dirty="0" sz="2800" spc="-5">
                <a:latin typeface="Calibri"/>
                <a:cs typeface="Calibri"/>
              </a:rPr>
              <a:t>ikna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edin.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76044" y="278891"/>
            <a:ext cx="791210" cy="935990"/>
          </a:xfrm>
          <a:custGeom>
            <a:avLst/>
            <a:gdLst/>
            <a:ahLst/>
            <a:cxnLst/>
            <a:rect l="l" t="t" r="r" b="b"/>
            <a:pathLst>
              <a:path w="791210" h="935990">
                <a:moveTo>
                  <a:pt x="790956" y="0"/>
                </a:moveTo>
                <a:lnTo>
                  <a:pt x="395478" y="275970"/>
                </a:lnTo>
                <a:lnTo>
                  <a:pt x="0" y="0"/>
                </a:lnTo>
                <a:lnTo>
                  <a:pt x="0" y="659764"/>
                </a:lnTo>
                <a:lnTo>
                  <a:pt x="395478" y="935735"/>
                </a:lnTo>
                <a:lnTo>
                  <a:pt x="790956" y="659764"/>
                </a:lnTo>
                <a:lnTo>
                  <a:pt x="790956" y="0"/>
                </a:lnTo>
                <a:close/>
              </a:path>
            </a:pathLst>
          </a:custGeom>
          <a:solidFill>
            <a:srgbClr val="39A0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812542" y="540511"/>
            <a:ext cx="51631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07A0A0"/>
                </a:solidFill>
                <a:latin typeface="Calibri"/>
                <a:cs typeface="Calibri"/>
              </a:rPr>
              <a:t>Zorbalığa</a:t>
            </a:r>
            <a:r>
              <a:rPr dirty="0" sz="2400" spc="-20" b="1">
                <a:solidFill>
                  <a:srgbClr val="07A0A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7A0A0"/>
                </a:solidFill>
                <a:latin typeface="Calibri"/>
                <a:cs typeface="Calibri"/>
              </a:rPr>
              <a:t>maruz</a:t>
            </a:r>
            <a:r>
              <a:rPr dirty="0" sz="2400" spc="-30" b="1">
                <a:solidFill>
                  <a:srgbClr val="07A0A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7A0A0"/>
                </a:solidFill>
                <a:latin typeface="Calibri"/>
                <a:cs typeface="Calibri"/>
              </a:rPr>
              <a:t>kalan</a:t>
            </a:r>
            <a:r>
              <a:rPr dirty="0" sz="2400" b="1">
                <a:solidFill>
                  <a:srgbClr val="07A0A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7A0A0"/>
                </a:solidFill>
                <a:latin typeface="Calibri"/>
                <a:cs typeface="Calibri"/>
              </a:rPr>
              <a:t>öğrencileriniz</a:t>
            </a:r>
            <a:r>
              <a:rPr dirty="0" sz="2400" spc="-40" b="1">
                <a:solidFill>
                  <a:srgbClr val="07A0A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7A0A0"/>
                </a:solidFill>
                <a:latin typeface="Calibri"/>
                <a:cs typeface="Calibri"/>
              </a:rPr>
              <a:t>için: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93467" y="433527"/>
            <a:ext cx="37274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b="0">
                <a:solidFill>
                  <a:srgbClr val="FFFFFF"/>
                </a:solidFill>
                <a:latin typeface="Calibri"/>
                <a:cs typeface="Calibri"/>
              </a:rPr>
              <a:t>2.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39617" y="64134"/>
            <a:ext cx="61112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ÖĞRETMENLER</a:t>
            </a:r>
            <a:r>
              <a:rPr dirty="0" sz="24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NELER</a:t>
            </a:r>
            <a:r>
              <a:rPr dirty="0" sz="2400" spc="-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40" b="1">
                <a:solidFill>
                  <a:srgbClr val="FF0000"/>
                </a:solidFill>
                <a:latin typeface="Calibri"/>
                <a:cs typeface="Calibri"/>
              </a:rPr>
              <a:t>YAPABİLİR?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(KISA </a:t>
            </a:r>
            <a:r>
              <a:rPr dirty="0" sz="2400" spc="-20" b="1">
                <a:solidFill>
                  <a:srgbClr val="FF0000"/>
                </a:solidFill>
                <a:latin typeface="Calibri"/>
                <a:cs typeface="Calibri"/>
              </a:rPr>
              <a:t>VADELİ)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76044" y="278891"/>
            <a:ext cx="8589645" cy="935990"/>
            <a:chOff x="1876044" y="278891"/>
            <a:chExt cx="8589645" cy="935990"/>
          </a:xfrm>
        </p:grpSpPr>
        <p:sp>
          <p:nvSpPr>
            <p:cNvPr id="3" name="object 3"/>
            <p:cNvSpPr/>
            <p:nvPr/>
          </p:nvSpPr>
          <p:spPr>
            <a:xfrm>
              <a:off x="2394204" y="448055"/>
              <a:ext cx="8065134" cy="647700"/>
            </a:xfrm>
            <a:custGeom>
              <a:avLst/>
              <a:gdLst/>
              <a:ahLst/>
              <a:cxnLst/>
              <a:rect l="l" t="t" r="r" b="b"/>
              <a:pathLst>
                <a:path w="8065134" h="647700">
                  <a:moveTo>
                    <a:pt x="0" y="107950"/>
                  </a:move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lnTo>
                    <a:pt x="7957058" y="0"/>
                  </a:lnTo>
                  <a:lnTo>
                    <a:pt x="7999053" y="8491"/>
                  </a:lnTo>
                  <a:lnTo>
                    <a:pt x="8033369" y="31638"/>
                  </a:lnTo>
                  <a:lnTo>
                    <a:pt x="8056516" y="65954"/>
                  </a:lnTo>
                  <a:lnTo>
                    <a:pt x="8065008" y="107950"/>
                  </a:lnTo>
                  <a:lnTo>
                    <a:pt x="8065008" y="539750"/>
                  </a:lnTo>
                  <a:lnTo>
                    <a:pt x="8056516" y="581745"/>
                  </a:lnTo>
                  <a:lnTo>
                    <a:pt x="8033369" y="616061"/>
                  </a:lnTo>
                  <a:lnTo>
                    <a:pt x="7999053" y="639208"/>
                  </a:lnTo>
                  <a:lnTo>
                    <a:pt x="7957058" y="647700"/>
                  </a:lnTo>
                  <a:lnTo>
                    <a:pt x="107950" y="647700"/>
                  </a:lnTo>
                  <a:lnTo>
                    <a:pt x="65954" y="639208"/>
                  </a:lnTo>
                  <a:lnTo>
                    <a:pt x="31638" y="616061"/>
                  </a:lnTo>
                  <a:lnTo>
                    <a:pt x="8491" y="581745"/>
                  </a:lnTo>
                  <a:lnTo>
                    <a:pt x="0" y="539750"/>
                  </a:lnTo>
                  <a:lnTo>
                    <a:pt x="0" y="107950"/>
                  </a:lnTo>
                  <a:close/>
                </a:path>
              </a:pathLst>
            </a:custGeom>
            <a:ln w="12192">
              <a:solidFill>
                <a:srgbClr val="39A0B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876044" y="278891"/>
              <a:ext cx="791210" cy="935990"/>
            </a:xfrm>
            <a:custGeom>
              <a:avLst/>
              <a:gdLst/>
              <a:ahLst/>
              <a:cxnLst/>
              <a:rect l="l" t="t" r="r" b="b"/>
              <a:pathLst>
                <a:path w="791210" h="935990">
                  <a:moveTo>
                    <a:pt x="790956" y="0"/>
                  </a:moveTo>
                  <a:lnTo>
                    <a:pt x="395478" y="275970"/>
                  </a:lnTo>
                  <a:lnTo>
                    <a:pt x="0" y="0"/>
                  </a:lnTo>
                  <a:lnTo>
                    <a:pt x="0" y="659764"/>
                  </a:lnTo>
                  <a:lnTo>
                    <a:pt x="395478" y="935735"/>
                  </a:lnTo>
                  <a:lnTo>
                    <a:pt x="790956" y="659764"/>
                  </a:lnTo>
                  <a:lnTo>
                    <a:pt x="790956" y="0"/>
                  </a:lnTo>
                  <a:close/>
                </a:path>
              </a:pathLst>
            </a:custGeom>
            <a:solidFill>
              <a:srgbClr val="39A0B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60325" rIns="0" bIns="0" rtlCol="0" vert="horz">
            <a:spAutoFit/>
          </a:bodyPr>
          <a:lstStyle/>
          <a:p>
            <a:pPr marL="789940" marR="128905" indent="-228600">
              <a:lnSpc>
                <a:spcPts val="3030"/>
              </a:lnSpc>
              <a:spcBef>
                <a:spcPts val="475"/>
              </a:spcBef>
              <a:buFont typeface="Arial MT"/>
              <a:buChar char="•"/>
              <a:tabLst>
                <a:tab pos="790575" algn="l"/>
              </a:tabLst>
            </a:pPr>
            <a:r>
              <a:rPr dirty="0" spc="-10"/>
              <a:t>Zorbalık</a:t>
            </a:r>
            <a:r>
              <a:rPr dirty="0"/>
              <a:t> </a:t>
            </a:r>
            <a:r>
              <a:rPr dirty="0" spc="-15"/>
              <a:t>yapan</a:t>
            </a:r>
            <a:r>
              <a:rPr dirty="0" spc="15"/>
              <a:t> </a:t>
            </a:r>
            <a:r>
              <a:rPr dirty="0" spc="-15"/>
              <a:t>öğrenciye</a:t>
            </a:r>
            <a:r>
              <a:rPr dirty="0" spc="-5"/>
              <a:t> </a:t>
            </a:r>
            <a:r>
              <a:rPr dirty="0" spc="-25"/>
              <a:t>karşı</a:t>
            </a:r>
            <a:r>
              <a:rPr dirty="0" spc="-5"/>
              <a:t> </a:t>
            </a:r>
            <a:r>
              <a:rPr dirty="0" spc="-10"/>
              <a:t>şiddet</a:t>
            </a:r>
            <a:r>
              <a:rPr dirty="0" spc="15"/>
              <a:t> </a:t>
            </a:r>
            <a:r>
              <a:rPr dirty="0" spc="-10"/>
              <a:t>içermeyen</a:t>
            </a:r>
            <a:r>
              <a:rPr dirty="0"/>
              <a:t> </a:t>
            </a:r>
            <a:r>
              <a:rPr dirty="0" spc="-15"/>
              <a:t>yöntemler </a:t>
            </a:r>
            <a:r>
              <a:rPr dirty="0" spc="-620"/>
              <a:t> </a:t>
            </a:r>
            <a:r>
              <a:rPr dirty="0" spc="-15"/>
              <a:t>kullanarak</a:t>
            </a:r>
            <a:r>
              <a:rPr dirty="0" spc="20"/>
              <a:t> </a:t>
            </a:r>
            <a:r>
              <a:rPr dirty="0" spc="-15"/>
              <a:t>olayı sonlandırmaya</a:t>
            </a:r>
            <a:r>
              <a:rPr dirty="0" spc="35"/>
              <a:t> </a:t>
            </a:r>
            <a:r>
              <a:rPr dirty="0" spc="-10"/>
              <a:t>çalışmalarını</a:t>
            </a:r>
            <a:r>
              <a:rPr dirty="0" spc="10"/>
              <a:t> </a:t>
            </a:r>
            <a:r>
              <a:rPr dirty="0" spc="-10"/>
              <a:t>söyleyin.</a:t>
            </a:r>
          </a:p>
          <a:p>
            <a:pPr marL="789940" marR="5080" indent="-228600">
              <a:lnSpc>
                <a:spcPts val="3020"/>
              </a:lnSpc>
              <a:spcBef>
                <a:spcPts val="1005"/>
              </a:spcBef>
              <a:buFont typeface="Arial MT"/>
              <a:buChar char="•"/>
              <a:tabLst>
                <a:tab pos="790575" algn="l"/>
              </a:tabLst>
            </a:pPr>
            <a:r>
              <a:rPr dirty="0" spc="-15"/>
              <a:t>Zorbalık</a:t>
            </a:r>
            <a:r>
              <a:rPr dirty="0" spc="25"/>
              <a:t> </a:t>
            </a:r>
            <a:r>
              <a:rPr dirty="0" spc="-15"/>
              <a:t>yapan</a:t>
            </a:r>
            <a:r>
              <a:rPr dirty="0" spc="35"/>
              <a:t> </a:t>
            </a:r>
            <a:r>
              <a:rPr dirty="0" spc="-15"/>
              <a:t>öğrencilere</a:t>
            </a:r>
            <a:r>
              <a:rPr dirty="0" spc="10"/>
              <a:t> </a:t>
            </a:r>
            <a:r>
              <a:rPr dirty="0" spc="-10"/>
              <a:t>gülerek</a:t>
            </a:r>
            <a:r>
              <a:rPr dirty="0" spc="10"/>
              <a:t> </a:t>
            </a:r>
            <a:r>
              <a:rPr dirty="0" spc="-25"/>
              <a:t>veya</a:t>
            </a:r>
            <a:r>
              <a:rPr dirty="0" spc="5"/>
              <a:t> </a:t>
            </a:r>
            <a:r>
              <a:rPr dirty="0" spc="-10"/>
              <a:t>mimikleri</a:t>
            </a:r>
            <a:r>
              <a:rPr dirty="0" spc="30"/>
              <a:t> </a:t>
            </a:r>
            <a:r>
              <a:rPr dirty="0" spc="-10"/>
              <a:t>ile</a:t>
            </a:r>
            <a:r>
              <a:rPr dirty="0" spc="10"/>
              <a:t> </a:t>
            </a:r>
            <a:r>
              <a:rPr dirty="0" spc="-20"/>
              <a:t>destek </a:t>
            </a:r>
            <a:r>
              <a:rPr dirty="0" spc="-620"/>
              <a:t> </a:t>
            </a:r>
            <a:r>
              <a:rPr dirty="0" spc="-5"/>
              <a:t>olmamalarını</a:t>
            </a:r>
            <a:r>
              <a:rPr dirty="0" spc="-10"/>
              <a:t> söyleyin.</a:t>
            </a:r>
          </a:p>
          <a:p>
            <a:pPr marL="789940" marR="90170" indent="-228600">
              <a:lnSpc>
                <a:spcPts val="3020"/>
              </a:lnSpc>
              <a:spcBef>
                <a:spcPts val="1005"/>
              </a:spcBef>
              <a:buFont typeface="Arial MT"/>
              <a:buChar char="•"/>
              <a:tabLst>
                <a:tab pos="790575" algn="l"/>
              </a:tabLst>
            </a:pPr>
            <a:r>
              <a:rPr dirty="0" spc="-20"/>
              <a:t>Zorbalığa</a:t>
            </a:r>
            <a:r>
              <a:rPr dirty="0" spc="5"/>
              <a:t> </a:t>
            </a:r>
            <a:r>
              <a:rPr dirty="0" spc="-5"/>
              <a:t>maruz</a:t>
            </a:r>
            <a:r>
              <a:rPr dirty="0" spc="15"/>
              <a:t> </a:t>
            </a:r>
            <a:r>
              <a:rPr dirty="0" spc="-15"/>
              <a:t>kalan</a:t>
            </a:r>
            <a:r>
              <a:rPr dirty="0" spc="20"/>
              <a:t> </a:t>
            </a:r>
            <a:r>
              <a:rPr dirty="0" spc="-15"/>
              <a:t>öğrenciye</a:t>
            </a:r>
            <a:r>
              <a:rPr dirty="0" spc="10"/>
              <a:t> </a:t>
            </a:r>
            <a:r>
              <a:rPr dirty="0" spc="-20"/>
              <a:t>destek</a:t>
            </a:r>
            <a:r>
              <a:rPr dirty="0" spc="25"/>
              <a:t> </a:t>
            </a:r>
            <a:r>
              <a:rPr dirty="0" spc="-10"/>
              <a:t>olmalarını,</a:t>
            </a:r>
            <a:r>
              <a:rPr dirty="0" spc="25"/>
              <a:t> </a:t>
            </a:r>
            <a:r>
              <a:rPr dirty="0" spc="-10"/>
              <a:t>sınıf</a:t>
            </a:r>
            <a:r>
              <a:rPr dirty="0" spc="10"/>
              <a:t> </a:t>
            </a:r>
            <a:r>
              <a:rPr dirty="0" spc="-5"/>
              <a:t>içi </a:t>
            </a:r>
            <a:r>
              <a:rPr dirty="0"/>
              <a:t> </a:t>
            </a:r>
            <a:r>
              <a:rPr dirty="0" spc="-10"/>
              <a:t>etkinlikler</a:t>
            </a:r>
            <a:r>
              <a:rPr dirty="0" spc="5"/>
              <a:t> </a:t>
            </a:r>
            <a:r>
              <a:rPr dirty="0" spc="-30"/>
              <a:t>veya</a:t>
            </a:r>
            <a:r>
              <a:rPr dirty="0" spc="10"/>
              <a:t> </a:t>
            </a:r>
            <a:r>
              <a:rPr dirty="0" spc="-20"/>
              <a:t>teneffüste</a:t>
            </a:r>
            <a:r>
              <a:rPr dirty="0" spc="5"/>
              <a:t> </a:t>
            </a:r>
            <a:r>
              <a:rPr dirty="0" spc="-10"/>
              <a:t>onu</a:t>
            </a:r>
            <a:r>
              <a:rPr dirty="0" spc="25"/>
              <a:t> </a:t>
            </a:r>
            <a:r>
              <a:rPr dirty="0" spc="-5"/>
              <a:t>da</a:t>
            </a:r>
            <a:r>
              <a:rPr dirty="0" spc="15"/>
              <a:t> </a:t>
            </a:r>
            <a:r>
              <a:rPr dirty="0" spc="-10"/>
              <a:t>dâhil</a:t>
            </a:r>
            <a:r>
              <a:rPr dirty="0" spc="15"/>
              <a:t> </a:t>
            </a:r>
            <a:r>
              <a:rPr dirty="0" spc="-10"/>
              <a:t>etmelerini</a:t>
            </a:r>
            <a:r>
              <a:rPr dirty="0" spc="5"/>
              <a:t> </a:t>
            </a:r>
            <a:r>
              <a:rPr dirty="0" spc="-10"/>
              <a:t>söyleyin.</a:t>
            </a:r>
          </a:p>
          <a:p>
            <a:pPr marL="789940" marR="111760" indent="-228600">
              <a:lnSpc>
                <a:spcPts val="3020"/>
              </a:lnSpc>
              <a:spcBef>
                <a:spcPts val="1005"/>
              </a:spcBef>
              <a:buFont typeface="Arial MT"/>
              <a:buChar char="•"/>
              <a:tabLst>
                <a:tab pos="790575" algn="l"/>
              </a:tabLst>
            </a:pPr>
            <a:r>
              <a:rPr dirty="0" spc="-5"/>
              <a:t>Böyle </a:t>
            </a:r>
            <a:r>
              <a:rPr dirty="0" spc="-10"/>
              <a:t>bir</a:t>
            </a:r>
            <a:r>
              <a:rPr dirty="0" spc="5"/>
              <a:t> </a:t>
            </a:r>
            <a:r>
              <a:rPr dirty="0" spc="-20"/>
              <a:t>olay</a:t>
            </a:r>
            <a:r>
              <a:rPr dirty="0" spc="-5"/>
              <a:t> </a:t>
            </a:r>
            <a:r>
              <a:rPr dirty="0" spc="-20"/>
              <a:t>tekrar</a:t>
            </a:r>
            <a:r>
              <a:rPr dirty="0" spc="-5"/>
              <a:t> </a:t>
            </a:r>
            <a:r>
              <a:rPr dirty="0" spc="-10"/>
              <a:t>gerçekleştiğinde hemen</a:t>
            </a:r>
            <a:r>
              <a:rPr dirty="0" spc="15"/>
              <a:t> </a:t>
            </a:r>
            <a:r>
              <a:rPr dirty="0" spc="-10"/>
              <a:t>bir</a:t>
            </a:r>
            <a:r>
              <a:rPr dirty="0" spc="15"/>
              <a:t> </a:t>
            </a:r>
            <a:r>
              <a:rPr dirty="0" spc="-10"/>
              <a:t>yetişkin</a:t>
            </a:r>
            <a:r>
              <a:rPr dirty="0" spc="10"/>
              <a:t> </a:t>
            </a:r>
            <a:r>
              <a:rPr dirty="0" spc="-10"/>
              <a:t>ile </a:t>
            </a:r>
            <a:r>
              <a:rPr dirty="0" spc="-620"/>
              <a:t> </a:t>
            </a:r>
            <a:r>
              <a:rPr dirty="0" spc="-10"/>
              <a:t>(sınıf</a:t>
            </a:r>
            <a:r>
              <a:rPr dirty="0" spc="15"/>
              <a:t> </a:t>
            </a:r>
            <a:r>
              <a:rPr dirty="0" spc="-10"/>
              <a:t>öğretmeni,</a:t>
            </a:r>
            <a:r>
              <a:rPr dirty="0"/>
              <a:t> </a:t>
            </a:r>
            <a:r>
              <a:rPr dirty="0" spc="-20"/>
              <a:t>psikolojik</a:t>
            </a:r>
            <a:r>
              <a:rPr dirty="0" spc="25"/>
              <a:t> </a:t>
            </a:r>
            <a:r>
              <a:rPr dirty="0" spc="-10"/>
              <a:t>danışman/rehber</a:t>
            </a:r>
            <a:r>
              <a:rPr dirty="0" spc="50"/>
              <a:t> </a:t>
            </a:r>
            <a:r>
              <a:rPr dirty="0" spc="-10"/>
              <a:t>öğretmen,</a:t>
            </a:r>
          </a:p>
          <a:p>
            <a:pPr marL="789940">
              <a:lnSpc>
                <a:spcPts val="2985"/>
              </a:lnSpc>
            </a:pPr>
            <a:r>
              <a:rPr dirty="0" spc="-10"/>
              <a:t>ebeveynleri)</a:t>
            </a:r>
            <a:r>
              <a:rPr dirty="0" spc="-5"/>
              <a:t> </a:t>
            </a:r>
            <a:r>
              <a:rPr dirty="0" spc="-10"/>
              <a:t>paylaşmaları</a:t>
            </a:r>
            <a:r>
              <a:rPr dirty="0" spc="-5"/>
              <a:t> </a:t>
            </a:r>
            <a:r>
              <a:rPr dirty="0" spc="-15"/>
              <a:t>gerektiğini</a:t>
            </a:r>
            <a:r>
              <a:rPr dirty="0"/>
              <a:t> </a:t>
            </a:r>
            <a:r>
              <a:rPr dirty="0" spc="-10"/>
              <a:t>söyleyin.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12542" y="540511"/>
            <a:ext cx="58197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 b="1">
                <a:solidFill>
                  <a:srgbClr val="07A0A0"/>
                </a:solidFill>
                <a:latin typeface="Calibri"/>
                <a:cs typeface="Calibri"/>
              </a:rPr>
              <a:t>Olaya</a:t>
            </a:r>
            <a:r>
              <a:rPr dirty="0" sz="2400" spc="-15" b="1">
                <a:solidFill>
                  <a:srgbClr val="07A0A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7A0A0"/>
                </a:solidFill>
                <a:latin typeface="Calibri"/>
                <a:cs typeface="Calibri"/>
              </a:rPr>
              <a:t>tanıklık</a:t>
            </a:r>
            <a:r>
              <a:rPr dirty="0" sz="2400" spc="-10" b="1">
                <a:solidFill>
                  <a:srgbClr val="07A0A0"/>
                </a:solidFill>
                <a:latin typeface="Calibri"/>
                <a:cs typeface="Calibri"/>
              </a:rPr>
              <a:t> eden/izleyen</a:t>
            </a:r>
            <a:r>
              <a:rPr dirty="0" sz="2400" spc="-15" b="1">
                <a:solidFill>
                  <a:srgbClr val="07A0A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7A0A0"/>
                </a:solidFill>
                <a:latin typeface="Calibri"/>
                <a:cs typeface="Calibri"/>
              </a:rPr>
              <a:t>öğrencileriniz</a:t>
            </a:r>
            <a:r>
              <a:rPr dirty="0" sz="2400" spc="-50" b="1">
                <a:solidFill>
                  <a:srgbClr val="07A0A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7A0A0"/>
                </a:solidFill>
                <a:latin typeface="Calibri"/>
                <a:cs typeface="Calibri"/>
              </a:rPr>
              <a:t>için: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93467" y="433527"/>
            <a:ext cx="37274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b="0">
                <a:solidFill>
                  <a:srgbClr val="FFFFFF"/>
                </a:solidFill>
                <a:latin typeface="Calibri"/>
                <a:cs typeface="Calibri"/>
              </a:rPr>
              <a:t>3.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39617" y="64134"/>
            <a:ext cx="61112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ÖĞRETMENLER</a:t>
            </a:r>
            <a:r>
              <a:rPr dirty="0" sz="24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NELER</a:t>
            </a:r>
            <a:r>
              <a:rPr dirty="0" sz="2400" spc="-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40" b="1">
                <a:solidFill>
                  <a:srgbClr val="FF0000"/>
                </a:solidFill>
                <a:latin typeface="Calibri"/>
                <a:cs typeface="Calibri"/>
              </a:rPr>
              <a:t>YAPABİLİR?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(KISA </a:t>
            </a:r>
            <a:r>
              <a:rPr dirty="0" sz="2400" spc="-20" b="1">
                <a:solidFill>
                  <a:srgbClr val="FF0000"/>
                </a:solidFill>
                <a:latin typeface="Calibri"/>
                <a:cs typeface="Calibri"/>
              </a:rPr>
              <a:t>VADELİ)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3005" y="2788742"/>
            <a:ext cx="575310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 b="0">
                <a:solidFill>
                  <a:srgbClr val="00AF50"/>
                </a:solidFill>
                <a:latin typeface="Calibri"/>
                <a:cs typeface="Calibri"/>
              </a:rPr>
              <a:t>Dinlediğiniz </a:t>
            </a:r>
            <a:r>
              <a:rPr dirty="0" spc="-5" b="0">
                <a:solidFill>
                  <a:srgbClr val="00AF50"/>
                </a:solidFill>
                <a:latin typeface="Calibri"/>
                <a:cs typeface="Calibri"/>
              </a:rPr>
              <a:t>için</a:t>
            </a:r>
            <a:r>
              <a:rPr dirty="0" spc="-25" b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pc="-40" b="0">
                <a:solidFill>
                  <a:srgbClr val="00AF50"/>
                </a:solidFill>
                <a:latin typeface="Calibri"/>
                <a:cs typeface="Calibri"/>
              </a:rPr>
              <a:t>teşekkürler.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28675" y="1033399"/>
          <a:ext cx="10272395" cy="5501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26355"/>
                <a:gridCol w="5126355"/>
              </a:tblGrid>
              <a:tr h="5951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34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Yanlışlar</a:t>
                      </a:r>
                      <a:endParaRPr sz="34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3400" spc="-10" b="1">
                          <a:latin typeface="Calibri"/>
                          <a:cs typeface="Calibri"/>
                        </a:rPr>
                        <a:t>Doğrular</a:t>
                      </a:r>
                      <a:endParaRPr sz="34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312800">
                <a:tc>
                  <a:txBody>
                    <a:bodyPr/>
                    <a:lstStyle/>
                    <a:p>
                      <a:pPr marL="405765" indent="-329565">
                        <a:lnSpc>
                          <a:spcPct val="100000"/>
                        </a:lnSpc>
                        <a:spcBef>
                          <a:spcPts val="209"/>
                        </a:spcBef>
                        <a:buClr>
                          <a:srgbClr val="FF0000"/>
                        </a:buClr>
                        <a:buFont typeface="Arial MT"/>
                        <a:buChar char="•"/>
                        <a:tabLst>
                          <a:tab pos="405765" algn="l"/>
                          <a:tab pos="406400" algn="l"/>
                        </a:tabLst>
                      </a:pPr>
                      <a:r>
                        <a:rPr dirty="0" sz="1500">
                          <a:latin typeface="Calibri"/>
                          <a:cs typeface="Calibri"/>
                        </a:rPr>
                        <a:t>Bizim</a:t>
                      </a:r>
                      <a:r>
                        <a:rPr dirty="0" sz="15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okulumuzda</a:t>
                      </a:r>
                      <a:r>
                        <a:rPr dirty="0" sz="15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zorbalık</a:t>
                      </a:r>
                      <a:r>
                        <a:rPr dirty="0" sz="15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25">
                          <a:latin typeface="Calibri"/>
                          <a:cs typeface="Calibri"/>
                        </a:rPr>
                        <a:t>yoktur.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266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63855" indent="-287020">
                        <a:lnSpc>
                          <a:spcPct val="100000"/>
                        </a:lnSpc>
                        <a:spcBef>
                          <a:spcPts val="209"/>
                        </a:spcBef>
                        <a:buFont typeface="Arial MT"/>
                        <a:buChar char="•"/>
                        <a:tabLst>
                          <a:tab pos="363855" algn="l"/>
                          <a:tab pos="364490" algn="l"/>
                        </a:tabLst>
                      </a:pPr>
                      <a:r>
                        <a:rPr dirty="0" sz="1500" spc="-5">
                          <a:latin typeface="Calibri"/>
                          <a:cs typeface="Calibri"/>
                        </a:rPr>
                        <a:t>Zorbalık</a:t>
                      </a:r>
                      <a:r>
                        <a:rPr dirty="0" sz="15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her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okul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türünde</a:t>
                      </a:r>
                      <a:r>
                        <a:rPr dirty="0" sz="15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ve 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kademesinde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5">
                          <a:latin typeface="Calibri"/>
                          <a:cs typeface="Calibri"/>
                        </a:rPr>
                        <a:t>görülebilir.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266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538352">
                <a:tc>
                  <a:txBody>
                    <a:bodyPr/>
                    <a:lstStyle/>
                    <a:p>
                      <a:pPr marL="363220" marR="859155" indent="-287020">
                        <a:lnSpc>
                          <a:spcPct val="100000"/>
                        </a:lnSpc>
                        <a:spcBef>
                          <a:spcPts val="210"/>
                        </a:spcBef>
                        <a:buClr>
                          <a:srgbClr val="FF0000"/>
                        </a:buClr>
                        <a:buFont typeface="Arial MT"/>
                        <a:buChar char="•"/>
                        <a:tabLst>
                          <a:tab pos="405765" algn="l"/>
                          <a:tab pos="406400" algn="l"/>
                        </a:tabLst>
                      </a:pPr>
                      <a:r>
                        <a:rPr dirty="0"/>
                        <a:t>	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Zorbalığa</a:t>
                      </a:r>
                      <a:r>
                        <a:rPr dirty="0" sz="15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maruz</a:t>
                      </a:r>
                      <a:r>
                        <a:rPr dirty="0" sz="15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kalan</a:t>
                      </a:r>
                      <a:r>
                        <a:rPr dirty="0" sz="15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çocuk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bu 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olayı</a:t>
                      </a:r>
                      <a:r>
                        <a:rPr dirty="0" sz="15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ailesine</a:t>
                      </a:r>
                      <a:r>
                        <a:rPr dirty="0" sz="15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5">
                          <a:latin typeface="Calibri"/>
                          <a:cs typeface="Calibri"/>
                        </a:rPr>
                        <a:t>veya </a:t>
                      </a:r>
                      <a:r>
                        <a:rPr dirty="0" sz="1500" spc="-3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öğretmenine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25">
                          <a:latin typeface="Calibri"/>
                          <a:cs typeface="Calibri"/>
                        </a:rPr>
                        <a:t>anlatır.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63855" marR="81280" indent="-287020">
                        <a:lnSpc>
                          <a:spcPct val="100000"/>
                        </a:lnSpc>
                        <a:spcBef>
                          <a:spcPts val="210"/>
                        </a:spcBef>
                        <a:buFont typeface="Arial MT"/>
                        <a:buChar char="•"/>
                        <a:tabLst>
                          <a:tab pos="363855" algn="l"/>
                          <a:tab pos="364490" algn="l"/>
                        </a:tabLst>
                      </a:pPr>
                      <a:r>
                        <a:rPr dirty="0" sz="1500" spc="-5">
                          <a:latin typeface="Calibri"/>
                          <a:cs typeface="Calibri"/>
                        </a:rPr>
                        <a:t>Çocuklar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çoğunlukla</a:t>
                      </a:r>
                      <a:r>
                        <a:rPr dirty="0" sz="15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utandıkları</a:t>
                      </a:r>
                      <a:r>
                        <a:rPr dirty="0" sz="1500" spc="-15">
                          <a:latin typeface="Calibri"/>
                          <a:cs typeface="Calibri"/>
                        </a:rPr>
                        <a:t> veya</a:t>
                      </a:r>
                      <a:r>
                        <a:rPr dirty="0" sz="15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üzüldükleri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 için</a:t>
                      </a:r>
                      <a:r>
                        <a:rPr dirty="0" sz="15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bu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olayı </a:t>
                      </a:r>
                      <a:r>
                        <a:rPr dirty="0" sz="1500" spc="-3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kimse ile</a:t>
                      </a:r>
                      <a:r>
                        <a:rPr dirty="0" sz="15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paylaşmaz.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768985">
                <a:tc>
                  <a:txBody>
                    <a:bodyPr/>
                    <a:lstStyle/>
                    <a:p>
                      <a:pPr marL="363220" indent="-287020">
                        <a:lnSpc>
                          <a:spcPct val="100000"/>
                        </a:lnSpc>
                        <a:spcBef>
                          <a:spcPts val="210"/>
                        </a:spcBef>
                        <a:buClr>
                          <a:srgbClr val="FF0000"/>
                        </a:buClr>
                        <a:buFont typeface="Arial MT"/>
                        <a:buChar char="•"/>
                        <a:tabLst>
                          <a:tab pos="363220" algn="l"/>
                          <a:tab pos="363855" algn="l"/>
                        </a:tabLst>
                      </a:pPr>
                      <a:r>
                        <a:rPr dirty="0" sz="1500" spc="-5">
                          <a:latin typeface="Calibri"/>
                          <a:cs typeface="Calibri"/>
                        </a:rPr>
                        <a:t>Zorbalığı</a:t>
                      </a:r>
                      <a:r>
                        <a:rPr dirty="0" sz="15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yetişkinlere</a:t>
                      </a:r>
                      <a:r>
                        <a:rPr dirty="0" sz="15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anlatmak</a:t>
                      </a:r>
                      <a:r>
                        <a:rPr dirty="0" sz="15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‘ispiyonculuk’tur.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63855" indent="-287020">
                        <a:lnSpc>
                          <a:spcPct val="100000"/>
                        </a:lnSpc>
                        <a:spcBef>
                          <a:spcPts val="210"/>
                        </a:spcBef>
                        <a:buFont typeface="Arial MT"/>
                        <a:buChar char="•"/>
                        <a:tabLst>
                          <a:tab pos="363855" algn="l"/>
                          <a:tab pos="364490" algn="l"/>
                        </a:tabLst>
                      </a:pPr>
                      <a:r>
                        <a:rPr dirty="0" sz="1500" spc="-5">
                          <a:latin typeface="Calibri"/>
                          <a:cs typeface="Calibri"/>
                        </a:rPr>
                        <a:t>Zorbalık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olaylarını</a:t>
                      </a:r>
                      <a:r>
                        <a:rPr dirty="0" sz="15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bir</a:t>
                      </a:r>
                      <a:r>
                        <a:rPr dirty="0" sz="15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yetişkinle</a:t>
                      </a:r>
                      <a:r>
                        <a:rPr dirty="0" sz="15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paylaşmak</a:t>
                      </a:r>
                      <a:r>
                        <a:rPr dirty="0" sz="15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sadece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olayı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L="363855">
                        <a:lnSpc>
                          <a:spcPct val="100000"/>
                        </a:lnSpc>
                      </a:pPr>
                      <a:r>
                        <a:rPr dirty="0" sz="1500" spc="-15">
                          <a:latin typeface="Calibri"/>
                          <a:cs typeface="Calibri"/>
                        </a:rPr>
                        <a:t>bildirmektir.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 Başkasına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yapılan</a:t>
                      </a:r>
                      <a:r>
                        <a:rPr dirty="0" sz="15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bir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suçu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5">
                          <a:latin typeface="Calibri"/>
                          <a:cs typeface="Calibri"/>
                        </a:rPr>
                        <a:t>paylaşmaktır.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538226">
                <a:tc>
                  <a:txBody>
                    <a:bodyPr/>
                    <a:lstStyle/>
                    <a:p>
                      <a:pPr marL="363220" indent="-287020">
                        <a:lnSpc>
                          <a:spcPct val="100000"/>
                        </a:lnSpc>
                        <a:spcBef>
                          <a:spcPts val="210"/>
                        </a:spcBef>
                        <a:buClr>
                          <a:srgbClr val="FF0000"/>
                        </a:buClr>
                        <a:buFont typeface="Arial MT"/>
                        <a:buChar char="•"/>
                        <a:tabLst>
                          <a:tab pos="363220" algn="l"/>
                          <a:tab pos="363855" algn="l"/>
                        </a:tabLst>
                      </a:pPr>
                      <a:r>
                        <a:rPr dirty="0" sz="1500" spc="-5">
                          <a:latin typeface="Calibri"/>
                          <a:cs typeface="Calibri"/>
                        </a:rPr>
                        <a:t>İsim</a:t>
                      </a:r>
                      <a:r>
                        <a:rPr dirty="0" sz="15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takmak,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 dalga</a:t>
                      </a:r>
                      <a:r>
                        <a:rPr dirty="0" sz="15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geçmek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 bir</a:t>
                      </a:r>
                      <a:r>
                        <a:rPr dirty="0" sz="15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tür</a:t>
                      </a:r>
                      <a:r>
                        <a:rPr dirty="0" sz="1500" spc="-15">
                          <a:latin typeface="Calibri"/>
                          <a:cs typeface="Calibri"/>
                        </a:rPr>
                        <a:t> şakalaşmadır.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63855" marR="463550" indent="-287020">
                        <a:lnSpc>
                          <a:spcPct val="100000"/>
                        </a:lnSpc>
                        <a:spcBef>
                          <a:spcPts val="210"/>
                        </a:spcBef>
                        <a:buFont typeface="Arial MT"/>
                        <a:buChar char="•"/>
                        <a:tabLst>
                          <a:tab pos="363855" algn="l"/>
                          <a:tab pos="364490" algn="l"/>
                        </a:tabLst>
                      </a:pPr>
                      <a:r>
                        <a:rPr dirty="0" sz="1500" spc="-10">
                          <a:latin typeface="Calibri"/>
                          <a:cs typeface="Calibri"/>
                        </a:rPr>
                        <a:t>Karşı </a:t>
                      </a:r>
                      <a:r>
                        <a:rPr dirty="0" sz="1500" spc="-15">
                          <a:latin typeface="Calibri"/>
                          <a:cs typeface="Calibri"/>
                        </a:rPr>
                        <a:t>tarafı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incitmek </a:t>
                      </a:r>
                      <a:r>
                        <a:rPr dirty="0" sz="1500" spc="-15">
                          <a:latin typeface="Calibri"/>
                          <a:cs typeface="Calibri"/>
                        </a:rPr>
                        <a:t>veya zarar 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vermek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amacıyla 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yapılan </a:t>
                      </a:r>
                      <a:r>
                        <a:rPr dirty="0" sz="1500" spc="-3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davranışlar</a:t>
                      </a:r>
                      <a:r>
                        <a:rPr dirty="0" sz="15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şakalaşma</a:t>
                      </a:r>
                      <a:r>
                        <a:rPr dirty="0" sz="15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20">
                          <a:latin typeface="Calibri"/>
                          <a:cs typeface="Calibri"/>
                        </a:rPr>
                        <a:t>değildir.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538226">
                <a:tc>
                  <a:txBody>
                    <a:bodyPr/>
                    <a:lstStyle/>
                    <a:p>
                      <a:pPr marL="363220" indent="-287020">
                        <a:lnSpc>
                          <a:spcPct val="100000"/>
                        </a:lnSpc>
                        <a:spcBef>
                          <a:spcPts val="215"/>
                        </a:spcBef>
                        <a:buClr>
                          <a:srgbClr val="FF0000"/>
                        </a:buClr>
                        <a:buFont typeface="Arial MT"/>
                        <a:buChar char="•"/>
                        <a:tabLst>
                          <a:tab pos="363220" algn="l"/>
                          <a:tab pos="363855" algn="l"/>
                        </a:tabLst>
                      </a:pPr>
                      <a:r>
                        <a:rPr dirty="0" sz="1500" spc="-5">
                          <a:latin typeface="Calibri"/>
                          <a:cs typeface="Calibri"/>
                        </a:rPr>
                        <a:t>Çocuklar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zorbalıkla</a:t>
                      </a:r>
                      <a:r>
                        <a:rPr dirty="0" sz="15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kendi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başına</a:t>
                      </a:r>
                      <a:r>
                        <a:rPr dirty="0" sz="15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baş</a:t>
                      </a:r>
                      <a:r>
                        <a:rPr dirty="0" sz="15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20">
                          <a:latin typeface="Calibri"/>
                          <a:cs typeface="Calibri"/>
                        </a:rPr>
                        <a:t>edebilir.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63855" indent="-287020">
                        <a:lnSpc>
                          <a:spcPct val="100000"/>
                        </a:lnSpc>
                        <a:spcBef>
                          <a:spcPts val="215"/>
                        </a:spcBef>
                        <a:buFont typeface="Arial MT"/>
                        <a:buChar char="•"/>
                        <a:tabLst>
                          <a:tab pos="363855" algn="l"/>
                          <a:tab pos="364490" algn="l"/>
                        </a:tabLst>
                      </a:pPr>
                      <a:r>
                        <a:rPr dirty="0" sz="1500">
                          <a:latin typeface="Calibri"/>
                          <a:cs typeface="Calibri"/>
                        </a:rPr>
                        <a:t>Çocukların</a:t>
                      </a:r>
                      <a:r>
                        <a:rPr dirty="0" sz="15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zorbalıkla</a:t>
                      </a:r>
                      <a:r>
                        <a:rPr dirty="0" sz="15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baş etmesi</a:t>
                      </a:r>
                      <a:r>
                        <a:rPr dirty="0" sz="15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için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 yetişkinlerin</a:t>
                      </a:r>
                      <a:r>
                        <a:rPr dirty="0" sz="15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desteğine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L="363855">
                        <a:lnSpc>
                          <a:spcPct val="100000"/>
                        </a:lnSpc>
                      </a:pPr>
                      <a:r>
                        <a:rPr dirty="0" sz="1500" spc="-5">
                          <a:latin typeface="Calibri"/>
                          <a:cs typeface="Calibri"/>
                        </a:rPr>
                        <a:t>ihtiyaçları</a:t>
                      </a:r>
                      <a:r>
                        <a:rPr dirty="0" sz="15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30">
                          <a:latin typeface="Calibri"/>
                          <a:cs typeface="Calibri"/>
                        </a:rPr>
                        <a:t>vardır.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538352">
                <a:tc>
                  <a:txBody>
                    <a:bodyPr/>
                    <a:lstStyle/>
                    <a:p>
                      <a:pPr marL="363220" indent="-287020">
                        <a:lnSpc>
                          <a:spcPct val="100000"/>
                        </a:lnSpc>
                        <a:spcBef>
                          <a:spcPts val="215"/>
                        </a:spcBef>
                        <a:buClr>
                          <a:srgbClr val="FF0000"/>
                        </a:buClr>
                        <a:buFont typeface="Arial MT"/>
                        <a:buChar char="•"/>
                        <a:tabLst>
                          <a:tab pos="363220" algn="l"/>
                          <a:tab pos="363855" algn="l"/>
                        </a:tabLst>
                      </a:pPr>
                      <a:r>
                        <a:rPr dirty="0" sz="1500" spc="-20">
                          <a:latin typeface="Calibri"/>
                          <a:cs typeface="Calibri"/>
                        </a:rPr>
                        <a:t>Yalnızca</a:t>
                      </a:r>
                      <a:r>
                        <a:rPr dirty="0" sz="15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erkekler</a:t>
                      </a:r>
                      <a:r>
                        <a:rPr dirty="0" sz="15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zorbalık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30">
                          <a:latin typeface="Calibri"/>
                          <a:cs typeface="Calibri"/>
                        </a:rPr>
                        <a:t>yapar.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63855" marR="534035" indent="-287020">
                        <a:lnSpc>
                          <a:spcPct val="100000"/>
                        </a:lnSpc>
                        <a:spcBef>
                          <a:spcPts val="215"/>
                        </a:spcBef>
                        <a:buFont typeface="Arial MT"/>
                        <a:buChar char="•"/>
                        <a:tabLst>
                          <a:tab pos="363855" algn="l"/>
                          <a:tab pos="364490" algn="l"/>
                        </a:tabLst>
                      </a:pPr>
                      <a:r>
                        <a:rPr dirty="0" sz="1500" spc="-5">
                          <a:latin typeface="Calibri"/>
                          <a:cs typeface="Calibri"/>
                        </a:rPr>
                        <a:t>Kızlar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ve</a:t>
                      </a:r>
                      <a:r>
                        <a:rPr dirty="0" sz="15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erkekler</a:t>
                      </a:r>
                      <a:r>
                        <a:rPr dirty="0" sz="15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zorbalık </a:t>
                      </a:r>
                      <a:r>
                        <a:rPr dirty="0" sz="1500" spc="-25">
                          <a:latin typeface="Calibri"/>
                          <a:cs typeface="Calibri"/>
                        </a:rPr>
                        <a:t>yapar,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cinsiyete</a:t>
                      </a:r>
                      <a:r>
                        <a:rPr dirty="0" sz="15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göre</a:t>
                      </a:r>
                      <a:r>
                        <a:rPr dirty="0" sz="15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zorbalık </a:t>
                      </a:r>
                      <a:r>
                        <a:rPr dirty="0" sz="1500" spc="-3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türleri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5">
                          <a:latin typeface="Calibri"/>
                          <a:cs typeface="Calibri"/>
                        </a:rPr>
                        <a:t>farklılaşabilir.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509524">
                <a:tc>
                  <a:txBody>
                    <a:bodyPr/>
                    <a:lstStyle/>
                    <a:p>
                      <a:pPr marL="363220" indent="-287020">
                        <a:lnSpc>
                          <a:spcPct val="100000"/>
                        </a:lnSpc>
                        <a:spcBef>
                          <a:spcPts val="215"/>
                        </a:spcBef>
                        <a:buClr>
                          <a:srgbClr val="FF0000"/>
                        </a:buClr>
                        <a:buFont typeface="Arial MT"/>
                        <a:buChar char="•"/>
                        <a:tabLst>
                          <a:tab pos="363220" algn="l"/>
                          <a:tab pos="363855" algn="l"/>
                        </a:tabLst>
                      </a:pPr>
                      <a:r>
                        <a:rPr dirty="0" sz="1500">
                          <a:latin typeface="Calibri"/>
                          <a:cs typeface="Calibri"/>
                        </a:rPr>
                        <a:t>Bazı</a:t>
                      </a:r>
                      <a:r>
                        <a:rPr dirty="0" sz="15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çocuklar</a:t>
                      </a:r>
                      <a:r>
                        <a:rPr dirty="0" sz="15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doğuştan</a:t>
                      </a:r>
                      <a:r>
                        <a:rPr dirty="0" sz="15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daha</a:t>
                      </a:r>
                      <a:r>
                        <a:rPr dirty="0" sz="15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20">
                          <a:latin typeface="Calibri"/>
                          <a:cs typeface="Calibri"/>
                        </a:rPr>
                        <a:t>saldırgandır.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63855" indent="-287020">
                        <a:lnSpc>
                          <a:spcPct val="100000"/>
                        </a:lnSpc>
                        <a:spcBef>
                          <a:spcPts val="215"/>
                        </a:spcBef>
                        <a:buFont typeface="Arial MT"/>
                        <a:buChar char="•"/>
                        <a:tabLst>
                          <a:tab pos="363855" algn="l"/>
                          <a:tab pos="364490" algn="l"/>
                        </a:tabLst>
                      </a:pPr>
                      <a:r>
                        <a:rPr dirty="0" sz="1500" spc="-10">
                          <a:latin typeface="Calibri"/>
                          <a:cs typeface="Calibri"/>
                        </a:rPr>
                        <a:t>Saldırgan</a:t>
                      </a:r>
                      <a:r>
                        <a:rPr dirty="0" sz="15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davranışlar</a:t>
                      </a:r>
                      <a:r>
                        <a:rPr dirty="0" sz="15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çevreden</a:t>
                      </a:r>
                      <a:r>
                        <a:rPr dirty="0" sz="15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5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öğrenilebilir</a:t>
                      </a:r>
                      <a:r>
                        <a:rPr dirty="0" sz="15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5">
                          <a:latin typeface="Calibri"/>
                          <a:cs typeface="Calibri"/>
                        </a:rPr>
                        <a:t>ve</a:t>
                      </a:r>
                      <a:r>
                        <a:rPr dirty="0" sz="15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5">
                          <a:latin typeface="Calibri"/>
                          <a:cs typeface="Calibri"/>
                        </a:rPr>
                        <a:t>pekiştirilir.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538238">
                <a:tc>
                  <a:txBody>
                    <a:bodyPr/>
                    <a:lstStyle/>
                    <a:p>
                      <a:pPr marL="363220" indent="-287020">
                        <a:lnSpc>
                          <a:spcPct val="100000"/>
                        </a:lnSpc>
                        <a:spcBef>
                          <a:spcPts val="215"/>
                        </a:spcBef>
                        <a:buClr>
                          <a:srgbClr val="FF0000"/>
                        </a:buClr>
                        <a:buFont typeface="Arial MT"/>
                        <a:buChar char="•"/>
                        <a:tabLst>
                          <a:tab pos="363220" algn="l"/>
                          <a:tab pos="363855" algn="l"/>
                        </a:tabLst>
                      </a:pPr>
                      <a:r>
                        <a:rPr dirty="0" sz="1500">
                          <a:latin typeface="Calibri"/>
                          <a:cs typeface="Calibri"/>
                        </a:rPr>
                        <a:t>Bazı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çocuklar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 adeta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zorbalığı </a:t>
                      </a:r>
                      <a:r>
                        <a:rPr dirty="0" sz="1500" spc="-15">
                          <a:latin typeface="Calibri"/>
                          <a:cs typeface="Calibri"/>
                        </a:rPr>
                        <a:t>davet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eder/hak</a:t>
                      </a:r>
                      <a:r>
                        <a:rPr dirty="0" sz="15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35">
                          <a:latin typeface="Calibri"/>
                          <a:cs typeface="Calibri"/>
                        </a:rPr>
                        <a:t>eder.</a:t>
                      </a:r>
                      <a:r>
                        <a:rPr dirty="0" sz="15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Zorbalığa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L="363220">
                        <a:lnSpc>
                          <a:spcPct val="100000"/>
                        </a:lnSpc>
                      </a:pPr>
                      <a:r>
                        <a:rPr dirty="0" sz="1500" spc="-5">
                          <a:latin typeface="Calibri"/>
                          <a:cs typeface="Calibri"/>
                        </a:rPr>
                        <a:t>uğramak</a:t>
                      </a:r>
                      <a:r>
                        <a:rPr dirty="0" sz="15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5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çocuğun</a:t>
                      </a:r>
                      <a:r>
                        <a:rPr dirty="0" sz="15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25">
                          <a:latin typeface="Calibri"/>
                          <a:cs typeface="Calibri"/>
                        </a:rPr>
                        <a:t>suçudur.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63855" indent="-287020">
                        <a:lnSpc>
                          <a:spcPct val="100000"/>
                        </a:lnSpc>
                        <a:spcBef>
                          <a:spcPts val="215"/>
                        </a:spcBef>
                        <a:buFont typeface="Arial MT"/>
                        <a:buChar char="•"/>
                        <a:tabLst>
                          <a:tab pos="363855" algn="l"/>
                          <a:tab pos="364490" algn="l"/>
                        </a:tabLst>
                      </a:pPr>
                      <a:r>
                        <a:rPr dirty="0" sz="1500" spc="-5">
                          <a:latin typeface="Calibri"/>
                          <a:cs typeface="Calibri"/>
                        </a:rPr>
                        <a:t>Hiçbir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çocuk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zorbalığa</a:t>
                      </a:r>
                      <a:r>
                        <a:rPr dirty="0" sz="15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maruz</a:t>
                      </a:r>
                      <a:r>
                        <a:rPr dirty="0" sz="15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kalmayı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hak</a:t>
                      </a:r>
                      <a:r>
                        <a:rPr dirty="0" sz="15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etmez.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 Bu asla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L="363855">
                        <a:lnSpc>
                          <a:spcPct val="100000"/>
                        </a:lnSpc>
                      </a:pPr>
                      <a:r>
                        <a:rPr dirty="0" sz="1500" spc="-5">
                          <a:latin typeface="Calibri"/>
                          <a:cs typeface="Calibri"/>
                        </a:rPr>
                        <a:t>onun</a:t>
                      </a:r>
                      <a:r>
                        <a:rPr dirty="0" sz="15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suçu</a:t>
                      </a:r>
                      <a:r>
                        <a:rPr dirty="0" sz="15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20">
                          <a:latin typeface="Calibri"/>
                          <a:cs typeface="Calibri"/>
                        </a:rPr>
                        <a:t>değildir.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610298">
                <a:tc>
                  <a:txBody>
                    <a:bodyPr/>
                    <a:lstStyle/>
                    <a:p>
                      <a:pPr marL="363220" indent="-287020">
                        <a:lnSpc>
                          <a:spcPct val="100000"/>
                        </a:lnSpc>
                        <a:spcBef>
                          <a:spcPts val="219"/>
                        </a:spcBef>
                        <a:buClr>
                          <a:srgbClr val="FF0000"/>
                        </a:buClr>
                        <a:buFont typeface="Arial MT"/>
                        <a:buChar char="•"/>
                        <a:tabLst>
                          <a:tab pos="363220" algn="l"/>
                          <a:tab pos="363855" algn="l"/>
                        </a:tabLst>
                      </a:pPr>
                      <a:r>
                        <a:rPr dirty="0" sz="1500" spc="-5">
                          <a:latin typeface="Calibri"/>
                          <a:cs typeface="Calibri"/>
                        </a:rPr>
                        <a:t>Sadece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farklı</a:t>
                      </a:r>
                      <a:r>
                        <a:rPr dirty="0" sz="15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özellikleri</a:t>
                      </a:r>
                      <a:r>
                        <a:rPr dirty="0" sz="15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olan</a:t>
                      </a:r>
                      <a:r>
                        <a:rPr dirty="0" sz="15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çocuklar</a:t>
                      </a:r>
                      <a:r>
                        <a:rPr dirty="0" sz="15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latin typeface="Calibri"/>
                          <a:cs typeface="Calibri"/>
                        </a:rPr>
                        <a:t>zorbalığa</a:t>
                      </a:r>
                      <a:r>
                        <a:rPr dirty="0" sz="15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30">
                          <a:latin typeface="Calibri"/>
                          <a:cs typeface="Calibri"/>
                        </a:rPr>
                        <a:t>uğrar.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2793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63855" indent="-287020">
                        <a:lnSpc>
                          <a:spcPct val="100000"/>
                        </a:lnSpc>
                        <a:spcBef>
                          <a:spcPts val="219"/>
                        </a:spcBef>
                        <a:buFont typeface="Arial MT"/>
                        <a:buChar char="•"/>
                        <a:tabLst>
                          <a:tab pos="363855" algn="l"/>
                          <a:tab pos="364490" algn="l"/>
                        </a:tabLst>
                      </a:pPr>
                      <a:r>
                        <a:rPr dirty="0" sz="1500" spc="-5">
                          <a:latin typeface="Calibri"/>
                          <a:cs typeface="Calibri"/>
                        </a:rPr>
                        <a:t>Zorbalık</a:t>
                      </a:r>
                      <a:r>
                        <a:rPr dirty="0" sz="15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her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5">
                          <a:latin typeface="Calibri"/>
                          <a:cs typeface="Calibri"/>
                        </a:rPr>
                        <a:t>yaşta</a:t>
                      </a:r>
                      <a:r>
                        <a:rPr dirty="0" sz="15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her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 çocuğun</a:t>
                      </a:r>
                      <a:r>
                        <a:rPr dirty="0" sz="15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latin typeface="Calibri"/>
                          <a:cs typeface="Calibri"/>
                        </a:rPr>
                        <a:t>başına</a:t>
                      </a:r>
                      <a:r>
                        <a:rPr dirty="0" sz="15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20">
                          <a:latin typeface="Calibri"/>
                          <a:cs typeface="Calibri"/>
                        </a:rPr>
                        <a:t>gelebilir.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2793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02177" y="176225"/>
            <a:ext cx="478536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5"/>
              <a:t>Akran</a:t>
            </a:r>
            <a:r>
              <a:rPr dirty="0" sz="3600" spc="-25"/>
              <a:t> </a:t>
            </a:r>
            <a:r>
              <a:rPr dirty="0" sz="3600" spc="-10"/>
              <a:t>Zorbalığı</a:t>
            </a:r>
            <a:r>
              <a:rPr dirty="0" sz="3600" spc="-25"/>
              <a:t> </a:t>
            </a:r>
            <a:r>
              <a:rPr dirty="0" sz="3600"/>
              <a:t>Hakkında</a:t>
            </a:r>
            <a:endParaRPr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620" y="647776"/>
            <a:ext cx="1166812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Akran</a:t>
            </a:r>
            <a:r>
              <a:rPr dirty="0" spc="15"/>
              <a:t> </a:t>
            </a:r>
            <a:r>
              <a:rPr dirty="0" spc="-10"/>
              <a:t>Zorbalığının</a:t>
            </a:r>
            <a:r>
              <a:rPr dirty="0" spc="40"/>
              <a:t> </a:t>
            </a:r>
            <a:r>
              <a:rPr dirty="0" spc="-45"/>
              <a:t>Dünya’daki</a:t>
            </a:r>
            <a:r>
              <a:rPr dirty="0" spc="45"/>
              <a:t> </a:t>
            </a:r>
            <a:r>
              <a:rPr dirty="0" spc="-20"/>
              <a:t>ve</a:t>
            </a:r>
            <a:r>
              <a:rPr dirty="0" spc="5"/>
              <a:t> </a:t>
            </a:r>
            <a:r>
              <a:rPr dirty="0" spc="-50"/>
              <a:t>Türkiye’deki</a:t>
            </a:r>
            <a:r>
              <a:rPr dirty="0" spc="35"/>
              <a:t> </a:t>
            </a:r>
            <a:r>
              <a:rPr dirty="0" spc="-45"/>
              <a:t>Yaygınlığı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2474417"/>
            <a:ext cx="9509125" cy="3032125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241300" marR="5080" indent="-229235">
              <a:lnSpc>
                <a:spcPct val="90000"/>
              </a:lnSpc>
              <a:spcBef>
                <a:spcPts val="434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15">
                <a:latin typeface="Calibri"/>
                <a:cs typeface="Calibri"/>
              </a:rPr>
              <a:t>Akran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zorbalığı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45">
                <a:latin typeface="Calibri"/>
                <a:cs typeface="Calibri"/>
              </a:rPr>
              <a:t>Dünya’da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ve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40">
                <a:latin typeface="Calibri"/>
                <a:cs typeface="Calibri"/>
              </a:rPr>
              <a:t>Türkiye’deki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okullarda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(özel,</a:t>
            </a:r>
            <a:r>
              <a:rPr dirty="0" sz="2800" spc="-10">
                <a:latin typeface="Calibri"/>
                <a:cs typeface="Calibri"/>
              </a:rPr>
              <a:t> devlet, 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gündüzlü,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yatılı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fark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etmeksizin)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ve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her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okul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kademesinde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sıklıkla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görülen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bir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40">
                <a:latin typeface="Calibri"/>
                <a:cs typeface="Calibri"/>
              </a:rPr>
              <a:t>problemdir.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 MT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20">
                <a:latin typeface="Calibri"/>
                <a:cs typeface="Calibri"/>
              </a:rPr>
              <a:t>Araştırmalara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göre,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akran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zorbalığı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olayları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ortaokul</a:t>
            </a:r>
            <a:r>
              <a:rPr dirty="0" sz="2800" spc="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5" b="1">
                <a:solidFill>
                  <a:srgbClr val="FF0000"/>
                </a:solidFill>
                <a:latin typeface="Calibri"/>
                <a:cs typeface="Calibri"/>
              </a:rPr>
              <a:t>düzeyinde</a:t>
            </a:r>
            <a:endParaRPr sz="28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99135" algn="l"/>
              </a:tabLst>
            </a:pPr>
            <a:r>
              <a:rPr dirty="0" sz="2400" spc="-15">
                <a:latin typeface="Calibri"/>
                <a:cs typeface="Calibri"/>
              </a:rPr>
              <a:t>Dünyadaki</a:t>
            </a:r>
            <a:r>
              <a:rPr dirty="0" sz="2400" spc="-10">
                <a:latin typeface="Calibri"/>
                <a:cs typeface="Calibri"/>
              </a:rPr>
              <a:t> farklı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ülkelerde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%6</a:t>
            </a:r>
            <a:r>
              <a:rPr dirty="0" sz="24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ile %54</a:t>
            </a:r>
            <a:r>
              <a:rPr dirty="0" sz="24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arasında</a:t>
            </a:r>
            <a:endParaRPr sz="24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699135" algn="l"/>
              </a:tabLst>
            </a:pPr>
            <a:r>
              <a:rPr dirty="0" sz="2400" spc="-15">
                <a:latin typeface="Calibri"/>
                <a:cs typeface="Calibri"/>
              </a:rPr>
              <a:t>Ülkemizde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ise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%8</a:t>
            </a:r>
            <a:r>
              <a:rPr dirty="0" sz="24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ile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%51</a:t>
            </a:r>
            <a:r>
              <a:rPr dirty="0" sz="24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arasında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görülmektedir.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22905" y="6390843"/>
            <a:ext cx="885126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Calibri"/>
                <a:cs typeface="Calibri"/>
              </a:rPr>
              <a:t>(Dölek,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2002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;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Gökkaya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ve </a:t>
            </a:r>
            <a:r>
              <a:rPr dirty="0" sz="1100" spc="-5">
                <a:latin typeface="Calibri"/>
                <a:cs typeface="Calibri"/>
              </a:rPr>
              <a:t>Tekinsav-Sütcü,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2018;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Hicks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ve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ark.,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2018; </a:t>
            </a:r>
            <a:r>
              <a:rPr dirty="0" sz="1100">
                <a:latin typeface="Calibri"/>
                <a:cs typeface="Calibri"/>
              </a:rPr>
              <a:t>Laflamme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ve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ark.,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2002;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Lessne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ve Harmalkar,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2013;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Nansel</a:t>
            </a:r>
            <a:r>
              <a:rPr dirty="0" sz="1100">
                <a:latin typeface="Calibri"/>
                <a:cs typeface="Calibri"/>
              </a:rPr>
              <a:t> ve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ark.,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2001;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Pişkin,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2003)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2997" y="465277"/>
            <a:ext cx="537083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Akran</a:t>
            </a:r>
            <a:r>
              <a:rPr dirty="0" spc="-15"/>
              <a:t> </a:t>
            </a:r>
            <a:r>
              <a:rPr dirty="0" spc="-10"/>
              <a:t>Zorbalığının</a:t>
            </a:r>
            <a:r>
              <a:rPr dirty="0" spc="10"/>
              <a:t> </a:t>
            </a:r>
            <a:r>
              <a:rPr dirty="0" spc="-30"/>
              <a:t>Türleri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1342" y="1758138"/>
            <a:ext cx="6621780" cy="1886585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3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Doğrudan</a:t>
            </a:r>
            <a:r>
              <a:rPr dirty="0" sz="24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zorbalık:</a:t>
            </a:r>
            <a:r>
              <a:rPr dirty="0" sz="2400" spc="-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Fiziksel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sözel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zorbalık</a:t>
            </a:r>
            <a:endParaRPr sz="2400">
              <a:latin typeface="Calibri"/>
              <a:cs typeface="Calibri"/>
            </a:endParaRPr>
          </a:p>
          <a:p>
            <a:pPr lvl="1" marL="697865" marR="5080" indent="-228600">
              <a:lnSpc>
                <a:spcPct val="100000"/>
              </a:lnSpc>
              <a:spcBef>
                <a:spcPts val="535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dirty="0" sz="2000" spc="-10">
                <a:latin typeface="Calibri"/>
                <a:cs typeface="Calibri"/>
              </a:rPr>
              <a:t>Direkt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</a:t>
            </a:r>
            <a:r>
              <a:rPr dirty="0" sz="2000">
                <a:latin typeface="Calibri"/>
                <a:cs typeface="Calibri"/>
              </a:rPr>
              <a:t> açık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olarak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karşıdaki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kişi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üzerindeki</a:t>
            </a:r>
            <a:r>
              <a:rPr dirty="0" sz="2000">
                <a:latin typeface="Calibri"/>
                <a:cs typeface="Calibri"/>
              </a:rPr>
              <a:t> güç,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statü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 </a:t>
            </a:r>
            <a:r>
              <a:rPr dirty="0" sz="2000" spc="-434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hakimiyet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gösterme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isteğidir.</a:t>
            </a:r>
            <a:endParaRPr sz="2000">
              <a:latin typeface="Calibri"/>
              <a:cs typeface="Calibri"/>
            </a:endParaRPr>
          </a:p>
          <a:p>
            <a:pPr lvl="1" marL="697865" indent="-228600">
              <a:lnSpc>
                <a:spcPct val="100000"/>
              </a:lnSpc>
              <a:spcBef>
                <a:spcPts val="495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dirty="0" sz="2000" spc="-5">
                <a:latin typeface="Calibri"/>
                <a:cs typeface="Calibri"/>
              </a:rPr>
              <a:t>Kişiye </a:t>
            </a:r>
            <a:r>
              <a:rPr dirty="0" sz="2000" spc="-10">
                <a:latin typeface="Calibri"/>
                <a:cs typeface="Calibri"/>
              </a:rPr>
              <a:t>yönelik </a:t>
            </a:r>
            <a:r>
              <a:rPr dirty="0" sz="2000">
                <a:latin typeface="Calibri"/>
                <a:cs typeface="Calibri"/>
              </a:rPr>
              <a:t>açık</a:t>
            </a:r>
            <a:r>
              <a:rPr dirty="0" sz="2000" spc="-5">
                <a:latin typeface="Calibri"/>
                <a:cs typeface="Calibri"/>
              </a:rPr>
              <a:t> saldırı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35">
                <a:latin typeface="Calibri"/>
                <a:cs typeface="Calibri"/>
              </a:rPr>
              <a:t>içerir.</a:t>
            </a:r>
            <a:endParaRPr sz="2000">
              <a:latin typeface="Calibri"/>
              <a:cs typeface="Calibri"/>
            </a:endParaRPr>
          </a:p>
          <a:p>
            <a:pPr lvl="1" marL="697865" indent="-22860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dirty="0" sz="2000" spc="-10">
                <a:latin typeface="Calibri"/>
                <a:cs typeface="Calibri"/>
              </a:rPr>
              <a:t>Zorbalığa </a:t>
            </a:r>
            <a:r>
              <a:rPr dirty="0" sz="2000">
                <a:latin typeface="Calibri"/>
                <a:cs typeface="Calibri"/>
              </a:rPr>
              <a:t>maruz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kalan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kişi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zorbanın</a:t>
            </a:r>
            <a:r>
              <a:rPr dirty="0" sz="2000" spc="-5">
                <a:latin typeface="Calibri"/>
                <a:cs typeface="Calibri"/>
              </a:rPr>
              <a:t> kim olduğunu</a:t>
            </a:r>
            <a:r>
              <a:rPr dirty="0" sz="2000" spc="-40">
                <a:latin typeface="Calibri"/>
                <a:cs typeface="Calibri"/>
              </a:rPr>
              <a:t> bilir.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1342" y="3970101"/>
            <a:ext cx="7091045" cy="1945639"/>
          </a:xfrm>
          <a:prstGeom prst="rect">
            <a:avLst/>
          </a:prstGeom>
        </p:spPr>
        <p:txBody>
          <a:bodyPr wrap="square" lIns="0" tIns="9080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1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Dolaylı</a:t>
            </a:r>
            <a:r>
              <a:rPr dirty="0" sz="24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zorbalık:</a:t>
            </a:r>
            <a:r>
              <a:rPr dirty="0" sz="2400" spc="-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İlişkisel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ve</a:t>
            </a:r>
            <a:r>
              <a:rPr dirty="0" sz="2400" spc="-5">
                <a:latin typeface="Calibri"/>
                <a:cs typeface="Calibri"/>
              </a:rPr>
              <a:t> siber</a:t>
            </a:r>
            <a:r>
              <a:rPr dirty="0" sz="2400" spc="-10">
                <a:latin typeface="Calibri"/>
                <a:cs typeface="Calibri"/>
              </a:rPr>
              <a:t> zorbalık</a:t>
            </a:r>
            <a:endParaRPr sz="2400">
              <a:latin typeface="Calibri"/>
              <a:cs typeface="Calibri"/>
            </a:endParaRPr>
          </a:p>
          <a:p>
            <a:pPr lvl="1" marL="697865" indent="-228600">
              <a:lnSpc>
                <a:spcPct val="100000"/>
              </a:lnSpc>
              <a:spcBef>
                <a:spcPts val="520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dirty="0" sz="2000">
                <a:latin typeface="Calibri"/>
                <a:cs typeface="Calibri"/>
              </a:rPr>
              <a:t>Amaç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kişinin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içinde bulunduğu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sosyal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ilişkileri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etkilemektir.</a:t>
            </a:r>
            <a:endParaRPr sz="2000">
              <a:latin typeface="Calibri"/>
              <a:cs typeface="Calibri"/>
            </a:endParaRPr>
          </a:p>
          <a:p>
            <a:pPr lvl="1" marL="697865" indent="-22860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dirty="0" sz="2000" spc="-5">
                <a:latin typeface="Calibri"/>
                <a:cs typeface="Calibri"/>
              </a:rPr>
              <a:t>Kişiye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karşı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dolaylı olarak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saldırı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35">
                <a:latin typeface="Calibri"/>
                <a:cs typeface="Calibri"/>
              </a:rPr>
              <a:t>içerir.</a:t>
            </a:r>
            <a:endParaRPr sz="2000">
              <a:latin typeface="Calibri"/>
              <a:cs typeface="Calibri"/>
            </a:endParaRPr>
          </a:p>
          <a:p>
            <a:pPr lvl="1" marL="697865" indent="-228600">
              <a:lnSpc>
                <a:spcPct val="100000"/>
              </a:lnSpc>
              <a:spcBef>
                <a:spcPts val="490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dirty="0" sz="2000">
                <a:latin typeface="Calibri"/>
                <a:cs typeface="Calibri"/>
              </a:rPr>
              <a:t>Üçüncü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kişiler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yoluyla</a:t>
            </a:r>
            <a:r>
              <a:rPr dirty="0" sz="2000" spc="-25">
                <a:latin typeface="Calibri"/>
                <a:cs typeface="Calibri"/>
              </a:rPr>
              <a:t> yapılabilir.</a:t>
            </a:r>
            <a:endParaRPr sz="2000">
              <a:latin typeface="Calibri"/>
              <a:cs typeface="Calibri"/>
            </a:endParaRPr>
          </a:p>
          <a:p>
            <a:pPr lvl="1" marL="697865" indent="-22860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dirty="0" sz="2000" spc="-10">
                <a:latin typeface="Calibri"/>
                <a:cs typeface="Calibri"/>
              </a:rPr>
              <a:t>Zorbalığa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maruz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kalan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kişi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zorbanın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kim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olduğunu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bilmeyebilir.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842504" y="2534411"/>
            <a:ext cx="1681480" cy="1640205"/>
            <a:chOff x="7842504" y="2534411"/>
            <a:chExt cx="1681480" cy="164020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42504" y="2534411"/>
              <a:ext cx="1680972" cy="16398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32292" y="3264407"/>
              <a:ext cx="969263" cy="65836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901940" y="2575559"/>
              <a:ext cx="1562100" cy="1521460"/>
            </a:xfrm>
            <a:custGeom>
              <a:avLst/>
              <a:gdLst/>
              <a:ahLst/>
              <a:cxnLst/>
              <a:rect l="l" t="t" r="r" b="b"/>
              <a:pathLst>
                <a:path w="1562100" h="1521460">
                  <a:moveTo>
                    <a:pt x="1562100" y="0"/>
                  </a:moveTo>
                  <a:lnTo>
                    <a:pt x="1513445" y="723"/>
                  </a:lnTo>
                  <a:lnTo>
                    <a:pt x="1465161" y="2881"/>
                  </a:lnTo>
                  <a:lnTo>
                    <a:pt x="1417268" y="6450"/>
                  </a:lnTo>
                  <a:lnTo>
                    <a:pt x="1369790" y="11412"/>
                  </a:lnTo>
                  <a:lnTo>
                    <a:pt x="1322747" y="17743"/>
                  </a:lnTo>
                  <a:lnTo>
                    <a:pt x="1276160" y="25424"/>
                  </a:lnTo>
                  <a:lnTo>
                    <a:pt x="1230053" y="34434"/>
                  </a:lnTo>
                  <a:lnTo>
                    <a:pt x="1184445" y="44750"/>
                  </a:lnTo>
                  <a:lnTo>
                    <a:pt x="1139359" y="56353"/>
                  </a:lnTo>
                  <a:lnTo>
                    <a:pt x="1094816" y="69221"/>
                  </a:lnTo>
                  <a:lnTo>
                    <a:pt x="1050838" y="83334"/>
                  </a:lnTo>
                  <a:lnTo>
                    <a:pt x="1007447" y="98669"/>
                  </a:lnTo>
                  <a:lnTo>
                    <a:pt x="964663" y="115207"/>
                  </a:lnTo>
                  <a:lnTo>
                    <a:pt x="922510" y="132925"/>
                  </a:lnTo>
                  <a:lnTo>
                    <a:pt x="881008" y="151804"/>
                  </a:lnTo>
                  <a:lnTo>
                    <a:pt x="840178" y="171822"/>
                  </a:lnTo>
                  <a:lnTo>
                    <a:pt x="800044" y="192957"/>
                  </a:lnTo>
                  <a:lnTo>
                    <a:pt x="760625" y="215190"/>
                  </a:lnTo>
                  <a:lnTo>
                    <a:pt x="721944" y="238499"/>
                  </a:lnTo>
                  <a:lnTo>
                    <a:pt x="684022" y="262862"/>
                  </a:lnTo>
                  <a:lnTo>
                    <a:pt x="646882" y="288259"/>
                  </a:lnTo>
                  <a:lnTo>
                    <a:pt x="610544" y="314669"/>
                  </a:lnTo>
                  <a:lnTo>
                    <a:pt x="575030" y="342071"/>
                  </a:lnTo>
                  <a:lnTo>
                    <a:pt x="540361" y="370444"/>
                  </a:lnTo>
                  <a:lnTo>
                    <a:pt x="506561" y="399766"/>
                  </a:lnTo>
                  <a:lnTo>
                    <a:pt x="473649" y="430017"/>
                  </a:lnTo>
                  <a:lnTo>
                    <a:pt x="441647" y="461175"/>
                  </a:lnTo>
                  <a:lnTo>
                    <a:pt x="410578" y="493220"/>
                  </a:lnTo>
                  <a:lnTo>
                    <a:pt x="380463" y="526131"/>
                  </a:lnTo>
                  <a:lnTo>
                    <a:pt x="351323" y="559886"/>
                  </a:lnTo>
                  <a:lnTo>
                    <a:pt x="323180" y="594464"/>
                  </a:lnTo>
                  <a:lnTo>
                    <a:pt x="296056" y="629845"/>
                  </a:lnTo>
                  <a:lnTo>
                    <a:pt x="269971" y="666008"/>
                  </a:lnTo>
                  <a:lnTo>
                    <a:pt x="244949" y="702930"/>
                  </a:lnTo>
                  <a:lnTo>
                    <a:pt x="221010" y="740592"/>
                  </a:lnTo>
                  <a:lnTo>
                    <a:pt x="198176" y="778973"/>
                  </a:lnTo>
                  <a:lnTo>
                    <a:pt x="176469" y="818050"/>
                  </a:lnTo>
                  <a:lnTo>
                    <a:pt x="155910" y="857804"/>
                  </a:lnTo>
                  <a:lnTo>
                    <a:pt x="136520" y="898213"/>
                  </a:lnTo>
                  <a:lnTo>
                    <a:pt x="118322" y="939256"/>
                  </a:lnTo>
                  <a:lnTo>
                    <a:pt x="101337" y="980912"/>
                  </a:lnTo>
                  <a:lnTo>
                    <a:pt x="85587" y="1023161"/>
                  </a:lnTo>
                  <a:lnTo>
                    <a:pt x="71093" y="1065980"/>
                  </a:lnTo>
                  <a:lnTo>
                    <a:pt x="57877" y="1109349"/>
                  </a:lnTo>
                  <a:lnTo>
                    <a:pt x="45960" y="1153247"/>
                  </a:lnTo>
                  <a:lnTo>
                    <a:pt x="35365" y="1197654"/>
                  </a:lnTo>
                  <a:lnTo>
                    <a:pt x="26112" y="1242547"/>
                  </a:lnTo>
                  <a:lnTo>
                    <a:pt x="18223" y="1287906"/>
                  </a:lnTo>
                  <a:lnTo>
                    <a:pt x="11720" y="1333709"/>
                  </a:lnTo>
                  <a:lnTo>
                    <a:pt x="6625" y="1379937"/>
                  </a:lnTo>
                  <a:lnTo>
                    <a:pt x="2958" y="1426567"/>
                  </a:lnTo>
                  <a:lnTo>
                    <a:pt x="743" y="1473579"/>
                  </a:lnTo>
                  <a:lnTo>
                    <a:pt x="0" y="1520952"/>
                  </a:lnTo>
                  <a:lnTo>
                    <a:pt x="1562100" y="1520952"/>
                  </a:lnTo>
                  <a:lnTo>
                    <a:pt x="156210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8581770" y="3331209"/>
            <a:ext cx="661035" cy="4229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1275">
              <a:lnSpc>
                <a:spcPts val="156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Times New Roman"/>
                <a:cs typeface="Times New Roman"/>
              </a:rPr>
              <a:t>Fiziksel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60"/>
              </a:lnSpc>
            </a:pPr>
            <a:r>
              <a:rPr dirty="0" sz="1400" spc="-10" b="1" i="1">
                <a:solidFill>
                  <a:srgbClr val="FFFFFF"/>
                </a:solidFill>
                <a:latin typeface="Times New Roman"/>
                <a:cs typeface="Times New Roman"/>
              </a:rPr>
              <a:t>Z</a:t>
            </a:r>
            <a:r>
              <a:rPr dirty="0" sz="1400" b="1" i="1">
                <a:solidFill>
                  <a:srgbClr val="FFFFFF"/>
                </a:solidFill>
                <a:latin typeface="Times New Roman"/>
                <a:cs typeface="Times New Roman"/>
              </a:rPr>
              <a:t>orbal</a:t>
            </a:r>
            <a:r>
              <a:rPr dirty="0" sz="1400" spc="-10" b="1" i="1">
                <a:solidFill>
                  <a:srgbClr val="FFFFFF"/>
                </a:solidFill>
                <a:latin typeface="Times New Roman"/>
                <a:cs typeface="Times New Roman"/>
              </a:rPr>
              <a:t>ı</a:t>
            </a:r>
            <a:r>
              <a:rPr dirty="0" sz="1400" b="1" i="1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453371" y="2535935"/>
            <a:ext cx="1640205" cy="1638300"/>
            <a:chOff x="9453371" y="2535935"/>
            <a:chExt cx="1640205" cy="163830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53371" y="2535935"/>
              <a:ext cx="1639824" cy="16383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70719" y="3264407"/>
              <a:ext cx="960120" cy="65836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512807" y="2575559"/>
              <a:ext cx="1521460" cy="1521460"/>
            </a:xfrm>
            <a:custGeom>
              <a:avLst/>
              <a:gdLst/>
              <a:ahLst/>
              <a:cxnLst/>
              <a:rect l="l" t="t" r="r" b="b"/>
              <a:pathLst>
                <a:path w="1521459" h="1521460">
                  <a:moveTo>
                    <a:pt x="0" y="0"/>
                  </a:moveTo>
                  <a:lnTo>
                    <a:pt x="0" y="1520952"/>
                  </a:lnTo>
                  <a:lnTo>
                    <a:pt x="1520952" y="1520952"/>
                  </a:lnTo>
                  <a:lnTo>
                    <a:pt x="1520200" y="1472671"/>
                  </a:lnTo>
                  <a:lnTo>
                    <a:pt x="1517959" y="1424766"/>
                  </a:lnTo>
                  <a:lnTo>
                    <a:pt x="1514252" y="1377259"/>
                  </a:lnTo>
                  <a:lnTo>
                    <a:pt x="1509101" y="1330171"/>
                  </a:lnTo>
                  <a:lnTo>
                    <a:pt x="1502528" y="1283524"/>
                  </a:lnTo>
                  <a:lnTo>
                    <a:pt x="1494555" y="1237342"/>
                  </a:lnTo>
                  <a:lnTo>
                    <a:pt x="1485204" y="1191647"/>
                  </a:lnTo>
                  <a:lnTo>
                    <a:pt x="1474499" y="1146460"/>
                  </a:lnTo>
                  <a:lnTo>
                    <a:pt x="1462461" y="1101804"/>
                  </a:lnTo>
                  <a:lnTo>
                    <a:pt x="1449112" y="1057702"/>
                  </a:lnTo>
                  <a:lnTo>
                    <a:pt x="1434475" y="1014175"/>
                  </a:lnTo>
                  <a:lnTo>
                    <a:pt x="1418572" y="971246"/>
                  </a:lnTo>
                  <a:lnTo>
                    <a:pt x="1401425" y="928937"/>
                  </a:lnTo>
                  <a:lnTo>
                    <a:pt x="1383056" y="887270"/>
                  </a:lnTo>
                  <a:lnTo>
                    <a:pt x="1363489" y="846268"/>
                  </a:lnTo>
                  <a:lnTo>
                    <a:pt x="1342744" y="805953"/>
                  </a:lnTo>
                  <a:lnTo>
                    <a:pt x="1320845" y="766348"/>
                  </a:lnTo>
                  <a:lnTo>
                    <a:pt x="1297813" y="727473"/>
                  </a:lnTo>
                  <a:lnTo>
                    <a:pt x="1273672" y="689353"/>
                  </a:lnTo>
                  <a:lnTo>
                    <a:pt x="1248442" y="652008"/>
                  </a:lnTo>
                  <a:lnTo>
                    <a:pt x="1222147" y="615462"/>
                  </a:lnTo>
                  <a:lnTo>
                    <a:pt x="1194808" y="579736"/>
                  </a:lnTo>
                  <a:lnTo>
                    <a:pt x="1166449" y="544853"/>
                  </a:lnTo>
                  <a:lnTo>
                    <a:pt x="1137091" y="510835"/>
                  </a:lnTo>
                  <a:lnTo>
                    <a:pt x="1106756" y="477705"/>
                  </a:lnTo>
                  <a:lnTo>
                    <a:pt x="1075467" y="445484"/>
                  </a:lnTo>
                  <a:lnTo>
                    <a:pt x="1043246" y="414195"/>
                  </a:lnTo>
                  <a:lnTo>
                    <a:pt x="1010116" y="383860"/>
                  </a:lnTo>
                  <a:lnTo>
                    <a:pt x="976098" y="354502"/>
                  </a:lnTo>
                  <a:lnTo>
                    <a:pt x="941215" y="326143"/>
                  </a:lnTo>
                  <a:lnTo>
                    <a:pt x="905489" y="298804"/>
                  </a:lnTo>
                  <a:lnTo>
                    <a:pt x="868943" y="272509"/>
                  </a:lnTo>
                  <a:lnTo>
                    <a:pt x="831598" y="247279"/>
                  </a:lnTo>
                  <a:lnTo>
                    <a:pt x="793478" y="223138"/>
                  </a:lnTo>
                  <a:lnTo>
                    <a:pt x="754603" y="200106"/>
                  </a:lnTo>
                  <a:lnTo>
                    <a:pt x="714998" y="178207"/>
                  </a:lnTo>
                  <a:lnTo>
                    <a:pt x="674683" y="157462"/>
                  </a:lnTo>
                  <a:lnTo>
                    <a:pt x="633681" y="137895"/>
                  </a:lnTo>
                  <a:lnTo>
                    <a:pt x="592014" y="119526"/>
                  </a:lnTo>
                  <a:lnTo>
                    <a:pt x="549705" y="102379"/>
                  </a:lnTo>
                  <a:lnTo>
                    <a:pt x="506776" y="86476"/>
                  </a:lnTo>
                  <a:lnTo>
                    <a:pt x="463249" y="71839"/>
                  </a:lnTo>
                  <a:lnTo>
                    <a:pt x="419147" y="58490"/>
                  </a:lnTo>
                  <a:lnTo>
                    <a:pt x="374491" y="46452"/>
                  </a:lnTo>
                  <a:lnTo>
                    <a:pt x="329304" y="35747"/>
                  </a:lnTo>
                  <a:lnTo>
                    <a:pt x="283609" y="26396"/>
                  </a:lnTo>
                  <a:lnTo>
                    <a:pt x="237427" y="18423"/>
                  </a:lnTo>
                  <a:lnTo>
                    <a:pt x="190780" y="11850"/>
                  </a:lnTo>
                  <a:lnTo>
                    <a:pt x="143692" y="6699"/>
                  </a:lnTo>
                  <a:lnTo>
                    <a:pt x="96185" y="2992"/>
                  </a:lnTo>
                  <a:lnTo>
                    <a:pt x="48280" y="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9720453" y="3331209"/>
            <a:ext cx="661035" cy="4229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905">
              <a:lnSpc>
                <a:spcPts val="156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Times New Roman"/>
                <a:cs typeface="Times New Roman"/>
              </a:rPr>
              <a:t>Sözel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1560"/>
              </a:lnSpc>
            </a:pPr>
            <a:r>
              <a:rPr dirty="0" sz="1400" b="1" i="1">
                <a:solidFill>
                  <a:srgbClr val="FFFFFF"/>
                </a:solidFill>
                <a:latin typeface="Times New Roman"/>
                <a:cs typeface="Times New Roman"/>
              </a:rPr>
              <a:t>Zorbalık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9453371" y="4126991"/>
            <a:ext cx="1640205" cy="1640205"/>
            <a:chOff x="9453371" y="4126991"/>
            <a:chExt cx="1640205" cy="1640205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53371" y="4126991"/>
              <a:ext cx="1639824" cy="163982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70719" y="4408931"/>
              <a:ext cx="970787" cy="65989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512807" y="4166615"/>
              <a:ext cx="1521460" cy="1521460"/>
            </a:xfrm>
            <a:custGeom>
              <a:avLst/>
              <a:gdLst/>
              <a:ahLst/>
              <a:cxnLst/>
              <a:rect l="l" t="t" r="r" b="b"/>
              <a:pathLst>
                <a:path w="1521459" h="1521460">
                  <a:moveTo>
                    <a:pt x="1520952" y="0"/>
                  </a:moveTo>
                  <a:lnTo>
                    <a:pt x="0" y="0"/>
                  </a:lnTo>
                  <a:lnTo>
                    <a:pt x="0" y="1520951"/>
                  </a:lnTo>
                  <a:lnTo>
                    <a:pt x="48280" y="1520200"/>
                  </a:lnTo>
                  <a:lnTo>
                    <a:pt x="96185" y="1517959"/>
                  </a:lnTo>
                  <a:lnTo>
                    <a:pt x="143692" y="1514252"/>
                  </a:lnTo>
                  <a:lnTo>
                    <a:pt x="190780" y="1509101"/>
                  </a:lnTo>
                  <a:lnTo>
                    <a:pt x="237427" y="1502528"/>
                  </a:lnTo>
                  <a:lnTo>
                    <a:pt x="283609" y="1494555"/>
                  </a:lnTo>
                  <a:lnTo>
                    <a:pt x="329304" y="1485204"/>
                  </a:lnTo>
                  <a:lnTo>
                    <a:pt x="374491" y="1474499"/>
                  </a:lnTo>
                  <a:lnTo>
                    <a:pt x="419147" y="1462461"/>
                  </a:lnTo>
                  <a:lnTo>
                    <a:pt x="463249" y="1449112"/>
                  </a:lnTo>
                  <a:lnTo>
                    <a:pt x="506776" y="1434475"/>
                  </a:lnTo>
                  <a:lnTo>
                    <a:pt x="549705" y="1418572"/>
                  </a:lnTo>
                  <a:lnTo>
                    <a:pt x="592014" y="1401425"/>
                  </a:lnTo>
                  <a:lnTo>
                    <a:pt x="633681" y="1383056"/>
                  </a:lnTo>
                  <a:lnTo>
                    <a:pt x="674683" y="1363489"/>
                  </a:lnTo>
                  <a:lnTo>
                    <a:pt x="714998" y="1342744"/>
                  </a:lnTo>
                  <a:lnTo>
                    <a:pt x="754603" y="1320845"/>
                  </a:lnTo>
                  <a:lnTo>
                    <a:pt x="793478" y="1297813"/>
                  </a:lnTo>
                  <a:lnTo>
                    <a:pt x="831598" y="1273672"/>
                  </a:lnTo>
                  <a:lnTo>
                    <a:pt x="868943" y="1248442"/>
                  </a:lnTo>
                  <a:lnTo>
                    <a:pt x="905489" y="1222147"/>
                  </a:lnTo>
                  <a:lnTo>
                    <a:pt x="941215" y="1194808"/>
                  </a:lnTo>
                  <a:lnTo>
                    <a:pt x="976098" y="1166449"/>
                  </a:lnTo>
                  <a:lnTo>
                    <a:pt x="1010116" y="1137091"/>
                  </a:lnTo>
                  <a:lnTo>
                    <a:pt x="1043246" y="1106756"/>
                  </a:lnTo>
                  <a:lnTo>
                    <a:pt x="1075467" y="1075467"/>
                  </a:lnTo>
                  <a:lnTo>
                    <a:pt x="1106756" y="1043246"/>
                  </a:lnTo>
                  <a:lnTo>
                    <a:pt x="1137091" y="1010116"/>
                  </a:lnTo>
                  <a:lnTo>
                    <a:pt x="1166449" y="976098"/>
                  </a:lnTo>
                  <a:lnTo>
                    <a:pt x="1194808" y="941215"/>
                  </a:lnTo>
                  <a:lnTo>
                    <a:pt x="1222147" y="905489"/>
                  </a:lnTo>
                  <a:lnTo>
                    <a:pt x="1248442" y="868943"/>
                  </a:lnTo>
                  <a:lnTo>
                    <a:pt x="1273672" y="831598"/>
                  </a:lnTo>
                  <a:lnTo>
                    <a:pt x="1297813" y="793478"/>
                  </a:lnTo>
                  <a:lnTo>
                    <a:pt x="1320845" y="754603"/>
                  </a:lnTo>
                  <a:lnTo>
                    <a:pt x="1342744" y="714998"/>
                  </a:lnTo>
                  <a:lnTo>
                    <a:pt x="1363489" y="674683"/>
                  </a:lnTo>
                  <a:lnTo>
                    <a:pt x="1383056" y="633681"/>
                  </a:lnTo>
                  <a:lnTo>
                    <a:pt x="1401425" y="592014"/>
                  </a:lnTo>
                  <a:lnTo>
                    <a:pt x="1418572" y="549705"/>
                  </a:lnTo>
                  <a:lnTo>
                    <a:pt x="1434475" y="506776"/>
                  </a:lnTo>
                  <a:lnTo>
                    <a:pt x="1449112" y="463249"/>
                  </a:lnTo>
                  <a:lnTo>
                    <a:pt x="1462461" y="419147"/>
                  </a:lnTo>
                  <a:lnTo>
                    <a:pt x="1474499" y="374491"/>
                  </a:lnTo>
                  <a:lnTo>
                    <a:pt x="1485204" y="329304"/>
                  </a:lnTo>
                  <a:lnTo>
                    <a:pt x="1494555" y="283609"/>
                  </a:lnTo>
                  <a:lnTo>
                    <a:pt x="1502528" y="237427"/>
                  </a:lnTo>
                  <a:lnTo>
                    <a:pt x="1509101" y="190780"/>
                  </a:lnTo>
                  <a:lnTo>
                    <a:pt x="1514252" y="143692"/>
                  </a:lnTo>
                  <a:lnTo>
                    <a:pt x="1517959" y="96185"/>
                  </a:lnTo>
                  <a:lnTo>
                    <a:pt x="1520200" y="48280"/>
                  </a:lnTo>
                  <a:lnTo>
                    <a:pt x="1520952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9720453" y="4477003"/>
            <a:ext cx="661035" cy="422275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12700" marR="5080" indent="30480">
              <a:lnSpc>
                <a:spcPts val="1440"/>
              </a:lnSpc>
              <a:spcBef>
                <a:spcPts val="350"/>
              </a:spcBef>
            </a:pPr>
            <a:r>
              <a:rPr dirty="0" sz="1400" b="1" i="1">
                <a:solidFill>
                  <a:srgbClr val="FFFFFF"/>
                </a:solidFill>
                <a:latin typeface="Times New Roman"/>
                <a:cs typeface="Times New Roman"/>
              </a:rPr>
              <a:t>İlişkisel </a:t>
            </a:r>
            <a:r>
              <a:rPr dirty="0" sz="1400" spc="-335" b="1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10" b="1" i="1">
                <a:solidFill>
                  <a:srgbClr val="FFFFFF"/>
                </a:solidFill>
                <a:latin typeface="Times New Roman"/>
                <a:cs typeface="Times New Roman"/>
              </a:rPr>
              <a:t>Z</a:t>
            </a:r>
            <a:r>
              <a:rPr dirty="0" sz="1400" b="1" i="1">
                <a:solidFill>
                  <a:srgbClr val="FFFFFF"/>
                </a:solidFill>
                <a:latin typeface="Times New Roman"/>
                <a:cs typeface="Times New Roman"/>
              </a:rPr>
              <a:t>orbal</a:t>
            </a:r>
            <a:r>
              <a:rPr dirty="0" sz="1400" spc="-10" b="1" i="1">
                <a:solidFill>
                  <a:srgbClr val="FFFFFF"/>
                </a:solidFill>
                <a:latin typeface="Times New Roman"/>
                <a:cs typeface="Times New Roman"/>
              </a:rPr>
              <a:t>ı</a:t>
            </a:r>
            <a:r>
              <a:rPr dirty="0" sz="1400" b="1" i="1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863840" y="4126991"/>
            <a:ext cx="1638300" cy="1638300"/>
            <a:chOff x="7863840" y="4126991"/>
            <a:chExt cx="1638300" cy="1638300"/>
          </a:xfrm>
        </p:grpSpPr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63840" y="4126991"/>
              <a:ext cx="1638300" cy="16383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24672" y="4373879"/>
              <a:ext cx="960120" cy="72999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923276" y="4166615"/>
              <a:ext cx="1519555" cy="1521460"/>
            </a:xfrm>
            <a:custGeom>
              <a:avLst/>
              <a:gdLst/>
              <a:ahLst/>
              <a:cxnLst/>
              <a:rect l="l" t="t" r="r" b="b"/>
              <a:pathLst>
                <a:path w="1519554" h="1521460">
                  <a:moveTo>
                    <a:pt x="1519427" y="0"/>
                  </a:moveTo>
                  <a:lnTo>
                    <a:pt x="0" y="0"/>
                  </a:lnTo>
                  <a:lnTo>
                    <a:pt x="750" y="48280"/>
                  </a:lnTo>
                  <a:lnTo>
                    <a:pt x="2989" y="96185"/>
                  </a:lnTo>
                  <a:lnTo>
                    <a:pt x="6691" y="143692"/>
                  </a:lnTo>
                  <a:lnTo>
                    <a:pt x="11837" y="190780"/>
                  </a:lnTo>
                  <a:lnTo>
                    <a:pt x="18403" y="237427"/>
                  </a:lnTo>
                  <a:lnTo>
                    <a:pt x="26367" y="283609"/>
                  </a:lnTo>
                  <a:lnTo>
                    <a:pt x="35707" y="329304"/>
                  </a:lnTo>
                  <a:lnTo>
                    <a:pt x="46401" y="374491"/>
                  </a:lnTo>
                  <a:lnTo>
                    <a:pt x="58426" y="419147"/>
                  </a:lnTo>
                  <a:lnTo>
                    <a:pt x="71760" y="463249"/>
                  </a:lnTo>
                  <a:lnTo>
                    <a:pt x="86381" y="506776"/>
                  </a:lnTo>
                  <a:lnTo>
                    <a:pt x="102267" y="549705"/>
                  </a:lnTo>
                  <a:lnTo>
                    <a:pt x="119395" y="592014"/>
                  </a:lnTo>
                  <a:lnTo>
                    <a:pt x="137744" y="633681"/>
                  </a:lnTo>
                  <a:lnTo>
                    <a:pt x="157290" y="674683"/>
                  </a:lnTo>
                  <a:lnTo>
                    <a:pt x="178013" y="714998"/>
                  </a:lnTo>
                  <a:lnTo>
                    <a:pt x="199888" y="754603"/>
                  </a:lnTo>
                  <a:lnTo>
                    <a:pt x="222895" y="793478"/>
                  </a:lnTo>
                  <a:lnTo>
                    <a:pt x="247011" y="831598"/>
                  </a:lnTo>
                  <a:lnTo>
                    <a:pt x="272214" y="868943"/>
                  </a:lnTo>
                  <a:lnTo>
                    <a:pt x="298482" y="905489"/>
                  </a:lnTo>
                  <a:lnTo>
                    <a:pt x="325791" y="941215"/>
                  </a:lnTo>
                  <a:lnTo>
                    <a:pt x="354121" y="976098"/>
                  </a:lnTo>
                  <a:lnTo>
                    <a:pt x="383448" y="1010116"/>
                  </a:lnTo>
                  <a:lnTo>
                    <a:pt x="413751" y="1043246"/>
                  </a:lnTo>
                  <a:lnTo>
                    <a:pt x="445007" y="1075467"/>
                  </a:lnTo>
                  <a:lnTo>
                    <a:pt x="477195" y="1106756"/>
                  </a:lnTo>
                  <a:lnTo>
                    <a:pt x="510291" y="1137091"/>
                  </a:lnTo>
                  <a:lnTo>
                    <a:pt x="544274" y="1166449"/>
                  </a:lnTo>
                  <a:lnTo>
                    <a:pt x="579121" y="1194808"/>
                  </a:lnTo>
                  <a:lnTo>
                    <a:pt x="614811" y="1222147"/>
                  </a:lnTo>
                  <a:lnTo>
                    <a:pt x="651320" y="1248442"/>
                  </a:lnTo>
                  <a:lnTo>
                    <a:pt x="688627" y="1273672"/>
                  </a:lnTo>
                  <a:lnTo>
                    <a:pt x="726709" y="1297813"/>
                  </a:lnTo>
                  <a:lnTo>
                    <a:pt x="765544" y="1320845"/>
                  </a:lnTo>
                  <a:lnTo>
                    <a:pt x="805111" y="1342744"/>
                  </a:lnTo>
                  <a:lnTo>
                    <a:pt x="845386" y="1363489"/>
                  </a:lnTo>
                  <a:lnTo>
                    <a:pt x="886347" y="1383056"/>
                  </a:lnTo>
                  <a:lnTo>
                    <a:pt x="927973" y="1401425"/>
                  </a:lnTo>
                  <a:lnTo>
                    <a:pt x="970240" y="1418572"/>
                  </a:lnTo>
                  <a:lnTo>
                    <a:pt x="1013127" y="1434475"/>
                  </a:lnTo>
                  <a:lnTo>
                    <a:pt x="1056612" y="1449112"/>
                  </a:lnTo>
                  <a:lnTo>
                    <a:pt x="1100672" y="1462461"/>
                  </a:lnTo>
                  <a:lnTo>
                    <a:pt x="1145285" y="1474499"/>
                  </a:lnTo>
                  <a:lnTo>
                    <a:pt x="1190429" y="1485204"/>
                  </a:lnTo>
                  <a:lnTo>
                    <a:pt x="1236081" y="1494555"/>
                  </a:lnTo>
                  <a:lnTo>
                    <a:pt x="1282220" y="1502528"/>
                  </a:lnTo>
                  <a:lnTo>
                    <a:pt x="1328822" y="1509101"/>
                  </a:lnTo>
                  <a:lnTo>
                    <a:pt x="1375866" y="1514252"/>
                  </a:lnTo>
                  <a:lnTo>
                    <a:pt x="1423330" y="1517959"/>
                  </a:lnTo>
                  <a:lnTo>
                    <a:pt x="1471191" y="1520200"/>
                  </a:lnTo>
                  <a:lnTo>
                    <a:pt x="1519427" y="1520951"/>
                  </a:lnTo>
                  <a:lnTo>
                    <a:pt x="151942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8575040" y="4400778"/>
            <a:ext cx="661035" cy="5346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24460">
              <a:lnSpc>
                <a:spcPct val="119300"/>
              </a:lnSpc>
              <a:spcBef>
                <a:spcPts val="95"/>
              </a:spcBef>
            </a:pPr>
            <a:r>
              <a:rPr dirty="0" sz="1400" b="1" i="1">
                <a:solidFill>
                  <a:srgbClr val="FFFFFF"/>
                </a:solidFill>
                <a:latin typeface="Times New Roman"/>
                <a:cs typeface="Times New Roman"/>
              </a:rPr>
              <a:t>Siber </a:t>
            </a:r>
            <a:r>
              <a:rPr dirty="0" sz="1400" spc="5" b="1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10" b="1" i="1">
                <a:solidFill>
                  <a:srgbClr val="FFFFFF"/>
                </a:solidFill>
                <a:latin typeface="Times New Roman"/>
                <a:cs typeface="Times New Roman"/>
              </a:rPr>
              <a:t>Z</a:t>
            </a:r>
            <a:r>
              <a:rPr dirty="0" sz="1400" b="1" i="1">
                <a:solidFill>
                  <a:srgbClr val="FFFFFF"/>
                </a:solidFill>
                <a:latin typeface="Times New Roman"/>
                <a:cs typeface="Times New Roman"/>
              </a:rPr>
              <a:t>orbal</a:t>
            </a:r>
            <a:r>
              <a:rPr dirty="0" sz="1400" spc="-10" b="1" i="1">
                <a:solidFill>
                  <a:srgbClr val="FFFFFF"/>
                </a:solidFill>
                <a:latin typeface="Times New Roman"/>
                <a:cs typeface="Times New Roman"/>
              </a:rPr>
              <a:t>ı</a:t>
            </a:r>
            <a:r>
              <a:rPr dirty="0" sz="1400" b="1" i="1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9185147" y="3803903"/>
            <a:ext cx="608330" cy="716280"/>
            <a:chOff x="9185147" y="3803903"/>
            <a:chExt cx="608330" cy="716280"/>
          </a:xfrm>
        </p:grpSpPr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185147" y="3803903"/>
              <a:ext cx="600455" cy="31851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244075" y="3844543"/>
              <a:ext cx="481583" cy="19938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194291" y="4200143"/>
              <a:ext cx="598931" cy="32003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253981" y="4241291"/>
              <a:ext cx="480187" cy="200025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9512045" y="6467957"/>
            <a:ext cx="22288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Times New Roman"/>
                <a:cs typeface="Times New Roman"/>
              </a:rPr>
              <a:t>(</a:t>
            </a:r>
            <a:r>
              <a:rPr dirty="0" sz="1000" spc="-10">
                <a:latin typeface="Calibri"/>
                <a:cs typeface="Calibri"/>
              </a:rPr>
              <a:t>Juvonen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ve</a:t>
            </a:r>
            <a:r>
              <a:rPr dirty="0" sz="1000" spc="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Graham,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2014;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Olweus,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1993</a:t>
            </a:r>
            <a:r>
              <a:rPr dirty="0" sz="1200" spc="-5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2126" y="218948"/>
            <a:ext cx="335597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Fiziksel</a:t>
            </a:r>
            <a:r>
              <a:rPr dirty="0" spc="-30"/>
              <a:t> </a:t>
            </a:r>
            <a:r>
              <a:rPr dirty="0" spc="-10"/>
              <a:t>Zorbalık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0329" y="1083310"/>
            <a:ext cx="966025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200" spc="-5" b="1">
                <a:solidFill>
                  <a:srgbClr val="FF0000"/>
                </a:solidFill>
                <a:latin typeface="Calibri"/>
                <a:cs typeface="Calibri"/>
              </a:rPr>
              <a:t>Fiziksel</a:t>
            </a:r>
            <a:r>
              <a:rPr dirty="0" sz="2200" spc="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FF0000"/>
                </a:solidFill>
                <a:latin typeface="Calibri"/>
                <a:cs typeface="Calibri"/>
              </a:rPr>
              <a:t>zorbalık:</a:t>
            </a:r>
            <a:r>
              <a:rPr dirty="0" sz="2200" spc="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Öğrenciye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yönelik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olarak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yapılan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fiziksel</a:t>
            </a:r>
            <a:r>
              <a:rPr dirty="0" sz="2200" spc="4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güç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içeren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30">
                <a:latin typeface="Calibri"/>
                <a:cs typeface="Calibri"/>
              </a:rPr>
              <a:t>davranışlardır.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4649" y="1817344"/>
            <a:ext cx="2720340" cy="2604770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40">
                <a:latin typeface="Calibri"/>
                <a:cs typeface="Calibri"/>
              </a:rPr>
              <a:t>Tekme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atmak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50">
                <a:latin typeface="Calibri"/>
                <a:cs typeface="Calibri"/>
              </a:rPr>
              <a:t>Tokat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atmak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Çelme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takmak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10">
                <a:latin typeface="Calibri"/>
                <a:cs typeface="Calibri"/>
              </a:rPr>
              <a:t>Vurmak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İtmek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20">
                <a:latin typeface="Calibri"/>
                <a:cs typeface="Calibri"/>
              </a:rPr>
              <a:t>Tükürmek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Saçını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çekmek,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kesmek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0329" y="5191851"/>
            <a:ext cx="10287000" cy="1223010"/>
          </a:xfrm>
          <a:prstGeom prst="rect">
            <a:avLst/>
          </a:prstGeom>
        </p:spPr>
        <p:txBody>
          <a:bodyPr wrap="square" lIns="0" tIns="7747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1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200" spc="-10">
                <a:latin typeface="Calibri"/>
                <a:cs typeface="Calibri"/>
              </a:rPr>
              <a:t>Fiziksel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zorbalık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okullarda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5" b="1">
                <a:solidFill>
                  <a:srgbClr val="FF0000"/>
                </a:solidFill>
                <a:latin typeface="Calibri"/>
                <a:cs typeface="Calibri"/>
              </a:rPr>
              <a:t>en</a:t>
            </a:r>
            <a:r>
              <a:rPr dirty="0" sz="22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5" b="1">
                <a:solidFill>
                  <a:srgbClr val="FF0000"/>
                </a:solidFill>
                <a:latin typeface="Calibri"/>
                <a:cs typeface="Calibri"/>
              </a:rPr>
              <a:t>sık</a:t>
            </a:r>
            <a:r>
              <a:rPr dirty="0" sz="22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FF0000"/>
                </a:solidFill>
                <a:latin typeface="Calibri"/>
                <a:cs typeface="Calibri"/>
              </a:rPr>
              <a:t>görülen</a:t>
            </a:r>
            <a:r>
              <a:rPr dirty="0" sz="2200" spc="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zorbalık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30">
                <a:latin typeface="Calibri"/>
                <a:cs typeface="Calibri"/>
              </a:rPr>
              <a:t>türüdür.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200" spc="-10">
                <a:latin typeface="Calibri"/>
                <a:cs typeface="Calibri"/>
              </a:rPr>
              <a:t>Diğer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zorbalık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türlerine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kıyasla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öğretmenler/öğrenciler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tarafından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-15" b="1">
                <a:solidFill>
                  <a:srgbClr val="FF0000"/>
                </a:solidFill>
                <a:latin typeface="Calibri"/>
                <a:cs typeface="Calibri"/>
              </a:rPr>
              <a:t>kolaylıkla</a:t>
            </a:r>
            <a:r>
              <a:rPr dirty="0" sz="22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15" b="1">
                <a:solidFill>
                  <a:srgbClr val="FF0000"/>
                </a:solidFill>
                <a:latin typeface="Calibri"/>
                <a:cs typeface="Calibri"/>
              </a:rPr>
              <a:t>tespit</a:t>
            </a:r>
            <a:r>
              <a:rPr dirty="0" sz="22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35">
                <a:latin typeface="Calibri"/>
                <a:cs typeface="Calibri"/>
              </a:rPr>
              <a:t>edilir.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9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200" spc="-10">
                <a:latin typeface="Calibri"/>
                <a:cs typeface="Calibri"/>
              </a:rPr>
              <a:t>Araştırmalar öğretmenlerin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fiziksel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zorbalığı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diğer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zorbalık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türlerine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kıyasla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daha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çok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3229" y="6389319"/>
            <a:ext cx="553593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5" b="1">
                <a:solidFill>
                  <a:srgbClr val="FF0000"/>
                </a:solidFill>
                <a:latin typeface="Calibri"/>
                <a:cs typeface="Calibri"/>
              </a:rPr>
              <a:t>ö</a:t>
            </a:r>
            <a:r>
              <a:rPr dirty="0" sz="2200" spc="-5" b="1">
                <a:solidFill>
                  <a:srgbClr val="FF0000"/>
                </a:solidFill>
                <a:latin typeface="Calibri"/>
                <a:cs typeface="Calibri"/>
              </a:rPr>
              <a:t>nem</a:t>
            </a:r>
            <a:r>
              <a:rPr dirty="0" sz="2200" spc="-15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dirty="0" sz="2200" spc="-10" b="1">
                <a:solidFill>
                  <a:srgbClr val="FF0000"/>
                </a:solidFill>
                <a:latin typeface="Calibri"/>
                <a:cs typeface="Calibri"/>
              </a:rPr>
              <a:t>ed</a:t>
            </a:r>
            <a:r>
              <a:rPr dirty="0" sz="2200" spc="-15" b="1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z="2200" spc="-10" b="1">
                <a:solidFill>
                  <a:srgbClr val="FF0000"/>
                </a:solidFill>
                <a:latin typeface="Calibri"/>
                <a:cs typeface="Calibri"/>
              </a:rPr>
              <a:t>ğin</a:t>
            </a:r>
            <a:r>
              <a:rPr dirty="0" sz="2200" spc="-5" b="1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z="22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30" b="1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dirty="0" sz="2200" spc="-5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2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dirty="0" sz="2200" spc="-5" b="1">
                <a:solidFill>
                  <a:srgbClr val="FF0000"/>
                </a:solidFill>
                <a:latin typeface="Calibri"/>
                <a:cs typeface="Calibri"/>
              </a:rPr>
              <a:t>id</a:t>
            </a:r>
            <a:r>
              <a:rPr dirty="0" sz="2200" spc="-15" b="1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dirty="0" sz="2200" spc="-5" b="1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z="2200" spc="-3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2200" spc="-5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2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5" b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2200" spc="-15" b="1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dirty="0" sz="2200" spc="-5" b="1">
                <a:solidFill>
                  <a:srgbClr val="FF0000"/>
                </a:solidFill>
                <a:latin typeface="Calibri"/>
                <a:cs typeface="Calibri"/>
              </a:rPr>
              <a:t>dığı</a:t>
            </a:r>
            <a:r>
              <a:rPr dirty="0" sz="2200" spc="-15" b="1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z="2200" spc="-5" b="1">
                <a:solidFill>
                  <a:srgbClr val="FF0000"/>
                </a:solidFill>
                <a:latin typeface="Calibri"/>
                <a:cs typeface="Calibri"/>
              </a:rPr>
              <a:t>ı</a:t>
            </a:r>
            <a:r>
              <a:rPr dirty="0" sz="22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g</a:t>
            </a:r>
            <a:r>
              <a:rPr dirty="0" sz="2200" spc="-10">
                <a:latin typeface="Calibri"/>
                <a:cs typeface="Calibri"/>
              </a:rPr>
              <a:t>ö</a:t>
            </a:r>
            <a:r>
              <a:rPr dirty="0" sz="2200" spc="-20">
                <a:latin typeface="Calibri"/>
                <a:cs typeface="Calibri"/>
              </a:rPr>
              <a:t>s</a:t>
            </a:r>
            <a:r>
              <a:rPr dirty="0" sz="2200" spc="-35">
                <a:latin typeface="Calibri"/>
                <a:cs typeface="Calibri"/>
              </a:rPr>
              <a:t>t</a:t>
            </a:r>
            <a:r>
              <a:rPr dirty="0" sz="2200" spc="-5">
                <a:latin typeface="Calibri"/>
                <a:cs typeface="Calibri"/>
              </a:rPr>
              <a:t>erm</a:t>
            </a:r>
            <a:r>
              <a:rPr dirty="0" sz="2200" spc="-15">
                <a:latin typeface="Calibri"/>
                <a:cs typeface="Calibri"/>
              </a:rPr>
              <a:t>e</a:t>
            </a:r>
            <a:r>
              <a:rPr dirty="0" sz="2200" spc="-20">
                <a:latin typeface="Calibri"/>
                <a:cs typeface="Calibri"/>
              </a:rPr>
              <a:t>k</a:t>
            </a:r>
            <a:r>
              <a:rPr dirty="0" sz="2200" spc="-35">
                <a:latin typeface="Calibri"/>
                <a:cs typeface="Calibri"/>
              </a:rPr>
              <a:t>t</a:t>
            </a:r>
            <a:r>
              <a:rPr dirty="0" sz="2200" spc="-5">
                <a:latin typeface="Calibri"/>
                <a:cs typeface="Calibri"/>
              </a:rPr>
              <a:t>ed</a:t>
            </a:r>
            <a:r>
              <a:rPr dirty="0" sz="2200" spc="-15">
                <a:latin typeface="Calibri"/>
                <a:cs typeface="Calibri"/>
              </a:rPr>
              <a:t>i</a:t>
            </a:r>
            <a:r>
              <a:rPr dirty="0" sz="2200" spc="-10">
                <a:latin typeface="Calibri"/>
                <a:cs typeface="Calibri"/>
              </a:rPr>
              <a:t>r</a:t>
            </a:r>
            <a:r>
              <a:rPr dirty="0" sz="1000" spc="-5"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28507" y="6541719"/>
            <a:ext cx="3284854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(Beale,</a:t>
            </a:r>
            <a:r>
              <a:rPr dirty="0" sz="1000" spc="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2001;</a:t>
            </a:r>
            <a:r>
              <a:rPr dirty="0" sz="1000" spc="4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Dinner, 2015;</a:t>
            </a:r>
            <a:r>
              <a:rPr dirty="0" sz="1000" spc="3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Smith,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2016;</a:t>
            </a:r>
            <a:r>
              <a:rPr dirty="0" sz="1000" spc="3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Vlachou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ve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ark.,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2011)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77158" y="1785798"/>
            <a:ext cx="4244975" cy="2666365"/>
          </a:xfrm>
          <a:prstGeom prst="rect">
            <a:avLst/>
          </a:prstGeom>
        </p:spPr>
        <p:txBody>
          <a:bodyPr wrap="square" lIns="0" tIns="77470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1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dirty="0" sz="1800" spc="-10">
                <a:latin typeface="Calibri"/>
                <a:cs typeface="Calibri"/>
              </a:rPr>
              <a:t>Eşyalarına</a:t>
            </a:r>
            <a:r>
              <a:rPr dirty="0" sz="1800" spc="-15">
                <a:latin typeface="Calibri"/>
                <a:cs typeface="Calibri"/>
              </a:rPr>
              <a:t> zarar</a:t>
            </a:r>
            <a:r>
              <a:rPr dirty="0" sz="1800" spc="-5">
                <a:latin typeface="Calibri"/>
                <a:cs typeface="Calibri"/>
              </a:rPr>
              <a:t> vermek,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eşyalarını </a:t>
            </a:r>
            <a:r>
              <a:rPr dirty="0" sz="1800" spc="-5">
                <a:latin typeface="Calibri"/>
                <a:cs typeface="Calibri"/>
              </a:rPr>
              <a:t>çalmak</a:t>
            </a:r>
            <a:endParaRPr sz="1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dirty="0" sz="1800" spc="-10">
                <a:latin typeface="Calibri"/>
                <a:cs typeface="Calibri"/>
              </a:rPr>
              <a:t>Haraç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almak</a:t>
            </a:r>
            <a:endParaRPr sz="1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dirty="0" sz="1800" spc="-10">
                <a:latin typeface="Calibri"/>
                <a:cs typeface="Calibri"/>
              </a:rPr>
              <a:t>Sınıfa/tuvalete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kilitlemek</a:t>
            </a:r>
            <a:endParaRPr sz="1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49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dirty="0" sz="1800" spc="-20">
                <a:latin typeface="Calibri"/>
                <a:cs typeface="Calibri"/>
              </a:rPr>
              <a:t>Tuvaletin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kapısını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izinsiz</a:t>
            </a:r>
            <a:r>
              <a:rPr dirty="0" sz="1800">
                <a:latin typeface="Calibri"/>
                <a:cs typeface="Calibri"/>
              </a:rPr>
              <a:t> açmak</a:t>
            </a:r>
            <a:endParaRPr sz="1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dirty="0" sz="1800" spc="-5">
                <a:latin typeface="Calibri"/>
                <a:cs typeface="Calibri"/>
              </a:rPr>
              <a:t>Uygunsuz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el </a:t>
            </a:r>
            <a:r>
              <a:rPr dirty="0" sz="1800" spc="-15">
                <a:latin typeface="Calibri"/>
                <a:cs typeface="Calibri"/>
              </a:rPr>
              <a:t>hareketleri</a:t>
            </a:r>
            <a:r>
              <a:rPr dirty="0" sz="1800" spc="-5">
                <a:latin typeface="Calibri"/>
                <a:cs typeface="Calibri"/>
              </a:rPr>
              <a:t> yapmak</a:t>
            </a:r>
            <a:endParaRPr sz="1800">
              <a:latin typeface="Calibri"/>
              <a:cs typeface="Calibri"/>
            </a:endParaRPr>
          </a:p>
          <a:p>
            <a:pPr marL="355600" marR="593090" indent="-343535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dirty="0" sz="1800" spc="-10">
                <a:latin typeface="Calibri"/>
                <a:cs typeface="Calibri"/>
              </a:rPr>
              <a:t>Kızların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eteklerini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açmak, </a:t>
            </a:r>
            <a:r>
              <a:rPr dirty="0" sz="1800" spc="-10">
                <a:latin typeface="Calibri"/>
                <a:cs typeface="Calibri"/>
              </a:rPr>
              <a:t>erkeklerin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pantolonlarını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indirmek</a:t>
            </a:r>
            <a:endParaRPr sz="1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49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dirty="0" sz="1800" spc="-15">
                <a:latin typeface="Calibri"/>
                <a:cs typeface="Calibri"/>
              </a:rPr>
              <a:t>Okul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çıkışında darp etmek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16240" y="1653539"/>
            <a:ext cx="3854196" cy="25572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80764" y="282651"/>
            <a:ext cx="292544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"/>
              <a:t>Sözel</a:t>
            </a:r>
            <a:r>
              <a:rPr dirty="0" spc="-75"/>
              <a:t> </a:t>
            </a:r>
            <a:r>
              <a:rPr dirty="0" spc="-10"/>
              <a:t>Zorbalık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4914" y="1414348"/>
            <a:ext cx="10052050" cy="6064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0" indent="-228600">
              <a:lnSpc>
                <a:spcPts val="2280"/>
              </a:lnSpc>
              <a:spcBef>
                <a:spcPts val="10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Sözel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 zorbalık:</a:t>
            </a:r>
            <a:r>
              <a:rPr dirty="0" sz="20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Öğrenciye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veya</a:t>
            </a:r>
            <a:r>
              <a:rPr dirty="0" sz="2000">
                <a:latin typeface="Calibri"/>
                <a:cs typeface="Calibri"/>
              </a:rPr>
              <a:t> ailesine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yönelik</a:t>
            </a:r>
            <a:r>
              <a:rPr dirty="0" sz="2000" spc="-10">
                <a:latin typeface="Calibri"/>
                <a:cs typeface="Calibri"/>
              </a:rPr>
              <a:t> olarak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yapılan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olumsuz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yargılar,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atıflar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veya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sözel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280"/>
              </a:lnSpc>
            </a:pPr>
            <a:r>
              <a:rPr dirty="0" sz="2000" spc="-25">
                <a:latin typeface="Calibri"/>
                <a:cs typeface="Calibri"/>
              </a:rPr>
              <a:t>davranışlardır.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3534" y="2395321"/>
            <a:ext cx="4777105" cy="1741170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İsim/lakap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takmak (dombili,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ezik,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mankafa)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15">
                <a:latin typeface="Calibri"/>
                <a:cs typeface="Calibri"/>
              </a:rPr>
              <a:t>Hakaret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etmek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5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10">
                <a:latin typeface="Calibri"/>
                <a:cs typeface="Calibri"/>
              </a:rPr>
              <a:t>Küfürlü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konuşmak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10">
                <a:latin typeface="Calibri"/>
                <a:cs typeface="Calibri"/>
              </a:rPr>
              <a:t>Alay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etmek,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dalga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geçmek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2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200" spc="-15">
                <a:latin typeface="Calibri"/>
                <a:cs typeface="Calibri"/>
              </a:rPr>
              <a:t>Küçük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düşürücü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sözler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söylemek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4914" y="4948173"/>
            <a:ext cx="355536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 spc="-10">
                <a:latin typeface="Calibri"/>
                <a:cs typeface="Calibri"/>
              </a:rPr>
              <a:t>Okullarda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sıklıkla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görülmektedir.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4914" y="5252415"/>
            <a:ext cx="11064240" cy="1353185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 spc="-15">
                <a:latin typeface="Calibri"/>
                <a:cs typeface="Calibri"/>
              </a:rPr>
              <a:t>Sözel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zorbalığın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öğretmenler/öğrenciler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tarafından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fark</a:t>
            </a:r>
            <a:r>
              <a:rPr dirty="0" sz="20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edilmesi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daha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zordur</a:t>
            </a:r>
            <a:r>
              <a:rPr dirty="0" sz="2000" spc="-1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280"/>
              </a:lnSpc>
              <a:spcBef>
                <a:spcPts val="77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 spc="-20">
                <a:latin typeface="Calibri"/>
                <a:cs typeface="Calibri"/>
              </a:rPr>
              <a:t>İngiltere’de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ergenlerle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yapılan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bir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araştırmaya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göre </a:t>
            </a:r>
            <a:r>
              <a:rPr dirty="0" sz="2000">
                <a:latin typeface="Calibri"/>
                <a:cs typeface="Calibri"/>
              </a:rPr>
              <a:t>en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sık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görülen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sözel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zorbalık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davranışının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lakap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takma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280"/>
              </a:lnSpc>
            </a:pPr>
            <a:r>
              <a:rPr dirty="0" sz="2000" spc="-5">
                <a:latin typeface="Calibri"/>
                <a:cs typeface="Calibri"/>
              </a:rPr>
              <a:t>olduğu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bulunmuştur.</a:t>
            </a:r>
            <a:endParaRPr sz="20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760"/>
              </a:spcBef>
            </a:pPr>
            <a:r>
              <a:rPr dirty="0" sz="1000" spc="-5">
                <a:latin typeface="Calibri"/>
                <a:cs typeface="Calibri"/>
              </a:rPr>
              <a:t>(Pişkin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2010;</a:t>
            </a:r>
            <a:r>
              <a:rPr dirty="0" sz="1000" spc="3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Atik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ve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Güneri,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2013;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Wang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ve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ark.,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2009)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89930" y="2956407"/>
            <a:ext cx="4391025" cy="2172970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Bağırmak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Azarlamak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10">
                <a:latin typeface="Calibri"/>
                <a:cs typeface="Calibri"/>
              </a:rPr>
              <a:t>Laf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ile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sataşmak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Müstehcen/uygunsuz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fıkralar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anlatmak</a:t>
            </a:r>
            <a:endParaRPr sz="2000">
              <a:latin typeface="Calibri"/>
              <a:cs typeface="Calibri"/>
            </a:endParaRPr>
          </a:p>
          <a:p>
            <a:pPr marL="355600" marR="71755" indent="-34290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Cinsel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içerikli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lakap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takmak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veya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sözler </a:t>
            </a:r>
            <a:r>
              <a:rPr dirty="0" sz="2000" spc="-434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söylemek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57259" y="1854707"/>
            <a:ext cx="2955036" cy="20894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Windows Kullanıcısı</dc:creator>
  <dc:title>PowerPoint Sunusu</dc:title>
  <dcterms:created xsi:type="dcterms:W3CDTF">2023-08-14T10:55:25Z</dcterms:created>
  <dcterms:modified xsi:type="dcterms:W3CDTF">2023-08-14T10:55:25Z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2022-04-27T00:00:00Z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2023-08-14T00:00:00Z</vt:filetime>
  </property>
</Properties>
</file>