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08532" y="4602479"/>
            <a:ext cx="3573779" cy="631190"/>
          </a:xfrm>
          <a:custGeom>
            <a:avLst/>
            <a:gdLst/>
            <a:ahLst/>
            <a:cxnLst/>
            <a:rect l="l" t="t" r="r" b="b"/>
            <a:pathLst>
              <a:path w="3573779" h="631189">
                <a:moveTo>
                  <a:pt x="3468624" y="0"/>
                </a:moveTo>
                <a:lnTo>
                  <a:pt x="105156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6" y="630936"/>
                </a:lnTo>
                <a:lnTo>
                  <a:pt x="3468624" y="630936"/>
                </a:lnTo>
                <a:lnTo>
                  <a:pt x="3509539" y="622667"/>
                </a:lnTo>
                <a:lnTo>
                  <a:pt x="3542966" y="600122"/>
                </a:lnTo>
                <a:lnTo>
                  <a:pt x="3565511" y="566695"/>
                </a:lnTo>
                <a:lnTo>
                  <a:pt x="3573779" y="525780"/>
                </a:lnTo>
                <a:lnTo>
                  <a:pt x="3573779" y="105156"/>
                </a:lnTo>
                <a:lnTo>
                  <a:pt x="3565511" y="64240"/>
                </a:lnTo>
                <a:lnTo>
                  <a:pt x="3542966" y="30813"/>
                </a:lnTo>
                <a:lnTo>
                  <a:pt x="3509539" y="8268"/>
                </a:lnTo>
                <a:lnTo>
                  <a:pt x="34686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0197" y="1147013"/>
            <a:ext cx="9531604" cy="242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1450" y="3266313"/>
            <a:ext cx="776909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780" y="1959355"/>
            <a:ext cx="10378439" cy="343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8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197" y="1147013"/>
            <a:ext cx="3418204" cy="24244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 indent="1905">
              <a:lnSpc>
                <a:spcPts val="6759"/>
              </a:lnSpc>
              <a:spcBef>
                <a:spcPts val="695"/>
              </a:spcBef>
            </a:pPr>
            <a:r>
              <a:rPr dirty="0" sz="6000" b="1">
                <a:latin typeface="Calibri"/>
                <a:cs typeface="Calibri"/>
              </a:rPr>
              <a:t>AKRAN </a:t>
            </a:r>
            <a:r>
              <a:rPr dirty="0" sz="6000" spc="5" b="1">
                <a:latin typeface="Calibri"/>
                <a:cs typeface="Calibri"/>
              </a:rPr>
              <a:t> </a:t>
            </a:r>
            <a:r>
              <a:rPr dirty="0" sz="6000" spc="-85" b="1">
                <a:latin typeface="Calibri"/>
                <a:cs typeface="Calibri"/>
              </a:rPr>
              <a:t>Z</a:t>
            </a:r>
            <a:r>
              <a:rPr dirty="0" sz="6000" spc="-5" b="1">
                <a:latin typeface="Calibri"/>
                <a:cs typeface="Calibri"/>
              </a:rPr>
              <a:t>OR</a:t>
            </a:r>
            <a:r>
              <a:rPr dirty="0" sz="6000" spc="-65" b="1">
                <a:latin typeface="Calibri"/>
                <a:cs typeface="Calibri"/>
              </a:rPr>
              <a:t>B</a:t>
            </a:r>
            <a:r>
              <a:rPr dirty="0" sz="6000" b="1">
                <a:latin typeface="Calibri"/>
                <a:cs typeface="Calibri"/>
              </a:rPr>
              <a:t>ALIĞI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4775"/>
              </a:lnSpc>
            </a:pPr>
            <a:r>
              <a:rPr dirty="0" sz="4000" spc="-20">
                <a:latin typeface="Calibri"/>
                <a:cs typeface="Calibri"/>
              </a:rPr>
              <a:t>(Okul</a:t>
            </a:r>
            <a:r>
              <a:rPr dirty="0" sz="4000" spc="-3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öncesi)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0658" y="4613224"/>
            <a:ext cx="213614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5" b="1">
                <a:solidFill>
                  <a:srgbClr val="FFFFFF"/>
                </a:solidFill>
                <a:latin typeface="Calibri"/>
                <a:cs typeface="Calibri"/>
              </a:rPr>
              <a:t>Veli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7944" y="3572255"/>
            <a:ext cx="2385060" cy="71755"/>
          </a:xfrm>
          <a:custGeom>
            <a:avLst/>
            <a:gdLst/>
            <a:ahLst/>
            <a:cxnLst/>
            <a:rect l="l" t="t" r="r" b="b"/>
            <a:pathLst>
              <a:path w="2385060" h="71754">
                <a:moveTo>
                  <a:pt x="2379726" y="0"/>
                </a:moveTo>
                <a:lnTo>
                  <a:pt x="5333" y="0"/>
                </a:lnTo>
                <a:lnTo>
                  <a:pt x="0" y="5334"/>
                </a:lnTo>
                <a:lnTo>
                  <a:pt x="0" y="11938"/>
                </a:lnTo>
                <a:lnTo>
                  <a:pt x="0" y="66294"/>
                </a:lnTo>
                <a:lnTo>
                  <a:pt x="5333" y="71628"/>
                </a:lnTo>
                <a:lnTo>
                  <a:pt x="2379726" y="71628"/>
                </a:lnTo>
                <a:lnTo>
                  <a:pt x="2385060" y="66294"/>
                </a:lnTo>
                <a:lnTo>
                  <a:pt x="2385060" y="5334"/>
                </a:lnTo>
                <a:lnTo>
                  <a:pt x="237972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71935" y="6435953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5947" y="5660135"/>
            <a:ext cx="3378835" cy="885825"/>
            <a:chOff x="345947" y="5660135"/>
            <a:chExt cx="3378835" cy="8858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5660135"/>
              <a:ext cx="1725168" cy="853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3" y="5707379"/>
              <a:ext cx="1696211" cy="83820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455" y="5661659"/>
            <a:ext cx="1735836" cy="85801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526023" y="1053083"/>
            <a:ext cx="6612890" cy="4483735"/>
            <a:chOff x="5526023" y="1053083"/>
            <a:chExt cx="6612890" cy="448373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600" y="1053083"/>
              <a:ext cx="3528059" cy="2257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6023" y="1342643"/>
              <a:ext cx="3084576" cy="21290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8679" y="3383279"/>
              <a:ext cx="3649979" cy="20787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1407" y="3573779"/>
              <a:ext cx="2488691" cy="1962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1429" y="465277"/>
            <a:ext cx="45510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İlişkisel/Sosyal</a:t>
            </a:r>
            <a:r>
              <a:rPr dirty="0" sz="4000" spc="-1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65198"/>
            <a:ext cx="9895205" cy="398843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İlişkisel/sosyal</a:t>
            </a:r>
            <a:r>
              <a:rPr dirty="0" sz="2800" spc="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Çocuğun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arkadaşlık/sosyal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ilişkilerine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zarar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vermeyi</a:t>
            </a:r>
            <a:r>
              <a:rPr dirty="0" sz="2800" spc="-15">
                <a:latin typeface="Calibri"/>
                <a:cs typeface="Calibri"/>
              </a:rPr>
              <a:t> hedefleyen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davranışların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yapılmasıdır.</a:t>
            </a:r>
            <a:endParaRPr sz="28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Oyuna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almamak</a:t>
            </a:r>
            <a:endParaRPr sz="24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 spc="-30">
                <a:latin typeface="Calibri"/>
                <a:cs typeface="Calibri"/>
              </a:rPr>
              <a:t>Yanına</a:t>
            </a:r>
            <a:r>
              <a:rPr dirty="0" sz="2400" spc="-5">
                <a:latin typeface="Calibri"/>
                <a:cs typeface="Calibri"/>
              </a:rPr>
              <a:t> oturmasını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istememek</a:t>
            </a:r>
            <a:endParaRPr sz="24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Oyun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grubundan dışlamak</a:t>
            </a:r>
            <a:endParaRPr sz="24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Utandırmak</a:t>
            </a:r>
            <a:endParaRPr sz="24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 spc="-35">
                <a:latin typeface="Calibri"/>
                <a:cs typeface="Calibri"/>
              </a:rPr>
              <a:t>Taklit </a:t>
            </a:r>
            <a:r>
              <a:rPr dirty="0" sz="2400">
                <a:latin typeface="Calibri"/>
                <a:cs typeface="Calibri"/>
              </a:rPr>
              <a:t>etmek</a:t>
            </a:r>
            <a:endParaRPr sz="24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>
                <a:latin typeface="Calibri"/>
                <a:cs typeface="Calibri"/>
              </a:rPr>
              <a:t>Gülmek</a:t>
            </a:r>
            <a:endParaRPr sz="24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Arkadaşlığını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bitirmekle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tehdit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etmek</a:t>
            </a:r>
            <a:endParaRPr sz="2400">
              <a:latin typeface="Calibri"/>
              <a:cs typeface="Calibri"/>
            </a:endParaRPr>
          </a:p>
          <a:p>
            <a:pPr lvl="1" marL="699135" indent="-287020">
              <a:lnSpc>
                <a:spcPct val="10000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Görmezden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6007" y="6654190"/>
            <a:ext cx="10280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(Pişkin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Ayas,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4431" y="2887979"/>
            <a:ext cx="5490972" cy="36347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6685" y="465277"/>
            <a:ext cx="27451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Siber</a:t>
            </a:r>
            <a:r>
              <a:rPr dirty="0" sz="4000" spc="-14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89024"/>
            <a:ext cx="10142220" cy="483552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41300" marR="327025" indent="-229235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600" spc="-1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26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Teknolojik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aletlerle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(örn.</a:t>
            </a:r>
            <a:r>
              <a:rPr dirty="0" sz="2600">
                <a:latin typeface="Calibri"/>
                <a:cs typeface="Calibri"/>
              </a:rPr>
              <a:t> cep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telefonu,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bilgisayar)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yapılan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davranışlardır.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ts val="2810"/>
              </a:lnSpc>
              <a:spcBef>
                <a:spcPts val="9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>
                <a:latin typeface="Calibri"/>
                <a:cs typeface="Calibri"/>
              </a:rPr>
              <a:t>Okul </a:t>
            </a:r>
            <a:r>
              <a:rPr dirty="0" sz="2600" spc="-5">
                <a:latin typeface="Calibri"/>
                <a:cs typeface="Calibri"/>
              </a:rPr>
              <a:t>öncesi dönemde siber </a:t>
            </a:r>
            <a:r>
              <a:rPr dirty="0" sz="2600" spc="-10">
                <a:latin typeface="Calibri"/>
                <a:cs typeface="Calibri"/>
              </a:rPr>
              <a:t>zorbalık nadiren </a:t>
            </a:r>
            <a:r>
              <a:rPr dirty="0" sz="2600" spc="-5">
                <a:latin typeface="Calibri"/>
                <a:cs typeface="Calibri"/>
              </a:rPr>
              <a:t>görülmektedir ancak </a:t>
            </a:r>
            <a:r>
              <a:rPr dirty="0" sz="2600" spc="-10">
                <a:latin typeface="Calibri"/>
                <a:cs typeface="Calibri"/>
              </a:rPr>
              <a:t>çocuklar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siber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zorbalığa</a:t>
            </a:r>
            <a:r>
              <a:rPr dirty="0" sz="2600">
                <a:latin typeface="Calibri"/>
                <a:cs typeface="Calibri"/>
              </a:rPr>
              <a:t> maruz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kalabilmektedir.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25">
                <a:latin typeface="Calibri"/>
                <a:cs typeface="Calibri"/>
              </a:rPr>
              <a:t>Yaşına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uygun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olmayan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görüntülere </a:t>
            </a:r>
            <a:r>
              <a:rPr dirty="0" sz="2000" spc="-5">
                <a:latin typeface="Calibri"/>
                <a:cs typeface="Calibri"/>
              </a:rPr>
              <a:t>maruz bırakmak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Rahatsız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edici</a:t>
            </a:r>
            <a:r>
              <a:rPr dirty="0" sz="2000" spc="-5">
                <a:latin typeface="Calibri"/>
                <a:cs typeface="Calibri"/>
              </a:rPr>
              <a:t> mesajlar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göndermek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 </a:t>
            </a:r>
            <a:r>
              <a:rPr dirty="0" sz="2000" spc="-5">
                <a:latin typeface="Calibri"/>
                <a:cs typeface="Calibri"/>
              </a:rPr>
              <a:t>siteleri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aracılığıyla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rahatsız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Kişiden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habersiz </a:t>
            </a: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hesabı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açmak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Fotoğraflarını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izinsiz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Kişiyi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kötüleyen/küçük </a:t>
            </a:r>
            <a:r>
              <a:rPr dirty="0" sz="2000" spc="-5">
                <a:latin typeface="Calibri"/>
                <a:cs typeface="Calibri"/>
              </a:rPr>
              <a:t>düşüren</a:t>
            </a:r>
            <a:r>
              <a:rPr dirty="0" sz="2000" spc="-10">
                <a:latin typeface="Calibri"/>
                <a:cs typeface="Calibri"/>
              </a:rPr>
              <a:t> paylaşımlarda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bulunmak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 </a:t>
            </a:r>
            <a:r>
              <a:rPr dirty="0" sz="2000" spc="-5">
                <a:latin typeface="Calibri"/>
                <a:cs typeface="Calibri"/>
              </a:rPr>
              <a:t>hesaplarından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dışlamak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Özel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fotoğraf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görüşmelerini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diğer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kişiler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666686"/>
            <a:ext cx="17964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(Hinduja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-5">
                <a:latin typeface="Calibri"/>
                <a:cs typeface="Calibri"/>
              </a:rPr>
              <a:t> Patchin,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2010;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1316" y="3035807"/>
            <a:ext cx="4030979" cy="3320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999" y="2440889"/>
            <a:ext cx="8994140" cy="2414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3025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öncesi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dönemde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dirty="0" sz="2800" spc="-15">
                <a:latin typeface="Calibri"/>
                <a:cs typeface="Calibri"/>
              </a:rPr>
              <a:t>davranışlarını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sık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kullandıkları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Bununla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birlikte,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arkadaşlığı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bitirmekle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tehdit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etme,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oyundan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dışlama,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hakkında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kötü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söylentiler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yayma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gibi </a:t>
            </a:r>
            <a:r>
              <a:rPr dirty="0" sz="2800" spc="-15">
                <a:latin typeface="Calibri"/>
                <a:cs typeface="Calibri"/>
              </a:rPr>
              <a:t>davranışlar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999" y="6567627"/>
            <a:ext cx="3658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(Crick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ark,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Monks,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2000;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Monks,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Palermiti,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Ortega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Costabile,</a:t>
            </a:r>
            <a:r>
              <a:rPr dirty="0" sz="900">
                <a:latin typeface="Calibri"/>
                <a:cs typeface="Calibri"/>
              </a:rPr>
              <a:t> 2011)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685" y="465277"/>
            <a:ext cx="65652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2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Zorbalığında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Farklı</a:t>
            </a:r>
            <a:r>
              <a:rPr dirty="0" sz="4000" spc="-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Gruplar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657771"/>
            <a:ext cx="18402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(Olweus,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Salmivalli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0825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52095" algn="l"/>
              </a:tabLst>
            </a:pPr>
            <a:r>
              <a:rPr dirty="0" spc="-15"/>
              <a:t>Akran</a:t>
            </a:r>
            <a:r>
              <a:rPr dirty="0" spc="25"/>
              <a:t> </a:t>
            </a:r>
            <a:r>
              <a:rPr dirty="0" spc="-15"/>
              <a:t>zorbalığı</a:t>
            </a:r>
            <a:r>
              <a:rPr dirty="0" spc="10"/>
              <a:t> </a:t>
            </a:r>
            <a:r>
              <a:rPr dirty="0" spc="-15"/>
              <a:t>okuldaki</a:t>
            </a:r>
            <a:r>
              <a:rPr dirty="0" spc="25"/>
              <a:t> </a:t>
            </a:r>
            <a:r>
              <a:rPr dirty="0" spc="-5"/>
              <a:t>tüm</a:t>
            </a:r>
            <a:r>
              <a:rPr dirty="0" spc="10"/>
              <a:t> </a:t>
            </a:r>
            <a:r>
              <a:rPr dirty="0" spc="-10"/>
              <a:t>çocukları</a:t>
            </a:r>
            <a:r>
              <a:rPr dirty="0" spc="20"/>
              <a:t> </a:t>
            </a:r>
            <a:r>
              <a:rPr dirty="0" spc="-20"/>
              <a:t>ve</a:t>
            </a:r>
            <a:r>
              <a:rPr dirty="0" spc="10"/>
              <a:t> </a:t>
            </a:r>
            <a:r>
              <a:rPr dirty="0" spc="-20"/>
              <a:t>okul</a:t>
            </a:r>
            <a:r>
              <a:rPr dirty="0" spc="15"/>
              <a:t> </a:t>
            </a:r>
            <a:r>
              <a:rPr dirty="0" spc="-10"/>
              <a:t>ortamını</a:t>
            </a:r>
            <a:r>
              <a:rPr dirty="0" spc="5"/>
              <a:t> </a:t>
            </a:r>
            <a:r>
              <a:rPr dirty="0" spc="-30"/>
              <a:t>etkilemektedir.</a:t>
            </a:r>
          </a:p>
          <a:p>
            <a:pPr marL="9525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50"/>
          </a:p>
          <a:p>
            <a:pPr marL="250825" marR="569595" indent="-229235">
              <a:lnSpc>
                <a:spcPts val="3020"/>
              </a:lnSpc>
              <a:buFont typeface="Arial MT"/>
              <a:buChar char="•"/>
              <a:tabLst>
                <a:tab pos="252095" algn="l"/>
              </a:tabLst>
            </a:pPr>
            <a:r>
              <a:rPr dirty="0" spc="-15"/>
              <a:t>Akran</a:t>
            </a:r>
            <a:r>
              <a:rPr dirty="0" spc="20"/>
              <a:t> </a:t>
            </a:r>
            <a:r>
              <a:rPr dirty="0" spc="-15"/>
              <a:t>zorbalığı</a:t>
            </a:r>
            <a:r>
              <a:rPr dirty="0" spc="5"/>
              <a:t> </a:t>
            </a:r>
            <a:r>
              <a:rPr dirty="0" spc="-10"/>
              <a:t>durumlarında</a:t>
            </a:r>
            <a:r>
              <a:rPr dirty="0" spc="45"/>
              <a:t> </a:t>
            </a:r>
            <a:r>
              <a:rPr dirty="0" spc="-20"/>
              <a:t>yer</a:t>
            </a:r>
            <a:r>
              <a:rPr dirty="0" spc="10"/>
              <a:t> </a:t>
            </a:r>
            <a:r>
              <a:rPr dirty="0" spc="-5"/>
              <a:t>alan</a:t>
            </a:r>
            <a:r>
              <a:rPr dirty="0"/>
              <a:t> </a:t>
            </a:r>
            <a:r>
              <a:rPr dirty="0" spc="-10"/>
              <a:t>çocukları</a:t>
            </a:r>
            <a:r>
              <a:rPr dirty="0" spc="45"/>
              <a:t> </a:t>
            </a:r>
            <a:r>
              <a:rPr dirty="0" spc="-5" b="1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dirty="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FF0000"/>
                </a:solidFill>
                <a:latin typeface="Calibri"/>
                <a:cs typeface="Calibri"/>
              </a:rPr>
              <a:t>grupta</a:t>
            </a:r>
            <a:r>
              <a:rPr dirty="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pc="-5"/>
              <a:t>ele </a:t>
            </a:r>
            <a:r>
              <a:rPr dirty="0" spc="-615"/>
              <a:t> </a:t>
            </a:r>
            <a:r>
              <a:rPr dirty="0" spc="-10"/>
              <a:t>alabiliriz:</a:t>
            </a:r>
          </a:p>
          <a:p>
            <a:pPr lvl="1" marL="936625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37260" algn="l"/>
                <a:tab pos="937894" algn="l"/>
              </a:tabLst>
            </a:pPr>
            <a:r>
              <a:rPr dirty="0" sz="2400" spc="-10" i="1">
                <a:latin typeface="Calibri"/>
                <a:cs typeface="Calibri"/>
              </a:rPr>
              <a:t>Zorbalık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yapanlar</a:t>
            </a:r>
            <a:endParaRPr sz="2400">
              <a:latin typeface="Calibri"/>
              <a:cs typeface="Calibri"/>
            </a:endParaRPr>
          </a:p>
          <a:p>
            <a:pPr lvl="1" marL="936625" indent="-457834">
              <a:lnSpc>
                <a:spcPct val="100000"/>
              </a:lnSpc>
              <a:spcBef>
                <a:spcPts val="209"/>
              </a:spcBef>
              <a:buAutoNum type="arabicPeriod"/>
              <a:tabLst>
                <a:tab pos="937260" algn="l"/>
                <a:tab pos="937894" algn="l"/>
              </a:tabLst>
            </a:pP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maruz</a:t>
            </a:r>
            <a:r>
              <a:rPr dirty="0" sz="2400" spc="-15" i="1">
                <a:latin typeface="Calibri"/>
                <a:cs typeface="Calibri"/>
              </a:rPr>
              <a:t> kalanlar</a:t>
            </a:r>
            <a:endParaRPr sz="2400">
              <a:latin typeface="Calibri"/>
              <a:cs typeface="Calibri"/>
            </a:endParaRPr>
          </a:p>
          <a:p>
            <a:pPr lvl="1" marL="936625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37260" algn="l"/>
                <a:tab pos="937894" algn="l"/>
              </a:tabLst>
            </a:pPr>
            <a:r>
              <a:rPr dirty="0" sz="2400" i="1">
                <a:latin typeface="Calibri"/>
                <a:cs typeface="Calibri"/>
              </a:rPr>
              <a:t>Hem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zorbalık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yapan</a:t>
            </a:r>
            <a:r>
              <a:rPr dirty="0" sz="2400" spc="1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hem de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aynı </a:t>
            </a:r>
            <a:r>
              <a:rPr dirty="0" sz="2400" spc="-15" i="1">
                <a:latin typeface="Calibri"/>
                <a:cs typeface="Calibri"/>
              </a:rPr>
              <a:t>zamanda</a:t>
            </a:r>
            <a:r>
              <a:rPr dirty="0" sz="2400" spc="2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maruz </a:t>
            </a:r>
            <a:r>
              <a:rPr dirty="0" sz="2400" spc="-15" i="1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936625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37260" algn="l"/>
                <a:tab pos="937894" algn="l"/>
              </a:tabLst>
            </a:pPr>
            <a:r>
              <a:rPr dirty="0" sz="2400" spc="-5" i="1">
                <a:latin typeface="Calibri"/>
                <a:cs typeface="Calibri"/>
              </a:rPr>
              <a:t>İzleyiciler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(olaya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tanıklık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edenler)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816" y="465277"/>
            <a:ext cx="90239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Zorbalığına</a:t>
            </a:r>
            <a:r>
              <a:rPr dirty="0" sz="40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Neden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Olabilecek</a:t>
            </a:r>
            <a:r>
              <a:rPr dirty="0" sz="4000" spc="-12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5">
                <a:solidFill>
                  <a:srgbClr val="000000"/>
                </a:solidFill>
                <a:latin typeface="Calibri Light"/>
                <a:cs typeface="Calibri Light"/>
              </a:rPr>
              <a:t>Faktörler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265044"/>
            <a:ext cx="10262870" cy="262699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5080" indent="-229235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 zorbalığına </a:t>
            </a:r>
            <a:r>
              <a:rPr dirty="0" sz="2800" spc="-10">
                <a:latin typeface="Calibri"/>
                <a:cs typeface="Calibri"/>
              </a:rPr>
              <a:t>neden olabilen bir </a:t>
            </a:r>
            <a:r>
              <a:rPr dirty="0" sz="2800" spc="-15">
                <a:latin typeface="Calibri"/>
                <a:cs typeface="Calibri"/>
              </a:rPr>
              <a:t>çok </a:t>
            </a:r>
            <a:r>
              <a:rPr dirty="0" sz="2800" spc="-20">
                <a:latin typeface="Calibri"/>
                <a:cs typeface="Calibri"/>
              </a:rPr>
              <a:t>faktör </a:t>
            </a:r>
            <a:r>
              <a:rPr dirty="0" sz="2800" spc="-30">
                <a:latin typeface="Calibri"/>
                <a:cs typeface="Calibri"/>
              </a:rPr>
              <a:t>bulunmaktadır. </a:t>
            </a:r>
            <a:r>
              <a:rPr dirty="0" sz="2800" spc="-10">
                <a:latin typeface="Calibri"/>
                <a:cs typeface="Calibri"/>
              </a:rPr>
              <a:t>Ancak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hiçbir </a:t>
            </a:r>
            <a:r>
              <a:rPr dirty="0" sz="2800" spc="-20">
                <a:latin typeface="Calibri"/>
                <a:cs typeface="Calibri"/>
              </a:rPr>
              <a:t>bireysel </a:t>
            </a:r>
            <a:r>
              <a:rPr dirty="0" sz="2800" spc="-30">
                <a:latin typeface="Calibri"/>
                <a:cs typeface="Calibri"/>
              </a:rPr>
              <a:t>veya </a:t>
            </a:r>
            <a:r>
              <a:rPr dirty="0" sz="2800" spc="-5">
                <a:latin typeface="Calibri"/>
                <a:cs typeface="Calibri"/>
              </a:rPr>
              <a:t>ailesel </a:t>
            </a:r>
            <a:r>
              <a:rPr dirty="0" sz="2800" spc="-20">
                <a:latin typeface="Calibri"/>
                <a:cs typeface="Calibri"/>
              </a:rPr>
              <a:t>özellik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u="heavy" sz="2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tek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başına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 zorbalığının </a:t>
            </a:r>
            <a:r>
              <a:rPr dirty="0" sz="2800" spc="-5">
                <a:latin typeface="Calibri"/>
                <a:cs typeface="Calibri"/>
              </a:rPr>
              <a:t>nedeni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değildir.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algn="just" marL="241300" marR="180975" indent="-229235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 </a:t>
            </a:r>
            <a:r>
              <a:rPr dirty="0" sz="2800" spc="-15">
                <a:latin typeface="Calibri"/>
                <a:cs typeface="Calibri"/>
              </a:rPr>
              <a:t>faktörlerin </a:t>
            </a:r>
            <a:r>
              <a:rPr dirty="0" sz="2800" spc="-5">
                <a:latin typeface="Calibri"/>
                <a:cs typeface="Calibri"/>
              </a:rPr>
              <a:t>incelenmesi </a:t>
            </a:r>
            <a:r>
              <a:rPr dirty="0" sz="2800" spc="-15">
                <a:latin typeface="Calibri"/>
                <a:cs typeface="Calibri"/>
              </a:rPr>
              <a:t>akran zorbalığını </a:t>
            </a:r>
            <a:r>
              <a:rPr dirty="0" sz="2800" spc="-10">
                <a:latin typeface="Calibri"/>
                <a:cs typeface="Calibri"/>
              </a:rPr>
              <a:t>önleme </a:t>
            </a:r>
            <a:r>
              <a:rPr dirty="0" sz="2800" spc="-20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zorbalıkla </a:t>
            </a:r>
            <a:r>
              <a:rPr dirty="0" sz="2800" spc="-10">
                <a:latin typeface="Calibri"/>
                <a:cs typeface="Calibri"/>
              </a:rPr>
              <a:t>baş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etme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konusunda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oldukça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önemlidir.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886713"/>
            <a:ext cx="5535930" cy="5098415"/>
            <a:chOff x="307593" y="886713"/>
            <a:chExt cx="5535930" cy="5098415"/>
          </a:xfrm>
        </p:grpSpPr>
        <p:sp>
          <p:nvSpPr>
            <p:cNvPr id="3" name="object 3"/>
            <p:cNvSpPr/>
            <p:nvPr/>
          </p:nvSpPr>
          <p:spPr>
            <a:xfrm>
              <a:off x="313943" y="893063"/>
              <a:ext cx="5523230" cy="692150"/>
            </a:xfrm>
            <a:custGeom>
              <a:avLst/>
              <a:gdLst/>
              <a:ahLst/>
              <a:cxnLst/>
              <a:rect l="l" t="t" r="r" b="b"/>
              <a:pathLst>
                <a:path w="5523230" h="692150">
                  <a:moveTo>
                    <a:pt x="5407659" y="0"/>
                  </a:moveTo>
                  <a:lnTo>
                    <a:pt x="115315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5"/>
                  </a:lnTo>
                  <a:lnTo>
                    <a:pt x="0" y="576580"/>
                  </a:lnTo>
                  <a:lnTo>
                    <a:pt x="9061" y="621440"/>
                  </a:lnTo>
                  <a:lnTo>
                    <a:pt x="33774" y="658098"/>
                  </a:lnTo>
                  <a:lnTo>
                    <a:pt x="70428" y="682825"/>
                  </a:lnTo>
                  <a:lnTo>
                    <a:pt x="115315" y="691896"/>
                  </a:lnTo>
                  <a:lnTo>
                    <a:pt x="5407659" y="691896"/>
                  </a:lnTo>
                  <a:lnTo>
                    <a:pt x="5452520" y="682825"/>
                  </a:lnTo>
                  <a:lnTo>
                    <a:pt x="5489178" y="658098"/>
                  </a:lnTo>
                  <a:lnTo>
                    <a:pt x="5513905" y="621440"/>
                  </a:lnTo>
                  <a:lnTo>
                    <a:pt x="5522976" y="576580"/>
                  </a:lnTo>
                  <a:lnTo>
                    <a:pt x="5522976" y="115315"/>
                  </a:lnTo>
                  <a:lnTo>
                    <a:pt x="5513905" y="70455"/>
                  </a:lnTo>
                  <a:lnTo>
                    <a:pt x="5489178" y="33797"/>
                  </a:lnTo>
                  <a:lnTo>
                    <a:pt x="5452520" y="9070"/>
                  </a:lnTo>
                  <a:lnTo>
                    <a:pt x="540765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893063"/>
              <a:ext cx="5523230" cy="692150"/>
            </a:xfrm>
            <a:custGeom>
              <a:avLst/>
              <a:gdLst/>
              <a:ahLst/>
              <a:cxnLst/>
              <a:rect l="l" t="t" r="r" b="b"/>
              <a:pathLst>
                <a:path w="5523230" h="692150">
                  <a:moveTo>
                    <a:pt x="0" y="115315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5" y="0"/>
                  </a:lnTo>
                  <a:lnTo>
                    <a:pt x="5407659" y="0"/>
                  </a:lnTo>
                  <a:lnTo>
                    <a:pt x="5452520" y="9070"/>
                  </a:lnTo>
                  <a:lnTo>
                    <a:pt x="5489178" y="33797"/>
                  </a:lnTo>
                  <a:lnTo>
                    <a:pt x="5513905" y="70455"/>
                  </a:lnTo>
                  <a:lnTo>
                    <a:pt x="5522976" y="115315"/>
                  </a:lnTo>
                  <a:lnTo>
                    <a:pt x="5522976" y="576580"/>
                  </a:lnTo>
                  <a:lnTo>
                    <a:pt x="5513905" y="621440"/>
                  </a:lnTo>
                  <a:lnTo>
                    <a:pt x="5489178" y="658098"/>
                  </a:lnTo>
                  <a:lnTo>
                    <a:pt x="5452520" y="682825"/>
                  </a:lnTo>
                  <a:lnTo>
                    <a:pt x="5407659" y="691896"/>
                  </a:lnTo>
                  <a:lnTo>
                    <a:pt x="115315" y="691896"/>
                  </a:lnTo>
                  <a:lnTo>
                    <a:pt x="70428" y="682825"/>
                  </a:lnTo>
                  <a:lnTo>
                    <a:pt x="33774" y="658098"/>
                  </a:lnTo>
                  <a:lnTo>
                    <a:pt x="9061" y="621440"/>
                  </a:lnTo>
                  <a:lnTo>
                    <a:pt x="0" y="576580"/>
                  </a:lnTo>
                  <a:lnTo>
                    <a:pt x="0" y="1153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3943" y="1552955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76199" y="829478"/>
            <a:ext cx="5159375" cy="3350895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1460500">
              <a:lnSpc>
                <a:spcPct val="100000"/>
              </a:lnSpc>
              <a:spcBef>
                <a:spcPts val="1495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7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Başkaları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üzerinde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egemenlik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kurmayı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sevme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Diğerlerinin duygularına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duyarsız</a:t>
            </a:r>
            <a:r>
              <a:rPr dirty="0" sz="2000" spc="-5">
                <a:latin typeface="Calibri"/>
                <a:cs typeface="Calibri"/>
              </a:rPr>
              <a:t> olma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duygusal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becerilerde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zayıflık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Düşünmeden,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tepkisel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aceleci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Öfke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kontrolü</a:t>
            </a:r>
            <a:r>
              <a:rPr dirty="0" sz="2000" spc="-10">
                <a:latin typeface="Calibri"/>
                <a:cs typeface="Calibri"/>
              </a:rPr>
              <a:t> problemi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yaşama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20">
                <a:latin typeface="Calibri"/>
                <a:cs typeface="Calibri"/>
              </a:rPr>
              <a:t>Yetişkinlere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itaatsiz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davranışlarda </a:t>
            </a:r>
            <a:r>
              <a:rPr dirty="0" sz="2000">
                <a:latin typeface="Calibri"/>
                <a:cs typeface="Calibri"/>
              </a:rPr>
              <a:t>bulunma</a:t>
            </a:r>
            <a:endParaRPr sz="2000">
              <a:latin typeface="Calibri"/>
              <a:cs typeface="Calibri"/>
            </a:endParaRPr>
          </a:p>
          <a:p>
            <a:pPr marL="241300" marR="738505" indent="-228600">
              <a:lnSpc>
                <a:spcPts val="2210"/>
              </a:lnSpc>
              <a:spcBef>
                <a:spcPts val="509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Okul </a:t>
            </a:r>
            <a:r>
              <a:rPr dirty="0" sz="2000" spc="-5">
                <a:latin typeface="Calibri"/>
                <a:cs typeface="Calibri"/>
              </a:rPr>
              <a:t>dışındaki </a:t>
            </a:r>
            <a:r>
              <a:rPr dirty="0" sz="2000" spc="-10">
                <a:latin typeface="Calibri"/>
                <a:cs typeface="Calibri"/>
              </a:rPr>
              <a:t>ortamlarda </a:t>
            </a:r>
            <a:r>
              <a:rPr dirty="0" sz="2000" spc="-5">
                <a:latin typeface="Calibri"/>
                <a:cs typeface="Calibri"/>
              </a:rPr>
              <a:t>da </a:t>
            </a:r>
            <a:r>
              <a:rPr dirty="0" sz="2000" spc="-10">
                <a:latin typeface="Calibri"/>
                <a:cs typeface="Calibri"/>
              </a:rPr>
              <a:t>saldırganca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858011"/>
            <a:ext cx="5523230" cy="5126990"/>
          </a:xfrm>
          <a:custGeom>
            <a:avLst/>
            <a:gdLst/>
            <a:ahLst/>
            <a:cxnLst/>
            <a:rect l="l" t="t" r="r" b="b"/>
            <a:pathLst>
              <a:path w="5523230" h="5126990">
                <a:moveTo>
                  <a:pt x="0" y="5126736"/>
                </a:moveTo>
                <a:lnTo>
                  <a:pt x="5522976" y="5126736"/>
                </a:lnTo>
                <a:lnTo>
                  <a:pt x="5522976" y="0"/>
                </a:lnTo>
                <a:lnTo>
                  <a:pt x="0" y="0"/>
                </a:lnTo>
                <a:lnTo>
                  <a:pt x="0" y="512673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078982" y="866902"/>
            <a:ext cx="5860415" cy="5118100"/>
            <a:chOff x="6078982" y="866902"/>
            <a:chExt cx="5860415" cy="5118100"/>
          </a:xfrm>
        </p:grpSpPr>
        <p:sp>
          <p:nvSpPr>
            <p:cNvPr id="9" name="object 9"/>
            <p:cNvSpPr/>
            <p:nvPr/>
          </p:nvSpPr>
          <p:spPr>
            <a:xfrm>
              <a:off x="6085332" y="873251"/>
              <a:ext cx="5847715" cy="5111750"/>
            </a:xfrm>
            <a:custGeom>
              <a:avLst/>
              <a:gdLst/>
              <a:ahLst/>
              <a:cxnLst/>
              <a:rect l="l" t="t" r="r" b="b"/>
              <a:pathLst>
                <a:path w="5847715" h="5111750">
                  <a:moveTo>
                    <a:pt x="5847588" y="5109972"/>
                  </a:moveTo>
                  <a:lnTo>
                    <a:pt x="0" y="5109972"/>
                  </a:lnTo>
                  <a:lnTo>
                    <a:pt x="0" y="5111496"/>
                  </a:lnTo>
                  <a:lnTo>
                    <a:pt x="5847588" y="5111496"/>
                  </a:lnTo>
                  <a:lnTo>
                    <a:pt x="5847588" y="5109972"/>
                  </a:lnTo>
                  <a:close/>
                </a:path>
                <a:path w="5847715" h="5111750">
                  <a:moveTo>
                    <a:pt x="5847588" y="0"/>
                  </a:moveTo>
                  <a:lnTo>
                    <a:pt x="0" y="0"/>
                  </a:lnTo>
                  <a:lnTo>
                    <a:pt x="0" y="644652"/>
                  </a:lnTo>
                  <a:lnTo>
                    <a:pt x="5847588" y="644652"/>
                  </a:lnTo>
                  <a:lnTo>
                    <a:pt x="5847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85332" y="873252"/>
              <a:ext cx="5847715" cy="643255"/>
            </a:xfrm>
            <a:custGeom>
              <a:avLst/>
              <a:gdLst/>
              <a:ahLst/>
              <a:cxnLst/>
              <a:rect l="l" t="t" r="r" b="b"/>
              <a:pathLst>
                <a:path w="5847715" h="643255">
                  <a:moveTo>
                    <a:pt x="5740399" y="0"/>
                  </a:moveTo>
                  <a:lnTo>
                    <a:pt x="107187" y="0"/>
                  </a:lnTo>
                  <a:lnTo>
                    <a:pt x="65472" y="8425"/>
                  </a:lnTo>
                  <a:lnTo>
                    <a:pt x="31400" y="31400"/>
                  </a:lnTo>
                  <a:lnTo>
                    <a:pt x="8425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5" y="577655"/>
                  </a:lnTo>
                  <a:lnTo>
                    <a:pt x="31400" y="611727"/>
                  </a:lnTo>
                  <a:lnTo>
                    <a:pt x="65472" y="634702"/>
                  </a:lnTo>
                  <a:lnTo>
                    <a:pt x="107187" y="643127"/>
                  </a:lnTo>
                  <a:lnTo>
                    <a:pt x="5740399" y="643127"/>
                  </a:lnTo>
                  <a:lnTo>
                    <a:pt x="5782115" y="634702"/>
                  </a:lnTo>
                  <a:lnTo>
                    <a:pt x="5816187" y="611727"/>
                  </a:lnTo>
                  <a:lnTo>
                    <a:pt x="5839162" y="577655"/>
                  </a:lnTo>
                  <a:lnTo>
                    <a:pt x="5847588" y="535939"/>
                  </a:lnTo>
                  <a:lnTo>
                    <a:pt x="5847588" y="107187"/>
                  </a:lnTo>
                  <a:lnTo>
                    <a:pt x="5839162" y="65472"/>
                  </a:lnTo>
                  <a:lnTo>
                    <a:pt x="5816187" y="31400"/>
                  </a:lnTo>
                  <a:lnTo>
                    <a:pt x="5782115" y="8425"/>
                  </a:lnTo>
                  <a:lnTo>
                    <a:pt x="57403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85332" y="873252"/>
              <a:ext cx="5847715" cy="643255"/>
            </a:xfrm>
            <a:custGeom>
              <a:avLst/>
              <a:gdLst/>
              <a:ahLst/>
              <a:cxnLst/>
              <a:rect l="l" t="t" r="r" b="b"/>
              <a:pathLst>
                <a:path w="5847715" h="643255">
                  <a:moveTo>
                    <a:pt x="0" y="107187"/>
                  </a:moveTo>
                  <a:lnTo>
                    <a:pt x="8425" y="65472"/>
                  </a:lnTo>
                  <a:lnTo>
                    <a:pt x="31400" y="31400"/>
                  </a:lnTo>
                  <a:lnTo>
                    <a:pt x="65472" y="8425"/>
                  </a:lnTo>
                  <a:lnTo>
                    <a:pt x="107187" y="0"/>
                  </a:lnTo>
                  <a:lnTo>
                    <a:pt x="5740399" y="0"/>
                  </a:lnTo>
                  <a:lnTo>
                    <a:pt x="5782115" y="8425"/>
                  </a:lnTo>
                  <a:lnTo>
                    <a:pt x="5816187" y="31400"/>
                  </a:lnTo>
                  <a:lnTo>
                    <a:pt x="5839162" y="65472"/>
                  </a:lnTo>
                  <a:lnTo>
                    <a:pt x="5847588" y="107187"/>
                  </a:lnTo>
                  <a:lnTo>
                    <a:pt x="5847588" y="535939"/>
                  </a:lnTo>
                  <a:lnTo>
                    <a:pt x="5839162" y="577655"/>
                  </a:lnTo>
                  <a:lnTo>
                    <a:pt x="5816187" y="611727"/>
                  </a:lnTo>
                  <a:lnTo>
                    <a:pt x="5782115" y="634702"/>
                  </a:lnTo>
                  <a:lnTo>
                    <a:pt x="5740399" y="643127"/>
                  </a:lnTo>
                  <a:lnTo>
                    <a:pt x="107187" y="643127"/>
                  </a:lnTo>
                  <a:lnTo>
                    <a:pt x="65472" y="634702"/>
                  </a:lnTo>
                  <a:lnTo>
                    <a:pt x="31400" y="611727"/>
                  </a:lnTo>
                  <a:lnTo>
                    <a:pt x="8425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85332" y="1517904"/>
              <a:ext cx="5847715" cy="4465320"/>
            </a:xfrm>
            <a:custGeom>
              <a:avLst/>
              <a:gdLst/>
              <a:ahLst/>
              <a:cxnLst/>
              <a:rect l="l" t="t" r="r" b="b"/>
              <a:pathLst>
                <a:path w="5847715" h="4465320">
                  <a:moveTo>
                    <a:pt x="5847588" y="0"/>
                  </a:moveTo>
                  <a:lnTo>
                    <a:pt x="0" y="0"/>
                  </a:lnTo>
                  <a:lnTo>
                    <a:pt x="0" y="4465320"/>
                  </a:lnTo>
                  <a:lnTo>
                    <a:pt x="5847588" y="4465320"/>
                  </a:lnTo>
                  <a:lnTo>
                    <a:pt x="584758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259829" y="774638"/>
            <a:ext cx="5221605" cy="392811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marL="1690370">
              <a:lnSpc>
                <a:spcPct val="100000"/>
              </a:lnSpc>
              <a:spcBef>
                <a:spcPts val="1580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45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Anne-baba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arasında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çatışma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Aile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 </a:t>
            </a:r>
            <a:r>
              <a:rPr dirty="0" sz="2000" spc="-5">
                <a:latin typeface="Calibri"/>
                <a:cs typeface="Calibri"/>
              </a:rPr>
              <a:t>şiddet,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 </a:t>
            </a:r>
            <a:r>
              <a:rPr dirty="0" sz="2000" spc="-15">
                <a:latin typeface="Calibri"/>
                <a:cs typeface="Calibri"/>
              </a:rPr>
              <a:t>ve/veya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duygusal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istismar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Anne-babanın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ilgi,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sevgi,</a:t>
            </a:r>
            <a:r>
              <a:rPr dirty="0" sz="2000" spc="-5">
                <a:latin typeface="Calibri"/>
                <a:cs typeface="Calibri"/>
              </a:rPr>
              <a:t> yakınlık </a:t>
            </a:r>
            <a:r>
              <a:rPr dirty="0" sz="2000" spc="-10">
                <a:latin typeface="Calibri"/>
                <a:cs typeface="Calibri"/>
              </a:rPr>
              <a:t>göstermemesi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Çocuğa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-15">
                <a:latin typeface="Calibri"/>
                <a:cs typeface="Calibri"/>
              </a:rPr>
              <a:t> ceza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verilmesi</a:t>
            </a:r>
            <a:endParaRPr sz="2000">
              <a:latin typeface="Calibri"/>
              <a:cs typeface="Calibri"/>
            </a:endParaRPr>
          </a:p>
          <a:p>
            <a:pPr marL="241300" marR="241935" indent="-228600">
              <a:lnSpc>
                <a:spcPts val="2200"/>
              </a:lnSpc>
              <a:spcBef>
                <a:spcPts val="53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Çocuğun </a:t>
            </a:r>
            <a:r>
              <a:rPr dirty="0" sz="2000" spc="-10">
                <a:latin typeface="Calibri"/>
                <a:cs typeface="Calibri"/>
              </a:rPr>
              <a:t>saldırgan davranışlarla </a:t>
            </a:r>
            <a:r>
              <a:rPr dirty="0" sz="2000" spc="-5">
                <a:latin typeface="Calibri"/>
                <a:cs typeface="Calibri"/>
              </a:rPr>
              <a:t>istediğini elde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edebilmesi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Aile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</a:t>
            </a:r>
            <a:r>
              <a:rPr dirty="0" sz="2000" spc="-5">
                <a:latin typeface="Calibri"/>
                <a:cs typeface="Calibri"/>
              </a:rPr>
              <a:t> iletişimin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zayıf/kopuk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olması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91500"/>
              </a:lnSpc>
              <a:spcBef>
                <a:spcPts val="49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Aile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içinde olumsuz </a:t>
            </a:r>
            <a:r>
              <a:rPr dirty="0" sz="2000" spc="-15">
                <a:latin typeface="Calibri"/>
                <a:cs typeface="Calibri"/>
              </a:rPr>
              <a:t>rol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modellerinin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olması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(örn. </a:t>
            </a:r>
            <a:r>
              <a:rPr dirty="0" sz="2000" spc="-4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küfürlü </a:t>
            </a:r>
            <a:r>
              <a:rPr dirty="0" sz="2000" spc="-15" i="1">
                <a:latin typeface="Calibri"/>
                <a:cs typeface="Calibri"/>
              </a:rPr>
              <a:t>konuşan </a:t>
            </a:r>
            <a:r>
              <a:rPr dirty="0" sz="2000" spc="-5" i="1">
                <a:latin typeface="Calibri"/>
                <a:cs typeface="Calibri"/>
              </a:rPr>
              <a:t>veya şiddet uygulayan </a:t>
            </a:r>
            <a:r>
              <a:rPr dirty="0" sz="2000" i="1">
                <a:latin typeface="Calibri"/>
                <a:cs typeface="Calibri"/>
              </a:rPr>
              <a:t>anne- 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babalar/kardeşler)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85332" y="873252"/>
            <a:ext cx="5847715" cy="5111750"/>
          </a:xfrm>
          <a:custGeom>
            <a:avLst/>
            <a:gdLst/>
            <a:ahLst/>
            <a:cxnLst/>
            <a:rect l="l" t="t" r="r" b="b"/>
            <a:pathLst>
              <a:path w="5847715" h="5111750">
                <a:moveTo>
                  <a:pt x="0" y="5111496"/>
                </a:moveTo>
                <a:lnTo>
                  <a:pt x="5847588" y="5111496"/>
                </a:lnTo>
                <a:lnTo>
                  <a:pt x="5847588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54602" y="157352"/>
            <a:ext cx="40874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2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2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6723" y="3934967"/>
            <a:ext cx="4174235" cy="257860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018" y="6569379"/>
            <a:ext cx="93186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(Baldry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Farrington,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1999;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Bronfenbrenner,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1986;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Duncan</a:t>
            </a:r>
            <a:r>
              <a:rPr dirty="0" sz="900">
                <a:latin typeface="Calibri"/>
                <a:cs typeface="Calibri"/>
              </a:rPr>
              <a:t> 2004;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McGrath,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2007;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1993,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2005;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Pellegrini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1998;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2002;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Rodkin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Hodges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Schwartz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1997,Ural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Özteke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2007)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177797"/>
            <a:ext cx="5514340" cy="621030"/>
            <a:chOff x="307593" y="1177797"/>
            <a:chExt cx="5514340" cy="621030"/>
          </a:xfrm>
        </p:grpSpPr>
        <p:sp>
          <p:nvSpPr>
            <p:cNvPr id="3" name="object 3"/>
            <p:cNvSpPr/>
            <p:nvPr/>
          </p:nvSpPr>
          <p:spPr>
            <a:xfrm>
              <a:off x="313943" y="1184147"/>
              <a:ext cx="5501640" cy="608330"/>
            </a:xfrm>
            <a:custGeom>
              <a:avLst/>
              <a:gdLst/>
              <a:ahLst/>
              <a:cxnLst/>
              <a:rect l="l" t="t" r="r" b="b"/>
              <a:pathLst>
                <a:path w="5501640" h="608330">
                  <a:moveTo>
                    <a:pt x="5400294" y="0"/>
                  </a:moveTo>
                  <a:lnTo>
                    <a:pt x="101346" y="0"/>
                  </a:lnTo>
                  <a:lnTo>
                    <a:pt x="61898" y="7959"/>
                  </a:lnTo>
                  <a:lnTo>
                    <a:pt x="29684" y="29670"/>
                  </a:lnTo>
                  <a:lnTo>
                    <a:pt x="7964" y="61882"/>
                  </a:lnTo>
                  <a:lnTo>
                    <a:pt x="0" y="101346"/>
                  </a:lnTo>
                  <a:lnTo>
                    <a:pt x="0" y="506729"/>
                  </a:lnTo>
                  <a:lnTo>
                    <a:pt x="7964" y="546193"/>
                  </a:lnTo>
                  <a:lnTo>
                    <a:pt x="29684" y="578405"/>
                  </a:lnTo>
                  <a:lnTo>
                    <a:pt x="61898" y="600116"/>
                  </a:lnTo>
                  <a:lnTo>
                    <a:pt x="101346" y="608076"/>
                  </a:lnTo>
                  <a:lnTo>
                    <a:pt x="5400294" y="608076"/>
                  </a:lnTo>
                  <a:lnTo>
                    <a:pt x="5439757" y="600116"/>
                  </a:lnTo>
                  <a:lnTo>
                    <a:pt x="5471969" y="578405"/>
                  </a:lnTo>
                  <a:lnTo>
                    <a:pt x="5493680" y="546193"/>
                  </a:lnTo>
                  <a:lnTo>
                    <a:pt x="5501640" y="506729"/>
                  </a:lnTo>
                  <a:lnTo>
                    <a:pt x="5501640" y="101346"/>
                  </a:lnTo>
                  <a:lnTo>
                    <a:pt x="5493680" y="61882"/>
                  </a:lnTo>
                  <a:lnTo>
                    <a:pt x="5471969" y="29670"/>
                  </a:lnTo>
                  <a:lnTo>
                    <a:pt x="5439757" y="7959"/>
                  </a:lnTo>
                  <a:lnTo>
                    <a:pt x="540029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1184147"/>
              <a:ext cx="5501640" cy="608330"/>
            </a:xfrm>
            <a:custGeom>
              <a:avLst/>
              <a:gdLst/>
              <a:ahLst/>
              <a:cxnLst/>
              <a:rect l="l" t="t" r="r" b="b"/>
              <a:pathLst>
                <a:path w="5501640" h="608330">
                  <a:moveTo>
                    <a:pt x="0" y="101346"/>
                  </a:moveTo>
                  <a:lnTo>
                    <a:pt x="7964" y="61882"/>
                  </a:lnTo>
                  <a:lnTo>
                    <a:pt x="29684" y="29670"/>
                  </a:lnTo>
                  <a:lnTo>
                    <a:pt x="61898" y="7959"/>
                  </a:lnTo>
                  <a:lnTo>
                    <a:pt x="101346" y="0"/>
                  </a:lnTo>
                  <a:lnTo>
                    <a:pt x="5400294" y="0"/>
                  </a:lnTo>
                  <a:lnTo>
                    <a:pt x="5439757" y="7959"/>
                  </a:lnTo>
                  <a:lnTo>
                    <a:pt x="5471969" y="29670"/>
                  </a:lnTo>
                  <a:lnTo>
                    <a:pt x="5493680" y="61882"/>
                  </a:lnTo>
                  <a:lnTo>
                    <a:pt x="5501640" y="101346"/>
                  </a:lnTo>
                  <a:lnTo>
                    <a:pt x="5501640" y="506729"/>
                  </a:lnTo>
                  <a:lnTo>
                    <a:pt x="5493680" y="546193"/>
                  </a:lnTo>
                  <a:lnTo>
                    <a:pt x="5471969" y="578405"/>
                  </a:lnTo>
                  <a:lnTo>
                    <a:pt x="5439757" y="600116"/>
                  </a:lnTo>
                  <a:lnTo>
                    <a:pt x="5400294" y="608076"/>
                  </a:lnTo>
                  <a:lnTo>
                    <a:pt x="101346" y="608076"/>
                  </a:lnTo>
                  <a:lnTo>
                    <a:pt x="61898" y="600116"/>
                  </a:lnTo>
                  <a:lnTo>
                    <a:pt x="29684" y="578405"/>
                  </a:lnTo>
                  <a:lnTo>
                    <a:pt x="7964" y="546193"/>
                  </a:lnTo>
                  <a:lnTo>
                    <a:pt x="0" y="506729"/>
                  </a:lnTo>
                  <a:lnTo>
                    <a:pt x="0" y="1013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914270" y="1256791"/>
            <a:ext cx="2300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943" y="1793748"/>
            <a:ext cx="5501640" cy="4516120"/>
          </a:xfrm>
          <a:custGeom>
            <a:avLst/>
            <a:gdLst/>
            <a:ahLst/>
            <a:cxnLst/>
            <a:rect l="l" t="t" r="r" b="b"/>
            <a:pathLst>
              <a:path w="5501640" h="4516120">
                <a:moveTo>
                  <a:pt x="5501639" y="0"/>
                </a:moveTo>
                <a:lnTo>
                  <a:pt x="0" y="0"/>
                </a:lnTo>
                <a:lnTo>
                  <a:pt x="0" y="4515612"/>
                </a:lnTo>
                <a:lnTo>
                  <a:pt x="5501639" y="4515612"/>
                </a:lnTo>
                <a:lnTo>
                  <a:pt x="55016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5589" y="1716118"/>
            <a:ext cx="4686935" cy="449199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Çekingen,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kapanık,</a:t>
            </a:r>
            <a:r>
              <a:rPr dirty="0" sz="2400" spc="-15">
                <a:latin typeface="Calibri"/>
                <a:cs typeface="Calibri"/>
              </a:rPr>
              <a:t> itaatkar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Düşük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özgüven</a:t>
            </a:r>
            <a:endParaRPr sz="2400">
              <a:latin typeface="Calibri"/>
              <a:cs typeface="Calibri"/>
            </a:endParaRPr>
          </a:p>
          <a:p>
            <a:pPr algn="just" marL="241300" marR="220979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 spc="-10">
                <a:latin typeface="Calibri"/>
                <a:cs typeface="Calibri"/>
              </a:rPr>
              <a:t>ortamlarda </a:t>
            </a:r>
            <a:r>
              <a:rPr dirty="0" sz="2400">
                <a:latin typeface="Calibri"/>
                <a:cs typeface="Calibri"/>
              </a:rPr>
              <a:t>endişeli, </a:t>
            </a:r>
            <a:r>
              <a:rPr dirty="0" sz="2400" spc="-20">
                <a:latin typeface="Calibri"/>
                <a:cs typeface="Calibri"/>
              </a:rPr>
              <a:t>kaygılı,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güvensiz</a:t>
            </a:r>
            <a:r>
              <a:rPr dirty="0" sz="2400" spc="-10">
                <a:latin typeface="Calibri"/>
                <a:cs typeface="Calibri"/>
              </a:rPr>
              <a:t> davranışlar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sergileme</a:t>
            </a:r>
            <a:endParaRPr sz="2400">
              <a:latin typeface="Calibri"/>
              <a:cs typeface="Calibri"/>
            </a:endParaRPr>
          </a:p>
          <a:p>
            <a:pPr algn="just" marL="241300" indent="-228600">
              <a:lnSpc>
                <a:spcPts val="276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özelliklere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sahip olma</a:t>
            </a:r>
            <a:endParaRPr sz="2400">
              <a:latin typeface="Calibri"/>
              <a:cs typeface="Calibri"/>
            </a:endParaRPr>
          </a:p>
          <a:p>
            <a:pPr algn="just" marL="241300" marR="781050">
              <a:lnSpc>
                <a:spcPct val="91500"/>
              </a:lnSpc>
              <a:spcBef>
                <a:spcPts val="130"/>
              </a:spcBef>
            </a:pPr>
            <a:r>
              <a:rPr dirty="0" sz="2400" spc="-5">
                <a:latin typeface="Calibri"/>
                <a:cs typeface="Calibri"/>
              </a:rPr>
              <a:t>(örn. </a:t>
            </a:r>
            <a:r>
              <a:rPr dirty="0" sz="2400">
                <a:latin typeface="Calibri"/>
                <a:cs typeface="Calibri"/>
              </a:rPr>
              <a:t>aşırı </a:t>
            </a:r>
            <a:r>
              <a:rPr dirty="0" sz="2400" spc="-5">
                <a:latin typeface="Calibri"/>
                <a:cs typeface="Calibri"/>
              </a:rPr>
              <a:t>kısa/uzun </a:t>
            </a:r>
            <a:r>
              <a:rPr dirty="0" sz="2400" spc="-45">
                <a:latin typeface="Calibri"/>
                <a:cs typeface="Calibri"/>
              </a:rPr>
              <a:t>boy, </a:t>
            </a:r>
            <a:r>
              <a:rPr dirty="0" sz="2400">
                <a:latin typeface="Calibri"/>
                <a:cs typeface="Calibri"/>
              </a:rPr>
              <a:t>aşırı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zayıf/kilolu, </a:t>
            </a:r>
            <a:r>
              <a:rPr dirty="0" sz="2400" spc="-15">
                <a:latin typeface="Calibri"/>
                <a:cs typeface="Calibri"/>
              </a:rPr>
              <a:t>kekemelik, gözlük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kullanma)</a:t>
            </a:r>
            <a:endParaRPr sz="2400">
              <a:latin typeface="Calibri"/>
              <a:cs typeface="Calibri"/>
            </a:endParaRPr>
          </a:p>
          <a:p>
            <a:pPr algn="just" marL="241300" marR="35560" indent="-228600">
              <a:lnSpc>
                <a:spcPts val="2640"/>
              </a:lnSpc>
              <a:spcBef>
                <a:spcPts val="63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Fiziksel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5">
                <a:latin typeface="Calibri"/>
                <a:cs typeface="Calibri"/>
              </a:rPr>
              <a:t>zihinsel </a:t>
            </a:r>
            <a:r>
              <a:rPr dirty="0" sz="2400" spc="-10">
                <a:latin typeface="Calibri"/>
                <a:cs typeface="Calibri"/>
              </a:rPr>
              <a:t>engel/farklılığa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sahip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algn="just" marL="241300" marR="26670" indent="-228600">
              <a:lnSpc>
                <a:spcPts val="264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Göçmen </a:t>
            </a:r>
            <a:r>
              <a:rPr dirty="0" sz="2400" spc="-10">
                <a:latin typeface="Calibri"/>
                <a:cs typeface="Calibri"/>
              </a:rPr>
              <a:t>olma/etnik </a:t>
            </a:r>
            <a:r>
              <a:rPr dirty="0" sz="2400">
                <a:latin typeface="Calibri"/>
                <a:cs typeface="Calibri"/>
              </a:rPr>
              <a:t>azınlık grubuna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dahil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943" y="1184147"/>
            <a:ext cx="5501640" cy="5126990"/>
          </a:xfrm>
          <a:custGeom>
            <a:avLst/>
            <a:gdLst/>
            <a:ahLst/>
            <a:cxnLst/>
            <a:rect l="l" t="t" r="r" b="b"/>
            <a:pathLst>
              <a:path w="5501640" h="5126990">
                <a:moveTo>
                  <a:pt x="0" y="5126736"/>
                </a:moveTo>
                <a:lnTo>
                  <a:pt x="5501639" y="5126736"/>
                </a:lnTo>
                <a:lnTo>
                  <a:pt x="5501639" y="0"/>
                </a:lnTo>
                <a:lnTo>
                  <a:pt x="0" y="0"/>
                </a:lnTo>
                <a:lnTo>
                  <a:pt x="0" y="512673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6216141" y="1180846"/>
            <a:ext cx="5514340" cy="5130165"/>
            <a:chOff x="6216141" y="1180846"/>
            <a:chExt cx="5514340" cy="5130165"/>
          </a:xfrm>
        </p:grpSpPr>
        <p:sp>
          <p:nvSpPr>
            <p:cNvPr id="10" name="object 10"/>
            <p:cNvSpPr/>
            <p:nvPr/>
          </p:nvSpPr>
          <p:spPr>
            <a:xfrm>
              <a:off x="6222492" y="1187195"/>
              <a:ext cx="5501640" cy="5123815"/>
            </a:xfrm>
            <a:custGeom>
              <a:avLst/>
              <a:gdLst/>
              <a:ahLst/>
              <a:cxnLst/>
              <a:rect l="l" t="t" r="r" b="b"/>
              <a:pathLst>
                <a:path w="5501640" h="5123815">
                  <a:moveTo>
                    <a:pt x="5501640" y="5122164"/>
                  </a:moveTo>
                  <a:lnTo>
                    <a:pt x="0" y="5122164"/>
                  </a:lnTo>
                  <a:lnTo>
                    <a:pt x="0" y="5123688"/>
                  </a:lnTo>
                  <a:lnTo>
                    <a:pt x="5501640" y="5123688"/>
                  </a:lnTo>
                  <a:lnTo>
                    <a:pt x="5501640" y="5122164"/>
                  </a:lnTo>
                  <a:close/>
                </a:path>
                <a:path w="5501640" h="5123815">
                  <a:moveTo>
                    <a:pt x="5501640" y="0"/>
                  </a:moveTo>
                  <a:lnTo>
                    <a:pt x="0" y="0"/>
                  </a:lnTo>
                  <a:lnTo>
                    <a:pt x="0" y="746772"/>
                  </a:lnTo>
                  <a:lnTo>
                    <a:pt x="5501640" y="746772"/>
                  </a:lnTo>
                  <a:lnTo>
                    <a:pt x="550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22491" y="1187196"/>
              <a:ext cx="5501640" cy="745490"/>
            </a:xfrm>
            <a:custGeom>
              <a:avLst/>
              <a:gdLst/>
              <a:ahLst/>
              <a:cxnLst/>
              <a:rect l="l" t="t" r="r" b="b"/>
              <a:pathLst>
                <a:path w="5501640" h="745489">
                  <a:moveTo>
                    <a:pt x="5377434" y="0"/>
                  </a:moveTo>
                  <a:lnTo>
                    <a:pt x="124206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5"/>
                  </a:lnTo>
                  <a:lnTo>
                    <a:pt x="0" y="621029"/>
                  </a:lnTo>
                  <a:lnTo>
                    <a:pt x="9763" y="669369"/>
                  </a:lnTo>
                  <a:lnTo>
                    <a:pt x="36385" y="708850"/>
                  </a:lnTo>
                  <a:lnTo>
                    <a:pt x="75866" y="735472"/>
                  </a:lnTo>
                  <a:lnTo>
                    <a:pt x="124206" y="745236"/>
                  </a:lnTo>
                  <a:lnTo>
                    <a:pt x="5377434" y="745236"/>
                  </a:lnTo>
                  <a:lnTo>
                    <a:pt x="5425773" y="735472"/>
                  </a:lnTo>
                  <a:lnTo>
                    <a:pt x="5465254" y="708850"/>
                  </a:lnTo>
                  <a:lnTo>
                    <a:pt x="5491876" y="669369"/>
                  </a:lnTo>
                  <a:lnTo>
                    <a:pt x="5501640" y="621029"/>
                  </a:lnTo>
                  <a:lnTo>
                    <a:pt x="5501640" y="124205"/>
                  </a:lnTo>
                  <a:lnTo>
                    <a:pt x="5491876" y="75866"/>
                  </a:lnTo>
                  <a:lnTo>
                    <a:pt x="5465254" y="36385"/>
                  </a:lnTo>
                  <a:lnTo>
                    <a:pt x="5425773" y="9763"/>
                  </a:lnTo>
                  <a:lnTo>
                    <a:pt x="53774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22491" y="1187196"/>
              <a:ext cx="5501640" cy="745490"/>
            </a:xfrm>
            <a:custGeom>
              <a:avLst/>
              <a:gdLst/>
              <a:ahLst/>
              <a:cxnLst/>
              <a:rect l="l" t="t" r="r" b="b"/>
              <a:pathLst>
                <a:path w="5501640" h="745489">
                  <a:moveTo>
                    <a:pt x="0" y="124205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6" y="0"/>
                  </a:lnTo>
                  <a:lnTo>
                    <a:pt x="5377434" y="0"/>
                  </a:lnTo>
                  <a:lnTo>
                    <a:pt x="5425773" y="9763"/>
                  </a:lnTo>
                  <a:lnTo>
                    <a:pt x="5465254" y="36385"/>
                  </a:lnTo>
                  <a:lnTo>
                    <a:pt x="5491876" y="75866"/>
                  </a:lnTo>
                  <a:lnTo>
                    <a:pt x="5501640" y="124205"/>
                  </a:lnTo>
                  <a:lnTo>
                    <a:pt x="5501640" y="621029"/>
                  </a:lnTo>
                  <a:lnTo>
                    <a:pt x="5491876" y="669369"/>
                  </a:lnTo>
                  <a:lnTo>
                    <a:pt x="5465254" y="708850"/>
                  </a:lnTo>
                  <a:lnTo>
                    <a:pt x="5425773" y="735472"/>
                  </a:lnTo>
                  <a:lnTo>
                    <a:pt x="5377434" y="745236"/>
                  </a:lnTo>
                  <a:lnTo>
                    <a:pt x="124206" y="745236"/>
                  </a:lnTo>
                  <a:lnTo>
                    <a:pt x="75866" y="735472"/>
                  </a:lnTo>
                  <a:lnTo>
                    <a:pt x="36385" y="708850"/>
                  </a:lnTo>
                  <a:lnTo>
                    <a:pt x="9763" y="669369"/>
                  </a:lnTo>
                  <a:lnTo>
                    <a:pt x="0" y="621029"/>
                  </a:lnTo>
                  <a:lnTo>
                    <a:pt x="0" y="12420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227064" y="1328165"/>
            <a:ext cx="5492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22491" y="1933955"/>
            <a:ext cx="5501640" cy="4375785"/>
          </a:xfrm>
          <a:custGeom>
            <a:avLst/>
            <a:gdLst/>
            <a:ahLst/>
            <a:cxnLst/>
            <a:rect l="l" t="t" r="r" b="b"/>
            <a:pathLst>
              <a:path w="5501640" h="4375785">
                <a:moveTo>
                  <a:pt x="5501640" y="0"/>
                </a:moveTo>
                <a:lnTo>
                  <a:pt x="0" y="0"/>
                </a:lnTo>
                <a:lnTo>
                  <a:pt x="0" y="4375404"/>
                </a:lnTo>
                <a:lnTo>
                  <a:pt x="5501640" y="4375404"/>
                </a:lnTo>
                <a:lnTo>
                  <a:pt x="55016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27064" y="1856326"/>
            <a:ext cx="5492750" cy="158940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398780" indent="-229235">
              <a:lnSpc>
                <a:spcPct val="100000"/>
              </a:lnSpc>
              <a:spcBef>
                <a:spcPts val="445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Aşırı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koruyucu ve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kollayıcı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anne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babalar</a:t>
            </a:r>
            <a:endParaRPr sz="24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Aile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 </a:t>
            </a:r>
            <a:r>
              <a:rPr dirty="0" sz="2400" spc="-5">
                <a:latin typeface="Calibri"/>
                <a:cs typeface="Calibri"/>
              </a:rPr>
              <a:t>iletişimin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zayıf/kopuk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marL="398780" marR="964565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399415" algn="l"/>
              </a:tabLst>
            </a:pPr>
            <a:r>
              <a:rPr dirty="0" sz="2400" spc="-5">
                <a:latin typeface="Calibri"/>
                <a:cs typeface="Calibri"/>
              </a:rPr>
              <a:t>Çocuğun </a:t>
            </a:r>
            <a:r>
              <a:rPr dirty="0" sz="2400">
                <a:latin typeface="Calibri"/>
                <a:cs typeface="Calibri"/>
              </a:rPr>
              <a:t>aile </a:t>
            </a:r>
            <a:r>
              <a:rPr dirty="0" sz="2400" spc="-5">
                <a:latin typeface="Calibri"/>
                <a:cs typeface="Calibri"/>
              </a:rPr>
              <a:t>ortamında </a:t>
            </a:r>
            <a:r>
              <a:rPr dirty="0" sz="2400" spc="-15">
                <a:latin typeface="Calibri"/>
                <a:cs typeface="Calibri"/>
              </a:rPr>
              <a:t>saldırgan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davranışlara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22491" y="1187196"/>
            <a:ext cx="5501640" cy="5123815"/>
          </a:xfrm>
          <a:custGeom>
            <a:avLst/>
            <a:gdLst/>
            <a:ahLst/>
            <a:cxnLst/>
            <a:rect l="l" t="t" r="r" b="b"/>
            <a:pathLst>
              <a:path w="5501640" h="5123815">
                <a:moveTo>
                  <a:pt x="0" y="5123688"/>
                </a:moveTo>
                <a:lnTo>
                  <a:pt x="5501640" y="5123688"/>
                </a:lnTo>
                <a:lnTo>
                  <a:pt x="5501640" y="0"/>
                </a:lnTo>
                <a:lnTo>
                  <a:pt x="0" y="0"/>
                </a:lnTo>
                <a:lnTo>
                  <a:pt x="0" y="5123688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466338" y="363474"/>
            <a:ext cx="52635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200" spc="-10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2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1373" y="6496913"/>
            <a:ext cx="84131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(Barboza,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2008;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Bernstein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Watson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1997;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Carvalho, </a:t>
            </a:r>
            <a:r>
              <a:rPr dirty="0" sz="900">
                <a:latin typeface="Calibri"/>
                <a:cs typeface="Calibri"/>
              </a:rPr>
              <a:t>2020;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Hazler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1996;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Nansel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2001;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1980;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Reid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ark. 2004;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Sharp,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1994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;Smith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Şirvanlı-Özen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984" y="3553967"/>
            <a:ext cx="5323332" cy="28925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042161"/>
            <a:ext cx="5514340" cy="3667125"/>
            <a:chOff x="307593" y="1042161"/>
            <a:chExt cx="5514340" cy="3667125"/>
          </a:xfrm>
        </p:grpSpPr>
        <p:sp>
          <p:nvSpPr>
            <p:cNvPr id="3" name="object 3"/>
            <p:cNvSpPr/>
            <p:nvPr/>
          </p:nvSpPr>
          <p:spPr>
            <a:xfrm>
              <a:off x="313943" y="1048511"/>
              <a:ext cx="5501640" cy="579120"/>
            </a:xfrm>
            <a:custGeom>
              <a:avLst/>
              <a:gdLst/>
              <a:ahLst/>
              <a:cxnLst/>
              <a:rect l="l" t="t" r="r" b="b"/>
              <a:pathLst>
                <a:path w="5501640" h="579119">
                  <a:moveTo>
                    <a:pt x="5405120" y="0"/>
                  </a:moveTo>
                  <a:lnTo>
                    <a:pt x="96520" y="0"/>
                  </a:lnTo>
                  <a:lnTo>
                    <a:pt x="58952" y="7580"/>
                  </a:lnTo>
                  <a:lnTo>
                    <a:pt x="28271" y="28257"/>
                  </a:lnTo>
                  <a:lnTo>
                    <a:pt x="7585" y="58935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84"/>
                  </a:lnTo>
                  <a:lnTo>
                    <a:pt x="28271" y="550862"/>
                  </a:lnTo>
                  <a:lnTo>
                    <a:pt x="58952" y="571539"/>
                  </a:lnTo>
                  <a:lnTo>
                    <a:pt x="96520" y="579120"/>
                  </a:lnTo>
                  <a:lnTo>
                    <a:pt x="5405120" y="579120"/>
                  </a:lnTo>
                  <a:lnTo>
                    <a:pt x="5442704" y="571539"/>
                  </a:lnTo>
                  <a:lnTo>
                    <a:pt x="5473382" y="550862"/>
                  </a:lnTo>
                  <a:lnTo>
                    <a:pt x="5494059" y="520184"/>
                  </a:lnTo>
                  <a:lnTo>
                    <a:pt x="5501640" y="482600"/>
                  </a:lnTo>
                  <a:lnTo>
                    <a:pt x="5501640" y="96520"/>
                  </a:lnTo>
                  <a:lnTo>
                    <a:pt x="5494059" y="58935"/>
                  </a:lnTo>
                  <a:lnTo>
                    <a:pt x="5473382" y="28257"/>
                  </a:lnTo>
                  <a:lnTo>
                    <a:pt x="5442704" y="7580"/>
                  </a:lnTo>
                  <a:lnTo>
                    <a:pt x="54051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1048511"/>
              <a:ext cx="5501640" cy="579120"/>
            </a:xfrm>
            <a:custGeom>
              <a:avLst/>
              <a:gdLst/>
              <a:ahLst/>
              <a:cxnLst/>
              <a:rect l="l" t="t" r="r" b="b"/>
              <a:pathLst>
                <a:path w="5501640" h="579119">
                  <a:moveTo>
                    <a:pt x="0" y="96520"/>
                  </a:moveTo>
                  <a:lnTo>
                    <a:pt x="7585" y="58935"/>
                  </a:lnTo>
                  <a:lnTo>
                    <a:pt x="28271" y="28257"/>
                  </a:lnTo>
                  <a:lnTo>
                    <a:pt x="58952" y="7580"/>
                  </a:lnTo>
                  <a:lnTo>
                    <a:pt x="96520" y="0"/>
                  </a:lnTo>
                  <a:lnTo>
                    <a:pt x="5405120" y="0"/>
                  </a:lnTo>
                  <a:lnTo>
                    <a:pt x="5442704" y="7580"/>
                  </a:lnTo>
                  <a:lnTo>
                    <a:pt x="5473382" y="28257"/>
                  </a:lnTo>
                  <a:lnTo>
                    <a:pt x="5494059" y="58935"/>
                  </a:lnTo>
                  <a:lnTo>
                    <a:pt x="5501640" y="96520"/>
                  </a:lnTo>
                  <a:lnTo>
                    <a:pt x="5501640" y="482600"/>
                  </a:lnTo>
                  <a:lnTo>
                    <a:pt x="5494059" y="520184"/>
                  </a:lnTo>
                  <a:lnTo>
                    <a:pt x="5473382" y="550862"/>
                  </a:lnTo>
                  <a:lnTo>
                    <a:pt x="5442704" y="571539"/>
                  </a:lnTo>
                  <a:lnTo>
                    <a:pt x="5405120" y="579120"/>
                  </a:lnTo>
                  <a:lnTo>
                    <a:pt x="96520" y="579120"/>
                  </a:lnTo>
                  <a:lnTo>
                    <a:pt x="58952" y="571539"/>
                  </a:lnTo>
                  <a:lnTo>
                    <a:pt x="28271" y="550862"/>
                  </a:lnTo>
                  <a:lnTo>
                    <a:pt x="7585" y="520184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3943" y="1629155"/>
              <a:ext cx="5501640" cy="3080385"/>
            </a:xfrm>
            <a:custGeom>
              <a:avLst/>
              <a:gdLst/>
              <a:ahLst/>
              <a:cxnLst/>
              <a:rect l="l" t="t" r="r" b="b"/>
              <a:pathLst>
                <a:path w="5501640" h="3080385">
                  <a:moveTo>
                    <a:pt x="5501639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5501639" y="3080004"/>
                  </a:lnTo>
                  <a:lnTo>
                    <a:pt x="550163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8515" y="982852"/>
            <a:ext cx="5492750" cy="215836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607820">
              <a:lnSpc>
                <a:spcPct val="100000"/>
              </a:lnSpc>
              <a:spcBef>
                <a:spcPts val="1075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marL="398145" marR="179705" indent="-228600">
              <a:lnSpc>
                <a:spcPts val="2640"/>
              </a:lnSpc>
              <a:spcBef>
                <a:spcPts val="1260"/>
              </a:spcBef>
              <a:buChar char="•"/>
              <a:tabLst>
                <a:tab pos="398780" algn="l"/>
              </a:tabLst>
            </a:pPr>
            <a:r>
              <a:rPr dirty="0" sz="2400" spc="-10">
                <a:latin typeface="Calibri"/>
                <a:cs typeface="Calibri"/>
              </a:rPr>
              <a:t>Zorbalık yapan </a:t>
            </a:r>
            <a:r>
              <a:rPr dirty="0" sz="2400" spc="-15">
                <a:latin typeface="Calibri"/>
                <a:cs typeface="Calibri"/>
              </a:rPr>
              <a:t>ve 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10">
                <a:latin typeface="Calibri"/>
                <a:cs typeface="Calibri"/>
              </a:rPr>
              <a:t>kalan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grubun</a:t>
            </a:r>
            <a:r>
              <a:rPr dirty="0" sz="2400" spc="-10">
                <a:latin typeface="Calibri"/>
                <a:cs typeface="Calibri"/>
              </a:rPr>
              <a:t> özelliklerini</a:t>
            </a:r>
            <a:r>
              <a:rPr dirty="0" sz="2400" spc="-15">
                <a:latin typeface="Calibri"/>
                <a:cs typeface="Calibri"/>
              </a:rPr>
              <a:t> aynı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anda</a:t>
            </a:r>
            <a:r>
              <a:rPr dirty="0" sz="2400" spc="-5">
                <a:latin typeface="Calibri"/>
                <a:cs typeface="Calibri"/>
              </a:rPr>
              <a:t> taşıma</a:t>
            </a:r>
            <a:endParaRPr sz="240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398780" algn="l"/>
              </a:tabLst>
            </a:pP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kaygılı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yapıda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350"/>
              </a:spcBef>
              <a:buChar char="•"/>
              <a:tabLst>
                <a:tab pos="398780" algn="l"/>
              </a:tabLst>
            </a:pPr>
            <a:r>
              <a:rPr dirty="0" sz="2400" spc="-5">
                <a:latin typeface="Calibri"/>
                <a:cs typeface="Calibri"/>
              </a:rPr>
              <a:t>Arkadaşları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tarafından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dışlanan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1048511"/>
            <a:ext cx="5501640" cy="3662679"/>
          </a:xfrm>
          <a:custGeom>
            <a:avLst/>
            <a:gdLst/>
            <a:ahLst/>
            <a:cxnLst/>
            <a:rect l="l" t="t" r="r" b="b"/>
            <a:pathLst>
              <a:path w="5501640" h="3662679">
                <a:moveTo>
                  <a:pt x="0" y="3662172"/>
                </a:moveTo>
                <a:lnTo>
                  <a:pt x="5501639" y="3662172"/>
                </a:lnTo>
                <a:lnTo>
                  <a:pt x="5501639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ln w="9143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216141" y="1043686"/>
            <a:ext cx="5514340" cy="3667125"/>
            <a:chOff x="6216141" y="1043686"/>
            <a:chExt cx="5514340" cy="3667125"/>
          </a:xfrm>
        </p:grpSpPr>
        <p:sp>
          <p:nvSpPr>
            <p:cNvPr id="9" name="object 9"/>
            <p:cNvSpPr/>
            <p:nvPr/>
          </p:nvSpPr>
          <p:spPr>
            <a:xfrm>
              <a:off x="6222492" y="1050035"/>
              <a:ext cx="5501640" cy="3660775"/>
            </a:xfrm>
            <a:custGeom>
              <a:avLst/>
              <a:gdLst/>
              <a:ahLst/>
              <a:cxnLst/>
              <a:rect l="l" t="t" r="r" b="b"/>
              <a:pathLst>
                <a:path w="5501640" h="3660775">
                  <a:moveTo>
                    <a:pt x="5501640" y="3659124"/>
                  </a:moveTo>
                  <a:lnTo>
                    <a:pt x="0" y="3659124"/>
                  </a:lnTo>
                  <a:lnTo>
                    <a:pt x="0" y="3660648"/>
                  </a:lnTo>
                  <a:lnTo>
                    <a:pt x="5501640" y="3660648"/>
                  </a:lnTo>
                  <a:lnTo>
                    <a:pt x="5501640" y="3659124"/>
                  </a:lnTo>
                  <a:close/>
                </a:path>
                <a:path w="5501640" h="3660775">
                  <a:moveTo>
                    <a:pt x="5501640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5501640" y="621792"/>
                  </a:lnTo>
                  <a:lnTo>
                    <a:pt x="550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22491" y="1050036"/>
              <a:ext cx="5501640" cy="620395"/>
            </a:xfrm>
            <a:custGeom>
              <a:avLst/>
              <a:gdLst/>
              <a:ahLst/>
              <a:cxnLst/>
              <a:rect l="l" t="t" r="r" b="b"/>
              <a:pathLst>
                <a:path w="5501640" h="620394">
                  <a:moveTo>
                    <a:pt x="5398262" y="0"/>
                  </a:moveTo>
                  <a:lnTo>
                    <a:pt x="103378" y="0"/>
                  </a:lnTo>
                  <a:lnTo>
                    <a:pt x="63115" y="8116"/>
                  </a:lnTo>
                  <a:lnTo>
                    <a:pt x="30257" y="30257"/>
                  </a:lnTo>
                  <a:lnTo>
                    <a:pt x="8116" y="63115"/>
                  </a:lnTo>
                  <a:lnTo>
                    <a:pt x="0" y="103377"/>
                  </a:lnTo>
                  <a:lnTo>
                    <a:pt x="0" y="516889"/>
                  </a:lnTo>
                  <a:lnTo>
                    <a:pt x="8116" y="557152"/>
                  </a:lnTo>
                  <a:lnTo>
                    <a:pt x="30257" y="590010"/>
                  </a:lnTo>
                  <a:lnTo>
                    <a:pt x="63115" y="612151"/>
                  </a:lnTo>
                  <a:lnTo>
                    <a:pt x="103378" y="620267"/>
                  </a:lnTo>
                  <a:lnTo>
                    <a:pt x="5398262" y="620267"/>
                  </a:lnTo>
                  <a:lnTo>
                    <a:pt x="5438524" y="612151"/>
                  </a:lnTo>
                  <a:lnTo>
                    <a:pt x="5471382" y="590010"/>
                  </a:lnTo>
                  <a:lnTo>
                    <a:pt x="5493523" y="557152"/>
                  </a:lnTo>
                  <a:lnTo>
                    <a:pt x="5501640" y="516889"/>
                  </a:lnTo>
                  <a:lnTo>
                    <a:pt x="5501640" y="103377"/>
                  </a:lnTo>
                  <a:lnTo>
                    <a:pt x="5493523" y="63115"/>
                  </a:lnTo>
                  <a:lnTo>
                    <a:pt x="5471382" y="30257"/>
                  </a:lnTo>
                  <a:lnTo>
                    <a:pt x="5438524" y="8116"/>
                  </a:lnTo>
                  <a:lnTo>
                    <a:pt x="539826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22491" y="1050036"/>
              <a:ext cx="5501640" cy="620395"/>
            </a:xfrm>
            <a:custGeom>
              <a:avLst/>
              <a:gdLst/>
              <a:ahLst/>
              <a:cxnLst/>
              <a:rect l="l" t="t" r="r" b="b"/>
              <a:pathLst>
                <a:path w="5501640" h="620394">
                  <a:moveTo>
                    <a:pt x="0" y="103377"/>
                  </a:moveTo>
                  <a:lnTo>
                    <a:pt x="8116" y="63115"/>
                  </a:lnTo>
                  <a:lnTo>
                    <a:pt x="30257" y="30257"/>
                  </a:lnTo>
                  <a:lnTo>
                    <a:pt x="63115" y="8116"/>
                  </a:lnTo>
                  <a:lnTo>
                    <a:pt x="103378" y="0"/>
                  </a:lnTo>
                  <a:lnTo>
                    <a:pt x="5398262" y="0"/>
                  </a:lnTo>
                  <a:lnTo>
                    <a:pt x="5438524" y="8116"/>
                  </a:lnTo>
                  <a:lnTo>
                    <a:pt x="5471382" y="30257"/>
                  </a:lnTo>
                  <a:lnTo>
                    <a:pt x="5493523" y="63115"/>
                  </a:lnTo>
                  <a:lnTo>
                    <a:pt x="5501640" y="103377"/>
                  </a:lnTo>
                  <a:lnTo>
                    <a:pt x="5501640" y="516889"/>
                  </a:lnTo>
                  <a:lnTo>
                    <a:pt x="5493523" y="557152"/>
                  </a:lnTo>
                  <a:lnTo>
                    <a:pt x="5471382" y="590010"/>
                  </a:lnTo>
                  <a:lnTo>
                    <a:pt x="5438524" y="612151"/>
                  </a:lnTo>
                  <a:lnTo>
                    <a:pt x="5398262" y="620267"/>
                  </a:lnTo>
                  <a:lnTo>
                    <a:pt x="103378" y="620267"/>
                  </a:lnTo>
                  <a:lnTo>
                    <a:pt x="63115" y="612151"/>
                  </a:lnTo>
                  <a:lnTo>
                    <a:pt x="30257" y="590010"/>
                  </a:lnTo>
                  <a:lnTo>
                    <a:pt x="8116" y="557152"/>
                  </a:lnTo>
                  <a:lnTo>
                    <a:pt x="0" y="516889"/>
                  </a:lnTo>
                  <a:lnTo>
                    <a:pt x="0" y="10337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227064" y="1128776"/>
            <a:ext cx="5492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7064" y="1676400"/>
            <a:ext cx="5492750" cy="3030220"/>
          </a:xfrm>
          <a:prstGeom prst="rect">
            <a:avLst/>
          </a:prstGeom>
          <a:solidFill>
            <a:srgbClr val="FFF1CC"/>
          </a:solidFill>
        </p:spPr>
        <p:txBody>
          <a:bodyPr wrap="square" lIns="0" tIns="10160" rIns="0" bIns="0" rtlCol="0" vert="horz">
            <a:spAutoFit/>
          </a:bodyPr>
          <a:lstStyle/>
          <a:p>
            <a:pPr marL="398780" marR="1565910" indent="-228600">
              <a:lnSpc>
                <a:spcPts val="2640"/>
              </a:lnSpc>
              <a:spcBef>
                <a:spcPts val="80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Aile içinde </a:t>
            </a:r>
            <a:r>
              <a:rPr dirty="0" sz="2400" spc="-10">
                <a:latin typeface="Calibri"/>
                <a:cs typeface="Calibri"/>
              </a:rPr>
              <a:t>şiddet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baskıyla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yetiştirilme</a:t>
            </a:r>
            <a:endParaRPr sz="2400">
              <a:latin typeface="Calibri"/>
              <a:cs typeface="Calibri"/>
            </a:endParaRPr>
          </a:p>
          <a:p>
            <a:pPr marL="398780" marR="808990" indent="-228600">
              <a:lnSpc>
                <a:spcPts val="2640"/>
              </a:lnSpc>
              <a:spcBef>
                <a:spcPts val="580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Aile </a:t>
            </a:r>
            <a:r>
              <a:rPr dirty="0" sz="2400" spc="-5">
                <a:latin typeface="Calibri"/>
                <a:cs typeface="Calibri"/>
              </a:rPr>
              <a:t>ortamında </a:t>
            </a:r>
            <a:r>
              <a:rPr dirty="0" sz="2400" spc="-15">
                <a:latin typeface="Calibri"/>
                <a:cs typeface="Calibri"/>
              </a:rPr>
              <a:t>saldırganlığa </a:t>
            </a:r>
            <a:r>
              <a:rPr dirty="0" sz="2400" spc="-5">
                <a:latin typeface="Calibri"/>
                <a:cs typeface="Calibri"/>
              </a:rPr>
              <a:t>maruz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kalma</a:t>
            </a:r>
            <a:endParaRPr sz="24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399415" algn="l"/>
              </a:tabLst>
            </a:pPr>
            <a:r>
              <a:rPr dirty="0" sz="2400" spc="-5">
                <a:latin typeface="Calibri"/>
                <a:cs typeface="Calibri"/>
              </a:rPr>
              <a:t>Anne-babanın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ilgisiz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davranması</a:t>
            </a:r>
            <a:endParaRPr sz="2400">
              <a:latin typeface="Calibri"/>
              <a:cs typeface="Calibri"/>
            </a:endParaRPr>
          </a:p>
          <a:p>
            <a:pPr marL="398780" marR="1409700" indent="-228600">
              <a:lnSpc>
                <a:spcPts val="2640"/>
              </a:lnSpc>
              <a:spcBef>
                <a:spcPts val="625"/>
              </a:spcBef>
              <a:buChar char="•"/>
              <a:tabLst>
                <a:tab pos="399415" algn="l"/>
              </a:tabLst>
            </a:pPr>
            <a:r>
              <a:rPr dirty="0" sz="2400" spc="-5">
                <a:latin typeface="Calibri"/>
                <a:cs typeface="Calibri"/>
              </a:rPr>
              <a:t>Anne-babanın </a:t>
            </a:r>
            <a:r>
              <a:rPr dirty="0" sz="2400" spc="-10">
                <a:latin typeface="Calibri"/>
                <a:cs typeface="Calibri"/>
              </a:rPr>
              <a:t>tutarsız </a:t>
            </a:r>
            <a:r>
              <a:rPr dirty="0" sz="2400" spc="-5">
                <a:latin typeface="Calibri"/>
                <a:cs typeface="Calibri"/>
              </a:rPr>
              <a:t>disiplin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yöntemleri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uygulaması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22491" y="1050036"/>
            <a:ext cx="5501640" cy="3660775"/>
          </a:xfrm>
          <a:custGeom>
            <a:avLst/>
            <a:gdLst/>
            <a:ahLst/>
            <a:cxnLst/>
            <a:rect l="l" t="t" r="r" b="b"/>
            <a:pathLst>
              <a:path w="5501640" h="3660775">
                <a:moveTo>
                  <a:pt x="0" y="3660648"/>
                </a:moveTo>
                <a:lnTo>
                  <a:pt x="5501640" y="3660648"/>
                </a:lnTo>
                <a:lnTo>
                  <a:pt x="5501640" y="0"/>
                </a:lnTo>
                <a:lnTo>
                  <a:pt x="0" y="0"/>
                </a:lnTo>
                <a:lnTo>
                  <a:pt x="0" y="3660648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58849" y="212216"/>
            <a:ext cx="92767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15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2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200" spc="-6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922" y="6517640"/>
            <a:ext cx="2766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(Karataş,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Smokowski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Kopasz,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Türktan,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0" y="3209544"/>
            <a:ext cx="4195572" cy="31577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746" y="465277"/>
            <a:ext cx="55899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Sonuçları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45614"/>
            <a:ext cx="9838055" cy="326644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zorbalığı,</a:t>
            </a:r>
            <a:r>
              <a:rPr dirty="0" sz="2800" spc="-5">
                <a:latin typeface="Calibri"/>
                <a:cs typeface="Calibri"/>
              </a:rPr>
              <a:t> bu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olaya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dahil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olan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bütün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olumsuz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yönde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etkilemektedir.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117792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Çocukların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fiziksel,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sosyal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açıdan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etkilendikleri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olumsuz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kısa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uzun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süreli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olabilmektedir.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537756"/>
            <a:ext cx="4521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(Boulton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Smith,1994;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Craig,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1998;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Pekel-Uludağlı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Uçanok,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534" y="2326894"/>
            <a:ext cx="5889625" cy="1480820"/>
            <a:chOff x="3256534" y="2326894"/>
            <a:chExt cx="5889625" cy="1480820"/>
          </a:xfrm>
        </p:grpSpPr>
        <p:sp>
          <p:nvSpPr>
            <p:cNvPr id="3" name="object 3"/>
            <p:cNvSpPr/>
            <p:nvPr/>
          </p:nvSpPr>
          <p:spPr>
            <a:xfrm>
              <a:off x="3262884" y="2333244"/>
              <a:ext cx="5876925" cy="1468120"/>
            </a:xfrm>
            <a:custGeom>
              <a:avLst/>
              <a:gdLst/>
              <a:ahLst/>
              <a:cxnLst/>
              <a:rect l="l" t="t" r="r" b="b"/>
              <a:pathLst>
                <a:path w="5876925" h="1468120">
                  <a:moveTo>
                    <a:pt x="5631942" y="0"/>
                  </a:moveTo>
                  <a:lnTo>
                    <a:pt x="0" y="0"/>
                  </a:lnTo>
                  <a:lnTo>
                    <a:pt x="0" y="1467611"/>
                  </a:lnTo>
                  <a:lnTo>
                    <a:pt x="5631942" y="1467611"/>
                  </a:lnTo>
                  <a:lnTo>
                    <a:pt x="5681248" y="1462644"/>
                  </a:lnTo>
                  <a:lnTo>
                    <a:pt x="5727168" y="1448395"/>
                  </a:lnTo>
                  <a:lnTo>
                    <a:pt x="5768718" y="1425847"/>
                  </a:lnTo>
                  <a:lnTo>
                    <a:pt x="5804915" y="1395983"/>
                  </a:lnTo>
                  <a:lnTo>
                    <a:pt x="5834779" y="1359786"/>
                  </a:lnTo>
                  <a:lnTo>
                    <a:pt x="5857327" y="1318236"/>
                  </a:lnTo>
                  <a:lnTo>
                    <a:pt x="5871576" y="1272316"/>
                  </a:lnTo>
                  <a:lnTo>
                    <a:pt x="5876544" y="1223009"/>
                  </a:lnTo>
                  <a:lnTo>
                    <a:pt x="5876544" y="244601"/>
                  </a:lnTo>
                  <a:lnTo>
                    <a:pt x="5871576" y="195295"/>
                  </a:lnTo>
                  <a:lnTo>
                    <a:pt x="5857327" y="149375"/>
                  </a:lnTo>
                  <a:lnTo>
                    <a:pt x="5834779" y="107825"/>
                  </a:lnTo>
                  <a:lnTo>
                    <a:pt x="5804916" y="71627"/>
                  </a:lnTo>
                  <a:lnTo>
                    <a:pt x="5768718" y="41764"/>
                  </a:lnTo>
                  <a:lnTo>
                    <a:pt x="5727168" y="19216"/>
                  </a:lnTo>
                  <a:lnTo>
                    <a:pt x="5681248" y="4967"/>
                  </a:lnTo>
                  <a:lnTo>
                    <a:pt x="5631942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62884" y="2333244"/>
              <a:ext cx="5876925" cy="1468120"/>
            </a:xfrm>
            <a:custGeom>
              <a:avLst/>
              <a:gdLst/>
              <a:ahLst/>
              <a:cxnLst/>
              <a:rect l="l" t="t" r="r" b="b"/>
              <a:pathLst>
                <a:path w="5876925" h="1468120">
                  <a:moveTo>
                    <a:pt x="5876544" y="244601"/>
                  </a:moveTo>
                  <a:lnTo>
                    <a:pt x="5876544" y="1223009"/>
                  </a:lnTo>
                  <a:lnTo>
                    <a:pt x="5871576" y="1272316"/>
                  </a:lnTo>
                  <a:lnTo>
                    <a:pt x="5857327" y="1318236"/>
                  </a:lnTo>
                  <a:lnTo>
                    <a:pt x="5834779" y="1359786"/>
                  </a:lnTo>
                  <a:lnTo>
                    <a:pt x="5804915" y="1395983"/>
                  </a:lnTo>
                  <a:lnTo>
                    <a:pt x="5768718" y="1425847"/>
                  </a:lnTo>
                  <a:lnTo>
                    <a:pt x="5727168" y="1448395"/>
                  </a:lnTo>
                  <a:lnTo>
                    <a:pt x="5681248" y="1462644"/>
                  </a:lnTo>
                  <a:lnTo>
                    <a:pt x="5631942" y="1467611"/>
                  </a:lnTo>
                  <a:lnTo>
                    <a:pt x="0" y="1467611"/>
                  </a:lnTo>
                  <a:lnTo>
                    <a:pt x="0" y="0"/>
                  </a:lnTo>
                  <a:lnTo>
                    <a:pt x="5631942" y="0"/>
                  </a:lnTo>
                  <a:lnTo>
                    <a:pt x="5681248" y="4967"/>
                  </a:lnTo>
                  <a:lnTo>
                    <a:pt x="5727168" y="19216"/>
                  </a:lnTo>
                  <a:lnTo>
                    <a:pt x="5768718" y="41764"/>
                  </a:lnTo>
                  <a:lnTo>
                    <a:pt x="5804916" y="71627"/>
                  </a:lnTo>
                  <a:lnTo>
                    <a:pt x="5834779" y="107825"/>
                  </a:lnTo>
                  <a:lnTo>
                    <a:pt x="5857327" y="149375"/>
                  </a:lnTo>
                  <a:lnTo>
                    <a:pt x="5871576" y="195295"/>
                  </a:lnTo>
                  <a:lnTo>
                    <a:pt x="5876544" y="244601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497707" y="2560447"/>
            <a:ext cx="4530090" cy="11963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uyumda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güçlük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Dışlanma,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yalnız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kalma,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sevilmeme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zorluklar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3627" y="2217420"/>
            <a:ext cx="2435860" cy="1633855"/>
            <a:chOff x="833627" y="2217420"/>
            <a:chExt cx="2435860" cy="1633855"/>
          </a:xfrm>
        </p:grpSpPr>
        <p:sp>
          <p:nvSpPr>
            <p:cNvPr id="7" name="object 7"/>
            <p:cNvSpPr/>
            <p:nvPr/>
          </p:nvSpPr>
          <p:spPr>
            <a:xfrm>
              <a:off x="839723" y="2223516"/>
              <a:ext cx="2423160" cy="1621790"/>
            </a:xfrm>
            <a:custGeom>
              <a:avLst/>
              <a:gdLst/>
              <a:ahLst/>
              <a:cxnLst/>
              <a:rect l="l" t="t" r="r" b="b"/>
              <a:pathLst>
                <a:path w="2423160" h="1621789">
                  <a:moveTo>
                    <a:pt x="2152904" y="0"/>
                  </a:moveTo>
                  <a:lnTo>
                    <a:pt x="270256" y="0"/>
                  </a:lnTo>
                  <a:lnTo>
                    <a:pt x="221679" y="4355"/>
                  </a:lnTo>
                  <a:lnTo>
                    <a:pt x="175958" y="16911"/>
                  </a:lnTo>
                  <a:lnTo>
                    <a:pt x="133856" y="36905"/>
                  </a:lnTo>
                  <a:lnTo>
                    <a:pt x="96136" y="63571"/>
                  </a:lnTo>
                  <a:lnTo>
                    <a:pt x="63563" y="96147"/>
                  </a:lnTo>
                  <a:lnTo>
                    <a:pt x="36899" y="133867"/>
                  </a:lnTo>
                  <a:lnTo>
                    <a:pt x="16908" y="175968"/>
                  </a:lnTo>
                  <a:lnTo>
                    <a:pt x="4354" y="221685"/>
                  </a:lnTo>
                  <a:lnTo>
                    <a:pt x="0" y="270256"/>
                  </a:lnTo>
                  <a:lnTo>
                    <a:pt x="0" y="1351280"/>
                  </a:lnTo>
                  <a:lnTo>
                    <a:pt x="4354" y="1399850"/>
                  </a:lnTo>
                  <a:lnTo>
                    <a:pt x="16908" y="1445567"/>
                  </a:lnTo>
                  <a:lnTo>
                    <a:pt x="36899" y="1487668"/>
                  </a:lnTo>
                  <a:lnTo>
                    <a:pt x="63563" y="1525388"/>
                  </a:lnTo>
                  <a:lnTo>
                    <a:pt x="96136" y="1557964"/>
                  </a:lnTo>
                  <a:lnTo>
                    <a:pt x="133856" y="1584630"/>
                  </a:lnTo>
                  <a:lnTo>
                    <a:pt x="175958" y="1604624"/>
                  </a:lnTo>
                  <a:lnTo>
                    <a:pt x="221679" y="1617180"/>
                  </a:lnTo>
                  <a:lnTo>
                    <a:pt x="270256" y="1621536"/>
                  </a:lnTo>
                  <a:lnTo>
                    <a:pt x="2152904" y="1621536"/>
                  </a:lnTo>
                  <a:lnTo>
                    <a:pt x="2201474" y="1617180"/>
                  </a:lnTo>
                  <a:lnTo>
                    <a:pt x="2247191" y="1604624"/>
                  </a:lnTo>
                  <a:lnTo>
                    <a:pt x="2289292" y="1584630"/>
                  </a:lnTo>
                  <a:lnTo>
                    <a:pt x="2327012" y="1557964"/>
                  </a:lnTo>
                  <a:lnTo>
                    <a:pt x="2359588" y="1525388"/>
                  </a:lnTo>
                  <a:lnTo>
                    <a:pt x="2386254" y="1487668"/>
                  </a:lnTo>
                  <a:lnTo>
                    <a:pt x="2406248" y="1445567"/>
                  </a:lnTo>
                  <a:lnTo>
                    <a:pt x="2418804" y="1399850"/>
                  </a:lnTo>
                  <a:lnTo>
                    <a:pt x="2423160" y="1351280"/>
                  </a:lnTo>
                  <a:lnTo>
                    <a:pt x="2423160" y="270256"/>
                  </a:lnTo>
                  <a:lnTo>
                    <a:pt x="2418804" y="221685"/>
                  </a:lnTo>
                  <a:lnTo>
                    <a:pt x="2406248" y="175968"/>
                  </a:lnTo>
                  <a:lnTo>
                    <a:pt x="2386254" y="133867"/>
                  </a:lnTo>
                  <a:lnTo>
                    <a:pt x="2359588" y="96147"/>
                  </a:lnTo>
                  <a:lnTo>
                    <a:pt x="2327012" y="63571"/>
                  </a:lnTo>
                  <a:lnTo>
                    <a:pt x="2289292" y="36905"/>
                  </a:lnTo>
                  <a:lnTo>
                    <a:pt x="2247191" y="16911"/>
                  </a:lnTo>
                  <a:lnTo>
                    <a:pt x="2201474" y="4355"/>
                  </a:lnTo>
                  <a:lnTo>
                    <a:pt x="21529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9723" y="2223516"/>
              <a:ext cx="2423160" cy="1621790"/>
            </a:xfrm>
            <a:custGeom>
              <a:avLst/>
              <a:gdLst/>
              <a:ahLst/>
              <a:cxnLst/>
              <a:rect l="l" t="t" r="r" b="b"/>
              <a:pathLst>
                <a:path w="2423160" h="1621789">
                  <a:moveTo>
                    <a:pt x="0" y="270256"/>
                  </a:moveTo>
                  <a:lnTo>
                    <a:pt x="4354" y="221685"/>
                  </a:lnTo>
                  <a:lnTo>
                    <a:pt x="16908" y="175968"/>
                  </a:lnTo>
                  <a:lnTo>
                    <a:pt x="36899" y="133867"/>
                  </a:lnTo>
                  <a:lnTo>
                    <a:pt x="63563" y="96147"/>
                  </a:lnTo>
                  <a:lnTo>
                    <a:pt x="96136" y="63571"/>
                  </a:lnTo>
                  <a:lnTo>
                    <a:pt x="133856" y="36905"/>
                  </a:lnTo>
                  <a:lnTo>
                    <a:pt x="175958" y="16911"/>
                  </a:lnTo>
                  <a:lnTo>
                    <a:pt x="221679" y="4355"/>
                  </a:lnTo>
                  <a:lnTo>
                    <a:pt x="270256" y="0"/>
                  </a:lnTo>
                  <a:lnTo>
                    <a:pt x="2152904" y="0"/>
                  </a:lnTo>
                  <a:lnTo>
                    <a:pt x="2201474" y="4355"/>
                  </a:lnTo>
                  <a:lnTo>
                    <a:pt x="2247191" y="16911"/>
                  </a:lnTo>
                  <a:lnTo>
                    <a:pt x="2289292" y="36905"/>
                  </a:lnTo>
                  <a:lnTo>
                    <a:pt x="2327012" y="63571"/>
                  </a:lnTo>
                  <a:lnTo>
                    <a:pt x="2359588" y="96147"/>
                  </a:lnTo>
                  <a:lnTo>
                    <a:pt x="2386254" y="133867"/>
                  </a:lnTo>
                  <a:lnTo>
                    <a:pt x="2406248" y="175968"/>
                  </a:lnTo>
                  <a:lnTo>
                    <a:pt x="2418804" y="221685"/>
                  </a:lnTo>
                  <a:lnTo>
                    <a:pt x="2423160" y="270256"/>
                  </a:lnTo>
                  <a:lnTo>
                    <a:pt x="2423160" y="1351280"/>
                  </a:lnTo>
                  <a:lnTo>
                    <a:pt x="2418804" y="1399850"/>
                  </a:lnTo>
                  <a:lnTo>
                    <a:pt x="2406248" y="1445567"/>
                  </a:lnTo>
                  <a:lnTo>
                    <a:pt x="2386254" y="1487668"/>
                  </a:lnTo>
                  <a:lnTo>
                    <a:pt x="2359588" y="1525388"/>
                  </a:lnTo>
                  <a:lnTo>
                    <a:pt x="2327012" y="1557964"/>
                  </a:lnTo>
                  <a:lnTo>
                    <a:pt x="2289292" y="1584630"/>
                  </a:lnTo>
                  <a:lnTo>
                    <a:pt x="2247191" y="1604624"/>
                  </a:lnTo>
                  <a:lnTo>
                    <a:pt x="2201474" y="1617180"/>
                  </a:lnTo>
                  <a:lnTo>
                    <a:pt x="2152904" y="1621536"/>
                  </a:lnTo>
                  <a:lnTo>
                    <a:pt x="270256" y="1621536"/>
                  </a:lnTo>
                  <a:lnTo>
                    <a:pt x="221679" y="1617180"/>
                  </a:lnTo>
                  <a:lnTo>
                    <a:pt x="175958" y="1604624"/>
                  </a:lnTo>
                  <a:lnTo>
                    <a:pt x="133856" y="1584630"/>
                  </a:lnTo>
                  <a:lnTo>
                    <a:pt x="96136" y="1557964"/>
                  </a:lnTo>
                  <a:lnTo>
                    <a:pt x="63563" y="1525388"/>
                  </a:lnTo>
                  <a:lnTo>
                    <a:pt x="36899" y="1487668"/>
                  </a:lnTo>
                  <a:lnTo>
                    <a:pt x="16908" y="1445567"/>
                  </a:lnTo>
                  <a:lnTo>
                    <a:pt x="4354" y="1399850"/>
                  </a:lnTo>
                  <a:lnTo>
                    <a:pt x="0" y="1351280"/>
                  </a:lnTo>
                  <a:lnTo>
                    <a:pt x="0" y="2702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297686" y="2572004"/>
            <a:ext cx="1508125" cy="84201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0" marR="5080" indent="-114300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53485" y="4109973"/>
            <a:ext cx="8105140" cy="1885950"/>
            <a:chOff x="3253485" y="4109973"/>
            <a:chExt cx="8105140" cy="1885950"/>
          </a:xfrm>
        </p:grpSpPr>
        <p:sp>
          <p:nvSpPr>
            <p:cNvPr id="11" name="object 11"/>
            <p:cNvSpPr/>
            <p:nvPr/>
          </p:nvSpPr>
          <p:spPr>
            <a:xfrm>
              <a:off x="3259835" y="4116323"/>
              <a:ext cx="8092440" cy="1873250"/>
            </a:xfrm>
            <a:custGeom>
              <a:avLst/>
              <a:gdLst/>
              <a:ahLst/>
              <a:cxnLst/>
              <a:rect l="l" t="t" r="r" b="b"/>
              <a:pathLst>
                <a:path w="8092440" h="1873250">
                  <a:moveTo>
                    <a:pt x="7780273" y="0"/>
                  </a:moveTo>
                  <a:lnTo>
                    <a:pt x="0" y="0"/>
                  </a:lnTo>
                  <a:lnTo>
                    <a:pt x="0" y="1872995"/>
                  </a:lnTo>
                  <a:lnTo>
                    <a:pt x="7780273" y="1872995"/>
                  </a:lnTo>
                  <a:lnTo>
                    <a:pt x="7826388" y="1869611"/>
                  </a:lnTo>
                  <a:lnTo>
                    <a:pt x="7870407" y="1859778"/>
                  </a:lnTo>
                  <a:lnTo>
                    <a:pt x="7911846" y="1843981"/>
                  </a:lnTo>
                  <a:lnTo>
                    <a:pt x="7950222" y="1822703"/>
                  </a:lnTo>
                  <a:lnTo>
                    <a:pt x="7985051" y="1796425"/>
                  </a:lnTo>
                  <a:lnTo>
                    <a:pt x="8015848" y="1765630"/>
                  </a:lnTo>
                  <a:lnTo>
                    <a:pt x="8042131" y="1730803"/>
                  </a:lnTo>
                  <a:lnTo>
                    <a:pt x="8063415" y="1692425"/>
                  </a:lnTo>
                  <a:lnTo>
                    <a:pt x="8079217" y="1650979"/>
                  </a:lnTo>
                  <a:lnTo>
                    <a:pt x="8089053" y="1606949"/>
                  </a:lnTo>
                  <a:lnTo>
                    <a:pt x="8092440" y="1560817"/>
                  </a:lnTo>
                  <a:lnTo>
                    <a:pt x="8092440" y="312165"/>
                  </a:lnTo>
                  <a:lnTo>
                    <a:pt x="8089053" y="266051"/>
                  </a:lnTo>
                  <a:lnTo>
                    <a:pt x="8079217" y="222032"/>
                  </a:lnTo>
                  <a:lnTo>
                    <a:pt x="8063415" y="180593"/>
                  </a:lnTo>
                  <a:lnTo>
                    <a:pt x="8042131" y="142217"/>
                  </a:lnTo>
                  <a:lnTo>
                    <a:pt x="8015848" y="107388"/>
                  </a:lnTo>
                  <a:lnTo>
                    <a:pt x="7985051" y="76591"/>
                  </a:lnTo>
                  <a:lnTo>
                    <a:pt x="7950222" y="50308"/>
                  </a:lnTo>
                  <a:lnTo>
                    <a:pt x="7911846" y="29024"/>
                  </a:lnTo>
                  <a:lnTo>
                    <a:pt x="7870407" y="13222"/>
                  </a:lnTo>
                  <a:lnTo>
                    <a:pt x="7826388" y="3386"/>
                  </a:lnTo>
                  <a:lnTo>
                    <a:pt x="7780273" y="0"/>
                  </a:lnTo>
                  <a:close/>
                </a:path>
              </a:pathLst>
            </a:custGeom>
            <a:solidFill>
              <a:srgbClr val="FFC55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59835" y="4116323"/>
              <a:ext cx="8092440" cy="1873250"/>
            </a:xfrm>
            <a:custGeom>
              <a:avLst/>
              <a:gdLst/>
              <a:ahLst/>
              <a:cxnLst/>
              <a:rect l="l" t="t" r="r" b="b"/>
              <a:pathLst>
                <a:path w="8092440" h="1873250">
                  <a:moveTo>
                    <a:pt x="8092440" y="312165"/>
                  </a:moveTo>
                  <a:lnTo>
                    <a:pt x="8092440" y="1560817"/>
                  </a:lnTo>
                  <a:lnTo>
                    <a:pt x="8089053" y="1606949"/>
                  </a:lnTo>
                  <a:lnTo>
                    <a:pt x="8079217" y="1650979"/>
                  </a:lnTo>
                  <a:lnTo>
                    <a:pt x="8063415" y="1692425"/>
                  </a:lnTo>
                  <a:lnTo>
                    <a:pt x="8042131" y="1730803"/>
                  </a:lnTo>
                  <a:lnTo>
                    <a:pt x="8015848" y="1765630"/>
                  </a:lnTo>
                  <a:lnTo>
                    <a:pt x="7985051" y="1796425"/>
                  </a:lnTo>
                  <a:lnTo>
                    <a:pt x="7950222" y="1822703"/>
                  </a:lnTo>
                  <a:lnTo>
                    <a:pt x="7911846" y="1843981"/>
                  </a:lnTo>
                  <a:lnTo>
                    <a:pt x="7870407" y="1859778"/>
                  </a:lnTo>
                  <a:lnTo>
                    <a:pt x="7826388" y="1869611"/>
                  </a:lnTo>
                  <a:lnTo>
                    <a:pt x="7780273" y="1872995"/>
                  </a:lnTo>
                  <a:lnTo>
                    <a:pt x="0" y="1872995"/>
                  </a:lnTo>
                  <a:lnTo>
                    <a:pt x="0" y="0"/>
                  </a:lnTo>
                  <a:lnTo>
                    <a:pt x="7780273" y="0"/>
                  </a:lnTo>
                  <a:lnTo>
                    <a:pt x="7826388" y="3386"/>
                  </a:lnTo>
                  <a:lnTo>
                    <a:pt x="7870407" y="13222"/>
                  </a:lnTo>
                  <a:lnTo>
                    <a:pt x="7911846" y="29024"/>
                  </a:lnTo>
                  <a:lnTo>
                    <a:pt x="7950222" y="50308"/>
                  </a:lnTo>
                  <a:lnTo>
                    <a:pt x="7985051" y="76591"/>
                  </a:lnTo>
                  <a:lnTo>
                    <a:pt x="8015848" y="107388"/>
                  </a:lnTo>
                  <a:lnTo>
                    <a:pt x="8042131" y="142217"/>
                  </a:lnTo>
                  <a:lnTo>
                    <a:pt x="8063415" y="180593"/>
                  </a:lnTo>
                  <a:lnTo>
                    <a:pt x="8079217" y="222032"/>
                  </a:lnTo>
                  <a:lnTo>
                    <a:pt x="8089053" y="266051"/>
                  </a:lnTo>
                  <a:lnTo>
                    <a:pt x="8092440" y="312165"/>
                  </a:lnTo>
                  <a:close/>
                </a:path>
              </a:pathLst>
            </a:custGeom>
            <a:ln w="12192">
              <a:solidFill>
                <a:srgbClr val="FFC5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495294" y="4211902"/>
            <a:ext cx="6664325" cy="158750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Saldırgan </a:t>
            </a:r>
            <a:r>
              <a:rPr dirty="0" sz="2400" spc="-10">
                <a:latin typeface="Calibri"/>
                <a:cs typeface="Calibri"/>
              </a:rPr>
              <a:t>davranışların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sürmesi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Erken</a:t>
            </a:r>
            <a:r>
              <a:rPr dirty="0" sz="2400" spc="-10">
                <a:latin typeface="Calibri"/>
                <a:cs typeface="Calibri"/>
              </a:rPr>
              <a:t> yaşlarda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sigara,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alkol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madde </a:t>
            </a:r>
            <a:r>
              <a:rPr dirty="0" sz="2400" spc="-10">
                <a:latin typeface="Calibri"/>
                <a:cs typeface="Calibri"/>
              </a:rPr>
              <a:t>kullanma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riski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Problemli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davranışlarda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(örn.</a:t>
            </a:r>
            <a:r>
              <a:rPr dirty="0" sz="2400" spc="-10">
                <a:latin typeface="Calibri"/>
                <a:cs typeface="Calibri"/>
              </a:rPr>
              <a:t> suça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yönelik)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bulunma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3627" y="4251959"/>
            <a:ext cx="2432685" cy="1600200"/>
            <a:chOff x="833627" y="4251959"/>
            <a:chExt cx="2432685" cy="1600200"/>
          </a:xfrm>
        </p:grpSpPr>
        <p:sp>
          <p:nvSpPr>
            <p:cNvPr id="15" name="object 15"/>
            <p:cNvSpPr/>
            <p:nvPr/>
          </p:nvSpPr>
          <p:spPr>
            <a:xfrm>
              <a:off x="839723" y="4258055"/>
              <a:ext cx="2420620" cy="1588135"/>
            </a:xfrm>
            <a:custGeom>
              <a:avLst/>
              <a:gdLst/>
              <a:ahLst/>
              <a:cxnLst/>
              <a:rect l="l" t="t" r="r" b="b"/>
              <a:pathLst>
                <a:path w="2420620" h="1588135">
                  <a:moveTo>
                    <a:pt x="2155444" y="0"/>
                  </a:moveTo>
                  <a:lnTo>
                    <a:pt x="264680" y="0"/>
                  </a:lnTo>
                  <a:lnTo>
                    <a:pt x="217104" y="4263"/>
                  </a:lnTo>
                  <a:lnTo>
                    <a:pt x="172325" y="16557"/>
                  </a:lnTo>
                  <a:lnTo>
                    <a:pt x="131092" y="36133"/>
                  </a:lnTo>
                  <a:lnTo>
                    <a:pt x="94151" y="62244"/>
                  </a:lnTo>
                  <a:lnTo>
                    <a:pt x="62250" y="94143"/>
                  </a:lnTo>
                  <a:lnTo>
                    <a:pt x="36137" y="131082"/>
                  </a:lnTo>
                  <a:lnTo>
                    <a:pt x="16559" y="172314"/>
                  </a:lnTo>
                  <a:lnTo>
                    <a:pt x="4264" y="217092"/>
                  </a:lnTo>
                  <a:lnTo>
                    <a:pt x="0" y="264668"/>
                  </a:lnTo>
                  <a:lnTo>
                    <a:pt x="0" y="1323340"/>
                  </a:lnTo>
                  <a:lnTo>
                    <a:pt x="4264" y="1370912"/>
                  </a:lnTo>
                  <a:lnTo>
                    <a:pt x="16559" y="1415688"/>
                  </a:lnTo>
                  <a:lnTo>
                    <a:pt x="36137" y="1456919"/>
                  </a:lnTo>
                  <a:lnTo>
                    <a:pt x="62250" y="1493859"/>
                  </a:lnTo>
                  <a:lnTo>
                    <a:pt x="94151" y="1525758"/>
                  </a:lnTo>
                  <a:lnTo>
                    <a:pt x="131092" y="1551871"/>
                  </a:lnTo>
                  <a:lnTo>
                    <a:pt x="172325" y="1571448"/>
                  </a:lnTo>
                  <a:lnTo>
                    <a:pt x="217104" y="1583743"/>
                  </a:lnTo>
                  <a:lnTo>
                    <a:pt x="264680" y="1588008"/>
                  </a:lnTo>
                  <a:lnTo>
                    <a:pt x="2155444" y="1588008"/>
                  </a:lnTo>
                  <a:lnTo>
                    <a:pt x="2203019" y="1583743"/>
                  </a:lnTo>
                  <a:lnTo>
                    <a:pt x="2247797" y="1571448"/>
                  </a:lnTo>
                  <a:lnTo>
                    <a:pt x="2289029" y="1551871"/>
                  </a:lnTo>
                  <a:lnTo>
                    <a:pt x="2325968" y="1525758"/>
                  </a:lnTo>
                  <a:lnTo>
                    <a:pt x="2357867" y="1493859"/>
                  </a:lnTo>
                  <a:lnTo>
                    <a:pt x="2383978" y="1456919"/>
                  </a:lnTo>
                  <a:lnTo>
                    <a:pt x="2403554" y="1415688"/>
                  </a:lnTo>
                  <a:lnTo>
                    <a:pt x="2415848" y="1370912"/>
                  </a:lnTo>
                  <a:lnTo>
                    <a:pt x="2420112" y="1323340"/>
                  </a:lnTo>
                  <a:lnTo>
                    <a:pt x="2420112" y="264668"/>
                  </a:lnTo>
                  <a:lnTo>
                    <a:pt x="2415848" y="217092"/>
                  </a:lnTo>
                  <a:lnTo>
                    <a:pt x="2403554" y="172314"/>
                  </a:lnTo>
                  <a:lnTo>
                    <a:pt x="2383978" y="131082"/>
                  </a:lnTo>
                  <a:lnTo>
                    <a:pt x="2357867" y="94143"/>
                  </a:lnTo>
                  <a:lnTo>
                    <a:pt x="2325968" y="62244"/>
                  </a:lnTo>
                  <a:lnTo>
                    <a:pt x="2289029" y="36133"/>
                  </a:lnTo>
                  <a:lnTo>
                    <a:pt x="2247797" y="16557"/>
                  </a:lnTo>
                  <a:lnTo>
                    <a:pt x="2203019" y="4263"/>
                  </a:lnTo>
                  <a:lnTo>
                    <a:pt x="2155444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9723" y="4258055"/>
              <a:ext cx="2420620" cy="1588135"/>
            </a:xfrm>
            <a:custGeom>
              <a:avLst/>
              <a:gdLst/>
              <a:ahLst/>
              <a:cxnLst/>
              <a:rect l="l" t="t" r="r" b="b"/>
              <a:pathLst>
                <a:path w="2420620" h="1588135">
                  <a:moveTo>
                    <a:pt x="0" y="264668"/>
                  </a:moveTo>
                  <a:lnTo>
                    <a:pt x="4264" y="217092"/>
                  </a:lnTo>
                  <a:lnTo>
                    <a:pt x="16559" y="172314"/>
                  </a:lnTo>
                  <a:lnTo>
                    <a:pt x="36137" y="131082"/>
                  </a:lnTo>
                  <a:lnTo>
                    <a:pt x="62250" y="94143"/>
                  </a:lnTo>
                  <a:lnTo>
                    <a:pt x="94151" y="62244"/>
                  </a:lnTo>
                  <a:lnTo>
                    <a:pt x="131092" y="36133"/>
                  </a:lnTo>
                  <a:lnTo>
                    <a:pt x="172325" y="16557"/>
                  </a:lnTo>
                  <a:lnTo>
                    <a:pt x="217104" y="4263"/>
                  </a:lnTo>
                  <a:lnTo>
                    <a:pt x="264680" y="0"/>
                  </a:lnTo>
                  <a:lnTo>
                    <a:pt x="2155444" y="0"/>
                  </a:lnTo>
                  <a:lnTo>
                    <a:pt x="2203019" y="4263"/>
                  </a:lnTo>
                  <a:lnTo>
                    <a:pt x="2247797" y="16557"/>
                  </a:lnTo>
                  <a:lnTo>
                    <a:pt x="2289029" y="36133"/>
                  </a:lnTo>
                  <a:lnTo>
                    <a:pt x="2325968" y="62244"/>
                  </a:lnTo>
                  <a:lnTo>
                    <a:pt x="2357867" y="94143"/>
                  </a:lnTo>
                  <a:lnTo>
                    <a:pt x="2383978" y="131082"/>
                  </a:lnTo>
                  <a:lnTo>
                    <a:pt x="2403554" y="172314"/>
                  </a:lnTo>
                  <a:lnTo>
                    <a:pt x="2415848" y="217092"/>
                  </a:lnTo>
                  <a:lnTo>
                    <a:pt x="2420112" y="264668"/>
                  </a:lnTo>
                  <a:lnTo>
                    <a:pt x="2420112" y="1323340"/>
                  </a:lnTo>
                  <a:lnTo>
                    <a:pt x="2415848" y="1370912"/>
                  </a:lnTo>
                  <a:lnTo>
                    <a:pt x="2403554" y="1415688"/>
                  </a:lnTo>
                  <a:lnTo>
                    <a:pt x="2383978" y="1456919"/>
                  </a:lnTo>
                  <a:lnTo>
                    <a:pt x="2357867" y="1493859"/>
                  </a:lnTo>
                  <a:lnTo>
                    <a:pt x="2325968" y="1525758"/>
                  </a:lnTo>
                  <a:lnTo>
                    <a:pt x="2289029" y="1551871"/>
                  </a:lnTo>
                  <a:lnTo>
                    <a:pt x="2247797" y="1571448"/>
                  </a:lnTo>
                  <a:lnTo>
                    <a:pt x="2203019" y="1583743"/>
                  </a:lnTo>
                  <a:lnTo>
                    <a:pt x="2155444" y="1588008"/>
                  </a:lnTo>
                  <a:lnTo>
                    <a:pt x="264680" y="1588008"/>
                  </a:lnTo>
                  <a:lnTo>
                    <a:pt x="217104" y="1583743"/>
                  </a:lnTo>
                  <a:lnTo>
                    <a:pt x="172325" y="1571448"/>
                  </a:lnTo>
                  <a:lnTo>
                    <a:pt x="131092" y="1551871"/>
                  </a:lnTo>
                  <a:lnTo>
                    <a:pt x="94151" y="1525758"/>
                  </a:lnTo>
                  <a:lnTo>
                    <a:pt x="62250" y="1493859"/>
                  </a:lnTo>
                  <a:lnTo>
                    <a:pt x="36137" y="1456919"/>
                  </a:lnTo>
                  <a:lnTo>
                    <a:pt x="16559" y="1415688"/>
                  </a:lnTo>
                  <a:lnTo>
                    <a:pt x="4264" y="1370912"/>
                  </a:lnTo>
                  <a:lnTo>
                    <a:pt x="0" y="1323340"/>
                  </a:lnTo>
                  <a:lnTo>
                    <a:pt x="0" y="2646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216863" y="4591303"/>
            <a:ext cx="1666875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05740" marR="5080" indent="-193675">
              <a:lnSpc>
                <a:spcPts val="3070"/>
              </a:lnSpc>
              <a:spcBef>
                <a:spcPts val="440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11117" y="684352"/>
            <a:ext cx="49752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739" y="6617004"/>
            <a:ext cx="6200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(Camodeca,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Goossens,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Meerum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Terwogt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Schuengel,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2002;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Gökkaya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Tekinsav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Sütcü,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2020;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Jacobs,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2008;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Menesini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673" y="465277"/>
            <a:ext cx="44577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Nedir?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70937"/>
            <a:ext cx="10334625" cy="17310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35433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Akran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zorbalığı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okullarda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ya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 </a:t>
            </a:r>
            <a:r>
              <a:rPr dirty="0" sz="2800" spc="-15">
                <a:latin typeface="Calibri"/>
                <a:cs typeface="Calibri"/>
              </a:rPr>
              <a:t>birkaç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çocuğun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başka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çocuğa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karşı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yaptığı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saldırgan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davranışlar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olarak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tanımlanmaktadır.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olarak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tanımlanması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için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üç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özellik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10">
                <a:latin typeface="Calibri"/>
                <a:cs typeface="Calibri"/>
              </a:rPr>
              <a:t>gerekmektedir: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388633"/>
            <a:ext cx="10229215" cy="2208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02130">
              <a:lnSpc>
                <a:spcPct val="119600"/>
              </a:lnSpc>
              <a:spcBef>
                <a:spcPts val="100"/>
              </a:spcBef>
            </a:pPr>
            <a:r>
              <a:rPr dirty="0" sz="2800" spc="-5">
                <a:latin typeface="Calibri"/>
                <a:cs typeface="Calibri"/>
              </a:rPr>
              <a:t>1-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zarar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verme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niyetiyle</a:t>
            </a:r>
            <a:r>
              <a:rPr dirty="0" sz="2800" spc="7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kasıtlı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olarak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yapılması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2-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tekrarlaması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ve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sürekli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olması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dirty="0" sz="2800" spc="-5">
                <a:latin typeface="Calibri"/>
                <a:cs typeface="Calibri"/>
              </a:rPr>
              <a:t>3-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arasında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güç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dengesizliği</a:t>
            </a:r>
            <a:r>
              <a:rPr dirty="0" sz="2800" spc="-10">
                <a:latin typeface="Calibri"/>
                <a:cs typeface="Calibri"/>
              </a:rPr>
              <a:t>nin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olması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</a:t>
            </a:r>
            <a:r>
              <a:rPr dirty="0" sz="2800" spc="-10" i="1">
                <a:latin typeface="Calibri"/>
                <a:cs typeface="Calibri"/>
              </a:rPr>
              <a:t>fiziksel,</a:t>
            </a:r>
            <a:r>
              <a:rPr dirty="0" sz="2800" spc="1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zihinsel,</a:t>
            </a:r>
            <a:r>
              <a:rPr dirty="0" sz="2800" spc="30" i="1">
                <a:latin typeface="Calibri"/>
                <a:cs typeface="Calibri"/>
              </a:rPr>
              <a:t> </a:t>
            </a:r>
            <a:r>
              <a:rPr dirty="0" sz="2800" spc="-15" i="1">
                <a:latin typeface="Calibri"/>
                <a:cs typeface="Calibri"/>
              </a:rPr>
              <a:t>sosyal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yaş</a:t>
            </a:r>
            <a:r>
              <a:rPr dirty="0" sz="2800" spc="-25" i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gibi)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900" spc="-5">
                <a:latin typeface="Calibri"/>
                <a:cs typeface="Calibri"/>
              </a:rPr>
              <a:t>(Olweus,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5517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0" y="350901"/>
            <a:ext cx="6289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38473" y="1282953"/>
            <a:ext cx="7821930" cy="2990850"/>
            <a:chOff x="3538473" y="1282953"/>
            <a:chExt cx="7821930" cy="2990850"/>
          </a:xfrm>
        </p:grpSpPr>
        <p:sp>
          <p:nvSpPr>
            <p:cNvPr id="4" name="object 4"/>
            <p:cNvSpPr/>
            <p:nvPr/>
          </p:nvSpPr>
          <p:spPr>
            <a:xfrm>
              <a:off x="3544823" y="1289303"/>
              <a:ext cx="7809230" cy="2978150"/>
            </a:xfrm>
            <a:custGeom>
              <a:avLst/>
              <a:gdLst/>
              <a:ahLst/>
              <a:cxnLst/>
              <a:rect l="l" t="t" r="r" b="b"/>
              <a:pathLst>
                <a:path w="7809230" h="2978150">
                  <a:moveTo>
                    <a:pt x="7312659" y="0"/>
                  </a:moveTo>
                  <a:lnTo>
                    <a:pt x="0" y="0"/>
                  </a:lnTo>
                  <a:lnTo>
                    <a:pt x="0" y="2977896"/>
                  </a:lnTo>
                  <a:lnTo>
                    <a:pt x="7312659" y="2977896"/>
                  </a:lnTo>
                  <a:lnTo>
                    <a:pt x="7360452" y="2975623"/>
                  </a:lnTo>
                  <a:lnTo>
                    <a:pt x="7406960" y="2968945"/>
                  </a:lnTo>
                  <a:lnTo>
                    <a:pt x="7451976" y="2958068"/>
                  </a:lnTo>
                  <a:lnTo>
                    <a:pt x="7495292" y="2943202"/>
                  </a:lnTo>
                  <a:lnTo>
                    <a:pt x="7536699" y="2924554"/>
                  </a:lnTo>
                  <a:lnTo>
                    <a:pt x="7575990" y="2902333"/>
                  </a:lnTo>
                  <a:lnTo>
                    <a:pt x="7612957" y="2876747"/>
                  </a:lnTo>
                  <a:lnTo>
                    <a:pt x="7647390" y="2848003"/>
                  </a:lnTo>
                  <a:lnTo>
                    <a:pt x="7679083" y="2816310"/>
                  </a:lnTo>
                  <a:lnTo>
                    <a:pt x="7707827" y="2781877"/>
                  </a:lnTo>
                  <a:lnTo>
                    <a:pt x="7733413" y="2744910"/>
                  </a:lnTo>
                  <a:lnTo>
                    <a:pt x="7755634" y="2705619"/>
                  </a:lnTo>
                  <a:lnTo>
                    <a:pt x="7774282" y="2664212"/>
                  </a:lnTo>
                  <a:lnTo>
                    <a:pt x="7789148" y="2620896"/>
                  </a:lnTo>
                  <a:lnTo>
                    <a:pt x="7800025" y="2575880"/>
                  </a:lnTo>
                  <a:lnTo>
                    <a:pt x="7806703" y="2529372"/>
                  </a:lnTo>
                  <a:lnTo>
                    <a:pt x="7808976" y="2481580"/>
                  </a:lnTo>
                  <a:lnTo>
                    <a:pt x="7808976" y="496316"/>
                  </a:lnTo>
                  <a:lnTo>
                    <a:pt x="7806703" y="448523"/>
                  </a:lnTo>
                  <a:lnTo>
                    <a:pt x="7800025" y="402015"/>
                  </a:lnTo>
                  <a:lnTo>
                    <a:pt x="7789148" y="356999"/>
                  </a:lnTo>
                  <a:lnTo>
                    <a:pt x="7774282" y="313683"/>
                  </a:lnTo>
                  <a:lnTo>
                    <a:pt x="7755634" y="272276"/>
                  </a:lnTo>
                  <a:lnTo>
                    <a:pt x="7733413" y="232985"/>
                  </a:lnTo>
                  <a:lnTo>
                    <a:pt x="7707827" y="196018"/>
                  </a:lnTo>
                  <a:lnTo>
                    <a:pt x="7679083" y="161585"/>
                  </a:lnTo>
                  <a:lnTo>
                    <a:pt x="7647390" y="129892"/>
                  </a:lnTo>
                  <a:lnTo>
                    <a:pt x="7612957" y="101148"/>
                  </a:lnTo>
                  <a:lnTo>
                    <a:pt x="7575990" y="75562"/>
                  </a:lnTo>
                  <a:lnTo>
                    <a:pt x="7536699" y="53341"/>
                  </a:lnTo>
                  <a:lnTo>
                    <a:pt x="7495292" y="34693"/>
                  </a:lnTo>
                  <a:lnTo>
                    <a:pt x="7451976" y="19827"/>
                  </a:lnTo>
                  <a:lnTo>
                    <a:pt x="7406960" y="8950"/>
                  </a:lnTo>
                  <a:lnTo>
                    <a:pt x="7360452" y="2272"/>
                  </a:lnTo>
                  <a:lnTo>
                    <a:pt x="7312659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44823" y="1289303"/>
              <a:ext cx="7809230" cy="2978150"/>
            </a:xfrm>
            <a:custGeom>
              <a:avLst/>
              <a:gdLst/>
              <a:ahLst/>
              <a:cxnLst/>
              <a:rect l="l" t="t" r="r" b="b"/>
              <a:pathLst>
                <a:path w="7809230" h="2978150">
                  <a:moveTo>
                    <a:pt x="7808976" y="496316"/>
                  </a:moveTo>
                  <a:lnTo>
                    <a:pt x="7808976" y="2481580"/>
                  </a:lnTo>
                  <a:lnTo>
                    <a:pt x="7806703" y="2529372"/>
                  </a:lnTo>
                  <a:lnTo>
                    <a:pt x="7800025" y="2575880"/>
                  </a:lnTo>
                  <a:lnTo>
                    <a:pt x="7789148" y="2620896"/>
                  </a:lnTo>
                  <a:lnTo>
                    <a:pt x="7774282" y="2664212"/>
                  </a:lnTo>
                  <a:lnTo>
                    <a:pt x="7755634" y="2705619"/>
                  </a:lnTo>
                  <a:lnTo>
                    <a:pt x="7733413" y="2744910"/>
                  </a:lnTo>
                  <a:lnTo>
                    <a:pt x="7707827" y="2781877"/>
                  </a:lnTo>
                  <a:lnTo>
                    <a:pt x="7679083" y="2816310"/>
                  </a:lnTo>
                  <a:lnTo>
                    <a:pt x="7647390" y="2848003"/>
                  </a:lnTo>
                  <a:lnTo>
                    <a:pt x="7612957" y="2876747"/>
                  </a:lnTo>
                  <a:lnTo>
                    <a:pt x="7575990" y="2902333"/>
                  </a:lnTo>
                  <a:lnTo>
                    <a:pt x="7536699" y="2924554"/>
                  </a:lnTo>
                  <a:lnTo>
                    <a:pt x="7495292" y="2943202"/>
                  </a:lnTo>
                  <a:lnTo>
                    <a:pt x="7451976" y="2958068"/>
                  </a:lnTo>
                  <a:lnTo>
                    <a:pt x="7406960" y="2968945"/>
                  </a:lnTo>
                  <a:lnTo>
                    <a:pt x="7360452" y="2975623"/>
                  </a:lnTo>
                  <a:lnTo>
                    <a:pt x="7312659" y="2977896"/>
                  </a:lnTo>
                  <a:lnTo>
                    <a:pt x="0" y="2977896"/>
                  </a:lnTo>
                  <a:lnTo>
                    <a:pt x="0" y="0"/>
                  </a:lnTo>
                  <a:lnTo>
                    <a:pt x="7312659" y="0"/>
                  </a:lnTo>
                  <a:lnTo>
                    <a:pt x="7360452" y="2272"/>
                  </a:lnTo>
                  <a:lnTo>
                    <a:pt x="7406960" y="8950"/>
                  </a:lnTo>
                  <a:lnTo>
                    <a:pt x="7451976" y="19827"/>
                  </a:lnTo>
                  <a:lnTo>
                    <a:pt x="7495292" y="34693"/>
                  </a:lnTo>
                  <a:lnTo>
                    <a:pt x="7536699" y="53341"/>
                  </a:lnTo>
                  <a:lnTo>
                    <a:pt x="7575990" y="75562"/>
                  </a:lnTo>
                  <a:lnTo>
                    <a:pt x="7612957" y="101148"/>
                  </a:lnTo>
                  <a:lnTo>
                    <a:pt x="7647390" y="129892"/>
                  </a:lnTo>
                  <a:lnTo>
                    <a:pt x="7679083" y="161585"/>
                  </a:lnTo>
                  <a:lnTo>
                    <a:pt x="7707827" y="196018"/>
                  </a:lnTo>
                  <a:lnTo>
                    <a:pt x="7733413" y="232985"/>
                  </a:lnTo>
                  <a:lnTo>
                    <a:pt x="7755634" y="272276"/>
                  </a:lnTo>
                  <a:lnTo>
                    <a:pt x="7774282" y="313683"/>
                  </a:lnTo>
                  <a:lnTo>
                    <a:pt x="7789148" y="356999"/>
                  </a:lnTo>
                  <a:lnTo>
                    <a:pt x="7800025" y="402015"/>
                  </a:lnTo>
                  <a:lnTo>
                    <a:pt x="7806703" y="448523"/>
                  </a:lnTo>
                  <a:lnTo>
                    <a:pt x="7808976" y="496316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779901" y="1259306"/>
            <a:ext cx="5906770" cy="29571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Üzüntü,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mutsuzluk,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yalnızlık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özgüven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-5">
                <a:latin typeface="Calibri"/>
                <a:cs typeface="Calibri"/>
              </a:rPr>
              <a:t> belirtiler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(baş</a:t>
            </a:r>
            <a:r>
              <a:rPr dirty="0" sz="2000" spc="-5">
                <a:latin typeface="Calibri"/>
                <a:cs typeface="Calibri"/>
              </a:rPr>
              <a:t> ağrısı,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karın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bulantısı)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Uyku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sorunları </a:t>
            </a:r>
            <a:r>
              <a:rPr dirty="0" sz="2000" spc="-15">
                <a:latin typeface="Calibri"/>
                <a:cs typeface="Calibri"/>
              </a:rPr>
              <a:t>(korkulu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rüyalar,</a:t>
            </a:r>
            <a:r>
              <a:rPr dirty="0" sz="2000" spc="-5">
                <a:latin typeface="Calibri"/>
                <a:cs typeface="Calibri"/>
              </a:rPr>
              <a:t> kabuslar)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Gece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altını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ıslatma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Okula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bağlılıkta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azalma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Okulda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güvende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hissetmeme,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gitmek</a:t>
            </a:r>
            <a:r>
              <a:rPr dirty="0" sz="2000" spc="-10">
                <a:latin typeface="Calibri"/>
                <a:cs typeface="Calibri"/>
              </a:rPr>
              <a:t> istememe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Etkinliklere</a:t>
            </a:r>
            <a:r>
              <a:rPr dirty="0" sz="2000" spc="-10">
                <a:latin typeface="Calibri"/>
                <a:cs typeface="Calibri"/>
              </a:rPr>
              <a:t> katılmak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istememe,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yarıda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bırakma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uyumda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güçlük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2103" y="2191511"/>
            <a:ext cx="2717800" cy="1294130"/>
            <a:chOff x="832103" y="2191511"/>
            <a:chExt cx="2717800" cy="1294130"/>
          </a:xfrm>
        </p:grpSpPr>
        <p:sp>
          <p:nvSpPr>
            <p:cNvPr id="8" name="object 8"/>
            <p:cNvSpPr/>
            <p:nvPr/>
          </p:nvSpPr>
          <p:spPr>
            <a:xfrm>
              <a:off x="838199" y="2197607"/>
              <a:ext cx="2705100" cy="1282065"/>
            </a:xfrm>
            <a:custGeom>
              <a:avLst/>
              <a:gdLst/>
              <a:ahLst/>
              <a:cxnLst/>
              <a:rect l="l" t="t" r="r" b="b"/>
              <a:pathLst>
                <a:path w="2705100" h="1282064">
                  <a:moveTo>
                    <a:pt x="2491486" y="0"/>
                  </a:moveTo>
                  <a:lnTo>
                    <a:pt x="213613" y="0"/>
                  </a:lnTo>
                  <a:lnTo>
                    <a:pt x="164635" y="5641"/>
                  </a:lnTo>
                  <a:lnTo>
                    <a:pt x="119674" y="21710"/>
                  </a:lnTo>
                  <a:lnTo>
                    <a:pt x="80011" y="46926"/>
                  </a:lnTo>
                  <a:lnTo>
                    <a:pt x="46930" y="80006"/>
                  </a:lnTo>
                  <a:lnTo>
                    <a:pt x="21712" y="119668"/>
                  </a:lnTo>
                  <a:lnTo>
                    <a:pt x="5641" y="164631"/>
                  </a:lnTo>
                  <a:lnTo>
                    <a:pt x="0" y="213613"/>
                  </a:lnTo>
                  <a:lnTo>
                    <a:pt x="0" y="1068069"/>
                  </a:lnTo>
                  <a:lnTo>
                    <a:pt x="5641" y="1117052"/>
                  </a:lnTo>
                  <a:lnTo>
                    <a:pt x="21712" y="1162015"/>
                  </a:lnTo>
                  <a:lnTo>
                    <a:pt x="46930" y="1201677"/>
                  </a:lnTo>
                  <a:lnTo>
                    <a:pt x="80011" y="1234757"/>
                  </a:lnTo>
                  <a:lnTo>
                    <a:pt x="119674" y="1259973"/>
                  </a:lnTo>
                  <a:lnTo>
                    <a:pt x="164635" y="1276042"/>
                  </a:lnTo>
                  <a:lnTo>
                    <a:pt x="213613" y="1281683"/>
                  </a:lnTo>
                  <a:lnTo>
                    <a:pt x="2491486" y="1281683"/>
                  </a:lnTo>
                  <a:lnTo>
                    <a:pt x="2540468" y="1276042"/>
                  </a:lnTo>
                  <a:lnTo>
                    <a:pt x="2585431" y="1259973"/>
                  </a:lnTo>
                  <a:lnTo>
                    <a:pt x="2625093" y="1234757"/>
                  </a:lnTo>
                  <a:lnTo>
                    <a:pt x="2658173" y="1201677"/>
                  </a:lnTo>
                  <a:lnTo>
                    <a:pt x="2683389" y="1162015"/>
                  </a:lnTo>
                  <a:lnTo>
                    <a:pt x="2699458" y="1117052"/>
                  </a:lnTo>
                  <a:lnTo>
                    <a:pt x="2705100" y="1068069"/>
                  </a:lnTo>
                  <a:lnTo>
                    <a:pt x="2705100" y="213613"/>
                  </a:lnTo>
                  <a:lnTo>
                    <a:pt x="2699458" y="164631"/>
                  </a:lnTo>
                  <a:lnTo>
                    <a:pt x="2683389" y="119668"/>
                  </a:lnTo>
                  <a:lnTo>
                    <a:pt x="2658173" y="80006"/>
                  </a:lnTo>
                  <a:lnTo>
                    <a:pt x="2625093" y="46926"/>
                  </a:lnTo>
                  <a:lnTo>
                    <a:pt x="2585431" y="21710"/>
                  </a:lnTo>
                  <a:lnTo>
                    <a:pt x="2540468" y="5641"/>
                  </a:lnTo>
                  <a:lnTo>
                    <a:pt x="249148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38199" y="2197607"/>
              <a:ext cx="2705100" cy="1282065"/>
            </a:xfrm>
            <a:custGeom>
              <a:avLst/>
              <a:gdLst/>
              <a:ahLst/>
              <a:cxnLst/>
              <a:rect l="l" t="t" r="r" b="b"/>
              <a:pathLst>
                <a:path w="2705100" h="1282064">
                  <a:moveTo>
                    <a:pt x="0" y="213613"/>
                  </a:moveTo>
                  <a:lnTo>
                    <a:pt x="5641" y="164631"/>
                  </a:lnTo>
                  <a:lnTo>
                    <a:pt x="21712" y="119668"/>
                  </a:lnTo>
                  <a:lnTo>
                    <a:pt x="46930" y="80006"/>
                  </a:lnTo>
                  <a:lnTo>
                    <a:pt x="80011" y="46926"/>
                  </a:lnTo>
                  <a:lnTo>
                    <a:pt x="119674" y="21710"/>
                  </a:lnTo>
                  <a:lnTo>
                    <a:pt x="164635" y="5641"/>
                  </a:lnTo>
                  <a:lnTo>
                    <a:pt x="213613" y="0"/>
                  </a:lnTo>
                  <a:lnTo>
                    <a:pt x="2491486" y="0"/>
                  </a:lnTo>
                  <a:lnTo>
                    <a:pt x="2540468" y="5641"/>
                  </a:lnTo>
                  <a:lnTo>
                    <a:pt x="2585431" y="21710"/>
                  </a:lnTo>
                  <a:lnTo>
                    <a:pt x="2625093" y="46926"/>
                  </a:lnTo>
                  <a:lnTo>
                    <a:pt x="2658173" y="80006"/>
                  </a:lnTo>
                  <a:lnTo>
                    <a:pt x="2683389" y="119668"/>
                  </a:lnTo>
                  <a:lnTo>
                    <a:pt x="2699458" y="164631"/>
                  </a:lnTo>
                  <a:lnTo>
                    <a:pt x="2705100" y="213613"/>
                  </a:lnTo>
                  <a:lnTo>
                    <a:pt x="2705100" y="1068069"/>
                  </a:lnTo>
                  <a:lnTo>
                    <a:pt x="2699458" y="1117052"/>
                  </a:lnTo>
                  <a:lnTo>
                    <a:pt x="2683389" y="1162015"/>
                  </a:lnTo>
                  <a:lnTo>
                    <a:pt x="2658173" y="1201677"/>
                  </a:lnTo>
                  <a:lnTo>
                    <a:pt x="2625093" y="1234757"/>
                  </a:lnTo>
                  <a:lnTo>
                    <a:pt x="2585431" y="1259973"/>
                  </a:lnTo>
                  <a:lnTo>
                    <a:pt x="2540468" y="1276042"/>
                  </a:lnTo>
                  <a:lnTo>
                    <a:pt x="2491486" y="1281683"/>
                  </a:lnTo>
                  <a:lnTo>
                    <a:pt x="213613" y="1281683"/>
                  </a:lnTo>
                  <a:lnTo>
                    <a:pt x="164635" y="1276042"/>
                  </a:lnTo>
                  <a:lnTo>
                    <a:pt x="119674" y="1259973"/>
                  </a:lnTo>
                  <a:lnTo>
                    <a:pt x="80011" y="1234757"/>
                  </a:lnTo>
                  <a:lnTo>
                    <a:pt x="46930" y="1201677"/>
                  </a:lnTo>
                  <a:lnTo>
                    <a:pt x="21712" y="1162015"/>
                  </a:lnTo>
                  <a:lnTo>
                    <a:pt x="5641" y="1117052"/>
                  </a:lnTo>
                  <a:lnTo>
                    <a:pt x="0" y="1068069"/>
                  </a:lnTo>
                  <a:lnTo>
                    <a:pt x="0" y="21361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36877" y="2376297"/>
            <a:ext cx="1508125" cy="84201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8270" marR="5080" indent="-116205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26282" y="4370578"/>
            <a:ext cx="7833995" cy="1962150"/>
            <a:chOff x="3526282" y="4370578"/>
            <a:chExt cx="7833995" cy="1962150"/>
          </a:xfrm>
        </p:grpSpPr>
        <p:sp>
          <p:nvSpPr>
            <p:cNvPr id="12" name="object 12"/>
            <p:cNvSpPr/>
            <p:nvPr/>
          </p:nvSpPr>
          <p:spPr>
            <a:xfrm>
              <a:off x="3532632" y="4376928"/>
              <a:ext cx="7821295" cy="1949450"/>
            </a:xfrm>
            <a:custGeom>
              <a:avLst/>
              <a:gdLst/>
              <a:ahLst/>
              <a:cxnLst/>
              <a:rect l="l" t="t" r="r" b="b"/>
              <a:pathLst>
                <a:path w="7821295" h="1949450">
                  <a:moveTo>
                    <a:pt x="7496302" y="0"/>
                  </a:moveTo>
                  <a:lnTo>
                    <a:pt x="0" y="0"/>
                  </a:lnTo>
                  <a:lnTo>
                    <a:pt x="0" y="1949196"/>
                  </a:lnTo>
                  <a:lnTo>
                    <a:pt x="7496302" y="1949196"/>
                  </a:lnTo>
                  <a:lnTo>
                    <a:pt x="7544315" y="1945673"/>
                  </a:lnTo>
                  <a:lnTo>
                    <a:pt x="7590139" y="1935440"/>
                  </a:lnTo>
                  <a:lnTo>
                    <a:pt x="7633271" y="1919000"/>
                  </a:lnTo>
                  <a:lnTo>
                    <a:pt x="7673209" y="1896856"/>
                  </a:lnTo>
                  <a:lnTo>
                    <a:pt x="7709451" y="1869508"/>
                  </a:lnTo>
                  <a:lnTo>
                    <a:pt x="7741494" y="1837461"/>
                  </a:lnTo>
                  <a:lnTo>
                    <a:pt x="7768838" y="1801217"/>
                  </a:lnTo>
                  <a:lnTo>
                    <a:pt x="7790979" y="1761277"/>
                  </a:lnTo>
                  <a:lnTo>
                    <a:pt x="7807416" y="1718146"/>
                  </a:lnTo>
                  <a:lnTo>
                    <a:pt x="7817646" y="1672325"/>
                  </a:lnTo>
                  <a:lnTo>
                    <a:pt x="7821167" y="1624317"/>
                  </a:lnTo>
                  <a:lnTo>
                    <a:pt x="7821167" y="324866"/>
                  </a:lnTo>
                  <a:lnTo>
                    <a:pt x="7817646" y="276852"/>
                  </a:lnTo>
                  <a:lnTo>
                    <a:pt x="7807416" y="231028"/>
                  </a:lnTo>
                  <a:lnTo>
                    <a:pt x="7790979" y="187896"/>
                  </a:lnTo>
                  <a:lnTo>
                    <a:pt x="7768838" y="147958"/>
                  </a:lnTo>
                  <a:lnTo>
                    <a:pt x="7741494" y="111716"/>
                  </a:lnTo>
                  <a:lnTo>
                    <a:pt x="7709451" y="79673"/>
                  </a:lnTo>
                  <a:lnTo>
                    <a:pt x="7673209" y="52329"/>
                  </a:lnTo>
                  <a:lnTo>
                    <a:pt x="7633271" y="30188"/>
                  </a:lnTo>
                  <a:lnTo>
                    <a:pt x="7590139" y="13751"/>
                  </a:lnTo>
                  <a:lnTo>
                    <a:pt x="7544315" y="3521"/>
                  </a:lnTo>
                  <a:lnTo>
                    <a:pt x="7496302" y="0"/>
                  </a:lnTo>
                  <a:close/>
                </a:path>
              </a:pathLst>
            </a:custGeom>
            <a:solidFill>
              <a:srgbClr val="FFC55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32632" y="4376928"/>
              <a:ext cx="7821295" cy="1949450"/>
            </a:xfrm>
            <a:custGeom>
              <a:avLst/>
              <a:gdLst/>
              <a:ahLst/>
              <a:cxnLst/>
              <a:rect l="l" t="t" r="r" b="b"/>
              <a:pathLst>
                <a:path w="7821295" h="1949450">
                  <a:moveTo>
                    <a:pt x="7821167" y="324866"/>
                  </a:moveTo>
                  <a:lnTo>
                    <a:pt x="7821167" y="1624317"/>
                  </a:lnTo>
                  <a:lnTo>
                    <a:pt x="7817646" y="1672325"/>
                  </a:lnTo>
                  <a:lnTo>
                    <a:pt x="7807416" y="1718146"/>
                  </a:lnTo>
                  <a:lnTo>
                    <a:pt x="7790979" y="1761277"/>
                  </a:lnTo>
                  <a:lnTo>
                    <a:pt x="7768838" y="1801217"/>
                  </a:lnTo>
                  <a:lnTo>
                    <a:pt x="7741494" y="1837461"/>
                  </a:lnTo>
                  <a:lnTo>
                    <a:pt x="7709451" y="1869508"/>
                  </a:lnTo>
                  <a:lnTo>
                    <a:pt x="7673209" y="1896856"/>
                  </a:lnTo>
                  <a:lnTo>
                    <a:pt x="7633271" y="1919000"/>
                  </a:lnTo>
                  <a:lnTo>
                    <a:pt x="7590139" y="1935440"/>
                  </a:lnTo>
                  <a:lnTo>
                    <a:pt x="7544315" y="1945673"/>
                  </a:lnTo>
                  <a:lnTo>
                    <a:pt x="7496302" y="1949196"/>
                  </a:lnTo>
                  <a:lnTo>
                    <a:pt x="0" y="1949196"/>
                  </a:lnTo>
                  <a:lnTo>
                    <a:pt x="0" y="0"/>
                  </a:lnTo>
                  <a:lnTo>
                    <a:pt x="7496302" y="0"/>
                  </a:lnTo>
                  <a:lnTo>
                    <a:pt x="7544315" y="3521"/>
                  </a:lnTo>
                  <a:lnTo>
                    <a:pt x="7590139" y="13751"/>
                  </a:lnTo>
                  <a:lnTo>
                    <a:pt x="7633271" y="30188"/>
                  </a:lnTo>
                  <a:lnTo>
                    <a:pt x="7673209" y="52329"/>
                  </a:lnTo>
                  <a:lnTo>
                    <a:pt x="7709451" y="79673"/>
                  </a:lnTo>
                  <a:lnTo>
                    <a:pt x="7741494" y="111716"/>
                  </a:lnTo>
                  <a:lnTo>
                    <a:pt x="7768838" y="147958"/>
                  </a:lnTo>
                  <a:lnTo>
                    <a:pt x="7790979" y="187896"/>
                  </a:lnTo>
                  <a:lnTo>
                    <a:pt x="7807416" y="231028"/>
                  </a:lnTo>
                  <a:lnTo>
                    <a:pt x="7817646" y="276852"/>
                  </a:lnTo>
                  <a:lnTo>
                    <a:pt x="7821167" y="324866"/>
                  </a:lnTo>
                  <a:close/>
                </a:path>
              </a:pathLst>
            </a:custGeom>
            <a:ln w="12192">
              <a:solidFill>
                <a:srgbClr val="FFC5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768597" y="4342612"/>
            <a:ext cx="4057015" cy="165544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Üzüntü,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mutsuzluk,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yalnızlık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özgüven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benlik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Depresyon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kaygı </a:t>
            </a:r>
            <a:r>
              <a:rPr dirty="0" sz="2000" spc="-10">
                <a:latin typeface="Calibri"/>
                <a:cs typeface="Calibri"/>
              </a:rPr>
              <a:t>bozuklukları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Akademik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başarıda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2103" y="4783835"/>
            <a:ext cx="2705100" cy="1135380"/>
            <a:chOff x="832103" y="4783835"/>
            <a:chExt cx="2705100" cy="1135380"/>
          </a:xfrm>
        </p:grpSpPr>
        <p:sp>
          <p:nvSpPr>
            <p:cNvPr id="16" name="object 16"/>
            <p:cNvSpPr/>
            <p:nvPr/>
          </p:nvSpPr>
          <p:spPr>
            <a:xfrm>
              <a:off x="838199" y="4789931"/>
              <a:ext cx="2693035" cy="1123315"/>
            </a:xfrm>
            <a:custGeom>
              <a:avLst/>
              <a:gdLst/>
              <a:ahLst/>
              <a:cxnLst/>
              <a:rect l="l" t="t" r="r" b="b"/>
              <a:pathLst>
                <a:path w="2693035" h="1123314">
                  <a:moveTo>
                    <a:pt x="2505710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90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7" y="1123188"/>
                  </a:lnTo>
                  <a:lnTo>
                    <a:pt x="2505710" y="1123188"/>
                  </a:lnTo>
                  <a:lnTo>
                    <a:pt x="2555471" y="1116500"/>
                  </a:lnTo>
                  <a:lnTo>
                    <a:pt x="2600188" y="1097628"/>
                  </a:lnTo>
                  <a:lnTo>
                    <a:pt x="2638075" y="1068355"/>
                  </a:lnTo>
                  <a:lnTo>
                    <a:pt x="2667348" y="1030468"/>
                  </a:lnTo>
                  <a:lnTo>
                    <a:pt x="2686220" y="985751"/>
                  </a:lnTo>
                  <a:lnTo>
                    <a:pt x="2692908" y="935990"/>
                  </a:lnTo>
                  <a:lnTo>
                    <a:pt x="2692908" y="187198"/>
                  </a:lnTo>
                  <a:lnTo>
                    <a:pt x="2686220" y="137436"/>
                  </a:lnTo>
                  <a:lnTo>
                    <a:pt x="2667348" y="92719"/>
                  </a:lnTo>
                  <a:lnTo>
                    <a:pt x="2638075" y="54832"/>
                  </a:lnTo>
                  <a:lnTo>
                    <a:pt x="2600188" y="25559"/>
                  </a:lnTo>
                  <a:lnTo>
                    <a:pt x="2555471" y="6687"/>
                  </a:lnTo>
                  <a:lnTo>
                    <a:pt x="2505710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8199" y="4789931"/>
              <a:ext cx="2693035" cy="1123315"/>
            </a:xfrm>
            <a:custGeom>
              <a:avLst/>
              <a:gdLst/>
              <a:ahLst/>
              <a:cxnLst/>
              <a:rect l="l" t="t" r="r" b="b"/>
              <a:pathLst>
                <a:path w="2693035" h="1123314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7" y="0"/>
                  </a:lnTo>
                  <a:lnTo>
                    <a:pt x="2505710" y="0"/>
                  </a:lnTo>
                  <a:lnTo>
                    <a:pt x="2555471" y="6687"/>
                  </a:lnTo>
                  <a:lnTo>
                    <a:pt x="2600188" y="25559"/>
                  </a:lnTo>
                  <a:lnTo>
                    <a:pt x="2638075" y="54832"/>
                  </a:lnTo>
                  <a:lnTo>
                    <a:pt x="2667348" y="92719"/>
                  </a:lnTo>
                  <a:lnTo>
                    <a:pt x="2686220" y="137436"/>
                  </a:lnTo>
                  <a:lnTo>
                    <a:pt x="2692908" y="187198"/>
                  </a:lnTo>
                  <a:lnTo>
                    <a:pt x="2692908" y="935990"/>
                  </a:lnTo>
                  <a:lnTo>
                    <a:pt x="2686220" y="985751"/>
                  </a:lnTo>
                  <a:lnTo>
                    <a:pt x="2667348" y="1030468"/>
                  </a:lnTo>
                  <a:lnTo>
                    <a:pt x="2638075" y="1068355"/>
                  </a:lnTo>
                  <a:lnTo>
                    <a:pt x="2600188" y="1097628"/>
                  </a:lnTo>
                  <a:lnTo>
                    <a:pt x="2555471" y="1116500"/>
                  </a:lnTo>
                  <a:lnTo>
                    <a:pt x="2505710" y="1123188"/>
                  </a:lnTo>
                  <a:lnTo>
                    <a:pt x="187197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90"/>
                  </a:lnTo>
                  <a:lnTo>
                    <a:pt x="0" y="1871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351914" y="4890008"/>
            <a:ext cx="1666875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07645" marR="5080" indent="-195580">
              <a:lnSpc>
                <a:spcPts val="3070"/>
              </a:lnSpc>
              <a:spcBef>
                <a:spcPts val="440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8755" y="6508191"/>
            <a:ext cx="5407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(Gültekin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Sayıl,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Kapcı,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Menesini,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Modena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Tani,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Slee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929" y="364058"/>
            <a:ext cx="8506460" cy="106870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3131185" marR="5080" indent="-3119120">
              <a:lnSpc>
                <a:spcPts val="3890"/>
              </a:lnSpc>
              <a:spcBef>
                <a:spcPts val="590"/>
              </a:spcBef>
            </a:pP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6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6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5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9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600" spc="-9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kalan </a:t>
            </a:r>
            <a:r>
              <a:rPr dirty="0" sz="3600" spc="-80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9794" y="2493010"/>
            <a:ext cx="4778375" cy="2994025"/>
            <a:chOff x="2669794" y="2493010"/>
            <a:chExt cx="4778375" cy="2994025"/>
          </a:xfrm>
        </p:grpSpPr>
        <p:sp>
          <p:nvSpPr>
            <p:cNvPr id="4" name="object 4"/>
            <p:cNvSpPr/>
            <p:nvPr/>
          </p:nvSpPr>
          <p:spPr>
            <a:xfrm>
              <a:off x="2676144" y="2499360"/>
              <a:ext cx="4765675" cy="2981325"/>
            </a:xfrm>
            <a:custGeom>
              <a:avLst/>
              <a:gdLst/>
              <a:ahLst/>
              <a:cxnLst/>
              <a:rect l="l" t="t" r="r" b="b"/>
              <a:pathLst>
                <a:path w="4765675" h="2981325">
                  <a:moveTo>
                    <a:pt x="4268724" y="0"/>
                  </a:moveTo>
                  <a:lnTo>
                    <a:pt x="0" y="0"/>
                  </a:lnTo>
                  <a:lnTo>
                    <a:pt x="0" y="2980943"/>
                  </a:lnTo>
                  <a:lnTo>
                    <a:pt x="4268724" y="2980943"/>
                  </a:lnTo>
                  <a:lnTo>
                    <a:pt x="4316580" y="2978670"/>
                  </a:lnTo>
                  <a:lnTo>
                    <a:pt x="4363148" y="2971987"/>
                  </a:lnTo>
                  <a:lnTo>
                    <a:pt x="4408218" y="2961104"/>
                  </a:lnTo>
                  <a:lnTo>
                    <a:pt x="4451584" y="2946227"/>
                  </a:lnTo>
                  <a:lnTo>
                    <a:pt x="4493037" y="2927566"/>
                  </a:lnTo>
                  <a:lnTo>
                    <a:pt x="4532368" y="2905328"/>
                  </a:lnTo>
                  <a:lnTo>
                    <a:pt x="4569371" y="2879721"/>
                  </a:lnTo>
                  <a:lnTo>
                    <a:pt x="4603837" y="2850953"/>
                  </a:lnTo>
                  <a:lnTo>
                    <a:pt x="4635557" y="2819233"/>
                  </a:lnTo>
                  <a:lnTo>
                    <a:pt x="4664325" y="2784767"/>
                  </a:lnTo>
                  <a:lnTo>
                    <a:pt x="4689932" y="2747764"/>
                  </a:lnTo>
                  <a:lnTo>
                    <a:pt x="4712170" y="2708433"/>
                  </a:lnTo>
                  <a:lnTo>
                    <a:pt x="4730831" y="2666980"/>
                  </a:lnTo>
                  <a:lnTo>
                    <a:pt x="4745708" y="2623614"/>
                  </a:lnTo>
                  <a:lnTo>
                    <a:pt x="4756591" y="2578544"/>
                  </a:lnTo>
                  <a:lnTo>
                    <a:pt x="4763274" y="2531976"/>
                  </a:lnTo>
                  <a:lnTo>
                    <a:pt x="4765548" y="2484120"/>
                  </a:lnTo>
                  <a:lnTo>
                    <a:pt x="4765548" y="496824"/>
                  </a:lnTo>
                  <a:lnTo>
                    <a:pt x="4763274" y="448967"/>
                  </a:lnTo>
                  <a:lnTo>
                    <a:pt x="4756591" y="402399"/>
                  </a:lnTo>
                  <a:lnTo>
                    <a:pt x="4745708" y="357329"/>
                  </a:lnTo>
                  <a:lnTo>
                    <a:pt x="4730831" y="313963"/>
                  </a:lnTo>
                  <a:lnTo>
                    <a:pt x="4712170" y="272510"/>
                  </a:lnTo>
                  <a:lnTo>
                    <a:pt x="4689932" y="233179"/>
                  </a:lnTo>
                  <a:lnTo>
                    <a:pt x="4664325" y="196176"/>
                  </a:lnTo>
                  <a:lnTo>
                    <a:pt x="4635557" y="161710"/>
                  </a:lnTo>
                  <a:lnTo>
                    <a:pt x="4603837" y="129990"/>
                  </a:lnTo>
                  <a:lnTo>
                    <a:pt x="4569371" y="101222"/>
                  </a:lnTo>
                  <a:lnTo>
                    <a:pt x="4532368" y="75615"/>
                  </a:lnTo>
                  <a:lnTo>
                    <a:pt x="4493037" y="53377"/>
                  </a:lnTo>
                  <a:lnTo>
                    <a:pt x="4451584" y="34716"/>
                  </a:lnTo>
                  <a:lnTo>
                    <a:pt x="4408218" y="19839"/>
                  </a:lnTo>
                  <a:lnTo>
                    <a:pt x="4363148" y="8956"/>
                  </a:lnTo>
                  <a:lnTo>
                    <a:pt x="4316580" y="2273"/>
                  </a:lnTo>
                  <a:lnTo>
                    <a:pt x="4268724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76144" y="2499360"/>
              <a:ext cx="4765675" cy="2981325"/>
            </a:xfrm>
            <a:custGeom>
              <a:avLst/>
              <a:gdLst/>
              <a:ahLst/>
              <a:cxnLst/>
              <a:rect l="l" t="t" r="r" b="b"/>
              <a:pathLst>
                <a:path w="4765675" h="2981325">
                  <a:moveTo>
                    <a:pt x="4765548" y="496824"/>
                  </a:moveTo>
                  <a:lnTo>
                    <a:pt x="4765548" y="2484120"/>
                  </a:lnTo>
                  <a:lnTo>
                    <a:pt x="4763274" y="2531976"/>
                  </a:lnTo>
                  <a:lnTo>
                    <a:pt x="4756591" y="2578544"/>
                  </a:lnTo>
                  <a:lnTo>
                    <a:pt x="4745708" y="2623614"/>
                  </a:lnTo>
                  <a:lnTo>
                    <a:pt x="4730831" y="2666980"/>
                  </a:lnTo>
                  <a:lnTo>
                    <a:pt x="4712170" y="2708433"/>
                  </a:lnTo>
                  <a:lnTo>
                    <a:pt x="4689932" y="2747764"/>
                  </a:lnTo>
                  <a:lnTo>
                    <a:pt x="4664325" y="2784767"/>
                  </a:lnTo>
                  <a:lnTo>
                    <a:pt x="4635557" y="2819233"/>
                  </a:lnTo>
                  <a:lnTo>
                    <a:pt x="4603837" y="2850953"/>
                  </a:lnTo>
                  <a:lnTo>
                    <a:pt x="4569371" y="2879721"/>
                  </a:lnTo>
                  <a:lnTo>
                    <a:pt x="4532368" y="2905328"/>
                  </a:lnTo>
                  <a:lnTo>
                    <a:pt x="4493037" y="2927566"/>
                  </a:lnTo>
                  <a:lnTo>
                    <a:pt x="4451584" y="2946227"/>
                  </a:lnTo>
                  <a:lnTo>
                    <a:pt x="4408218" y="2961104"/>
                  </a:lnTo>
                  <a:lnTo>
                    <a:pt x="4363148" y="2971987"/>
                  </a:lnTo>
                  <a:lnTo>
                    <a:pt x="4316580" y="2978670"/>
                  </a:lnTo>
                  <a:lnTo>
                    <a:pt x="4268724" y="2980943"/>
                  </a:lnTo>
                  <a:lnTo>
                    <a:pt x="0" y="2980943"/>
                  </a:lnTo>
                  <a:lnTo>
                    <a:pt x="0" y="0"/>
                  </a:lnTo>
                  <a:lnTo>
                    <a:pt x="4268724" y="0"/>
                  </a:lnTo>
                  <a:lnTo>
                    <a:pt x="4316580" y="2273"/>
                  </a:lnTo>
                  <a:lnTo>
                    <a:pt x="4363148" y="8956"/>
                  </a:lnTo>
                  <a:lnTo>
                    <a:pt x="4408218" y="19839"/>
                  </a:lnTo>
                  <a:lnTo>
                    <a:pt x="4451584" y="34716"/>
                  </a:lnTo>
                  <a:lnTo>
                    <a:pt x="4493037" y="53377"/>
                  </a:lnTo>
                  <a:lnTo>
                    <a:pt x="4532368" y="75615"/>
                  </a:lnTo>
                  <a:lnTo>
                    <a:pt x="4569371" y="101222"/>
                  </a:lnTo>
                  <a:lnTo>
                    <a:pt x="4603837" y="129990"/>
                  </a:lnTo>
                  <a:lnTo>
                    <a:pt x="4635557" y="161710"/>
                  </a:lnTo>
                  <a:lnTo>
                    <a:pt x="4664325" y="196176"/>
                  </a:lnTo>
                  <a:lnTo>
                    <a:pt x="4689932" y="233179"/>
                  </a:lnTo>
                  <a:lnTo>
                    <a:pt x="4712170" y="272510"/>
                  </a:lnTo>
                  <a:lnTo>
                    <a:pt x="4730831" y="313963"/>
                  </a:lnTo>
                  <a:lnTo>
                    <a:pt x="4745708" y="357329"/>
                  </a:lnTo>
                  <a:lnTo>
                    <a:pt x="4756591" y="402399"/>
                  </a:lnTo>
                  <a:lnTo>
                    <a:pt x="4763274" y="448967"/>
                  </a:lnTo>
                  <a:lnTo>
                    <a:pt x="4765548" y="496824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910967" y="2447290"/>
            <a:ext cx="3704590" cy="301498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339090" indent="-228600">
              <a:lnSpc>
                <a:spcPts val="264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Yüksek </a:t>
            </a:r>
            <a:r>
              <a:rPr dirty="0" sz="2400" spc="-15">
                <a:latin typeface="Calibri"/>
                <a:cs typeface="Calibri"/>
              </a:rPr>
              <a:t>düzeyde saldırgan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marR="1086485" indent="-228600">
              <a:lnSpc>
                <a:spcPts val="264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Depresyon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kaygı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bozuklukları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Düşük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benlik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saygısı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ilişkilerde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Dışlanma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6258" y="3294634"/>
            <a:ext cx="2446655" cy="1271905"/>
            <a:chOff x="286258" y="3294634"/>
            <a:chExt cx="2446655" cy="1271905"/>
          </a:xfrm>
        </p:grpSpPr>
        <p:sp>
          <p:nvSpPr>
            <p:cNvPr id="8" name="object 8"/>
            <p:cNvSpPr/>
            <p:nvPr/>
          </p:nvSpPr>
          <p:spPr>
            <a:xfrm>
              <a:off x="292608" y="3300984"/>
              <a:ext cx="2433955" cy="1259205"/>
            </a:xfrm>
            <a:custGeom>
              <a:avLst/>
              <a:gdLst/>
              <a:ahLst/>
              <a:cxnLst/>
              <a:rect l="l" t="t" r="r" b="b"/>
              <a:pathLst>
                <a:path w="2433955" h="1259204">
                  <a:moveTo>
                    <a:pt x="2224024" y="0"/>
                  </a:moveTo>
                  <a:lnTo>
                    <a:pt x="209804" y="0"/>
                  </a:lnTo>
                  <a:lnTo>
                    <a:pt x="161696" y="5543"/>
                  </a:lnTo>
                  <a:lnTo>
                    <a:pt x="117536" y="21333"/>
                  </a:lnTo>
                  <a:lnTo>
                    <a:pt x="78580" y="46106"/>
                  </a:lnTo>
                  <a:lnTo>
                    <a:pt x="46090" y="78602"/>
                  </a:lnTo>
                  <a:lnTo>
                    <a:pt x="21324" y="117558"/>
                  </a:lnTo>
                  <a:lnTo>
                    <a:pt x="5540" y="161712"/>
                  </a:lnTo>
                  <a:lnTo>
                    <a:pt x="0" y="209803"/>
                  </a:lnTo>
                  <a:lnTo>
                    <a:pt x="0" y="1049020"/>
                  </a:lnTo>
                  <a:lnTo>
                    <a:pt x="5540" y="1097111"/>
                  </a:lnTo>
                  <a:lnTo>
                    <a:pt x="21324" y="1141265"/>
                  </a:lnTo>
                  <a:lnTo>
                    <a:pt x="46090" y="1180221"/>
                  </a:lnTo>
                  <a:lnTo>
                    <a:pt x="78580" y="1212717"/>
                  </a:lnTo>
                  <a:lnTo>
                    <a:pt x="117536" y="1237490"/>
                  </a:lnTo>
                  <a:lnTo>
                    <a:pt x="161696" y="1253280"/>
                  </a:lnTo>
                  <a:lnTo>
                    <a:pt x="209804" y="1258823"/>
                  </a:lnTo>
                  <a:lnTo>
                    <a:pt x="2224024" y="1258823"/>
                  </a:lnTo>
                  <a:lnTo>
                    <a:pt x="2272115" y="1253280"/>
                  </a:lnTo>
                  <a:lnTo>
                    <a:pt x="2316269" y="1237490"/>
                  </a:lnTo>
                  <a:lnTo>
                    <a:pt x="2355225" y="1212717"/>
                  </a:lnTo>
                  <a:lnTo>
                    <a:pt x="2387721" y="1180221"/>
                  </a:lnTo>
                  <a:lnTo>
                    <a:pt x="2412494" y="1141265"/>
                  </a:lnTo>
                  <a:lnTo>
                    <a:pt x="2428284" y="1097111"/>
                  </a:lnTo>
                  <a:lnTo>
                    <a:pt x="2433828" y="1049020"/>
                  </a:lnTo>
                  <a:lnTo>
                    <a:pt x="2433828" y="209803"/>
                  </a:lnTo>
                  <a:lnTo>
                    <a:pt x="2428284" y="161712"/>
                  </a:lnTo>
                  <a:lnTo>
                    <a:pt x="2412494" y="117558"/>
                  </a:lnTo>
                  <a:lnTo>
                    <a:pt x="2387721" y="78602"/>
                  </a:lnTo>
                  <a:lnTo>
                    <a:pt x="2355225" y="46106"/>
                  </a:lnTo>
                  <a:lnTo>
                    <a:pt x="2316269" y="21333"/>
                  </a:lnTo>
                  <a:lnTo>
                    <a:pt x="2272115" y="5543"/>
                  </a:lnTo>
                  <a:lnTo>
                    <a:pt x="222402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2608" y="3300984"/>
              <a:ext cx="2433955" cy="1259205"/>
            </a:xfrm>
            <a:custGeom>
              <a:avLst/>
              <a:gdLst/>
              <a:ahLst/>
              <a:cxnLst/>
              <a:rect l="l" t="t" r="r" b="b"/>
              <a:pathLst>
                <a:path w="2433955" h="1259204">
                  <a:moveTo>
                    <a:pt x="0" y="209803"/>
                  </a:moveTo>
                  <a:lnTo>
                    <a:pt x="5540" y="161712"/>
                  </a:lnTo>
                  <a:lnTo>
                    <a:pt x="21324" y="117558"/>
                  </a:lnTo>
                  <a:lnTo>
                    <a:pt x="46090" y="78602"/>
                  </a:lnTo>
                  <a:lnTo>
                    <a:pt x="78580" y="46106"/>
                  </a:lnTo>
                  <a:lnTo>
                    <a:pt x="117536" y="21333"/>
                  </a:lnTo>
                  <a:lnTo>
                    <a:pt x="161696" y="5543"/>
                  </a:lnTo>
                  <a:lnTo>
                    <a:pt x="209804" y="0"/>
                  </a:lnTo>
                  <a:lnTo>
                    <a:pt x="2224024" y="0"/>
                  </a:lnTo>
                  <a:lnTo>
                    <a:pt x="2272115" y="5543"/>
                  </a:lnTo>
                  <a:lnTo>
                    <a:pt x="2316269" y="21333"/>
                  </a:lnTo>
                  <a:lnTo>
                    <a:pt x="2355225" y="46106"/>
                  </a:lnTo>
                  <a:lnTo>
                    <a:pt x="2387721" y="78602"/>
                  </a:lnTo>
                  <a:lnTo>
                    <a:pt x="2412494" y="117558"/>
                  </a:lnTo>
                  <a:lnTo>
                    <a:pt x="2428284" y="161712"/>
                  </a:lnTo>
                  <a:lnTo>
                    <a:pt x="2433828" y="209803"/>
                  </a:lnTo>
                  <a:lnTo>
                    <a:pt x="2433828" y="1049020"/>
                  </a:lnTo>
                  <a:lnTo>
                    <a:pt x="2428284" y="1097111"/>
                  </a:lnTo>
                  <a:lnTo>
                    <a:pt x="2412494" y="1141265"/>
                  </a:lnTo>
                  <a:lnTo>
                    <a:pt x="2387721" y="1180221"/>
                  </a:lnTo>
                  <a:lnTo>
                    <a:pt x="2355225" y="1212717"/>
                  </a:lnTo>
                  <a:lnTo>
                    <a:pt x="2316269" y="1237490"/>
                  </a:lnTo>
                  <a:lnTo>
                    <a:pt x="2272115" y="1253280"/>
                  </a:lnTo>
                  <a:lnTo>
                    <a:pt x="2224024" y="1258823"/>
                  </a:lnTo>
                  <a:lnTo>
                    <a:pt x="209804" y="1258823"/>
                  </a:lnTo>
                  <a:lnTo>
                    <a:pt x="161696" y="1253280"/>
                  </a:lnTo>
                  <a:lnTo>
                    <a:pt x="117536" y="1237490"/>
                  </a:lnTo>
                  <a:lnTo>
                    <a:pt x="78580" y="1212717"/>
                  </a:lnTo>
                  <a:lnTo>
                    <a:pt x="46090" y="1180221"/>
                  </a:lnTo>
                  <a:lnTo>
                    <a:pt x="21324" y="1141265"/>
                  </a:lnTo>
                  <a:lnTo>
                    <a:pt x="5540" y="1097111"/>
                  </a:lnTo>
                  <a:lnTo>
                    <a:pt x="0" y="1049020"/>
                  </a:lnTo>
                  <a:lnTo>
                    <a:pt x="0" y="2098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90499" y="3273297"/>
            <a:ext cx="1842135" cy="123253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12700" marR="5080">
              <a:lnSpc>
                <a:spcPts val="3070"/>
              </a:lnSpc>
              <a:spcBef>
                <a:spcPts val="439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132" y="6654190"/>
            <a:ext cx="1982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(Gültan,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Kumpulainen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ark.,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1998)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3219" y="2218944"/>
            <a:ext cx="4773168" cy="31714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4765" y="516712"/>
            <a:ext cx="24218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İzleyiciler</a:t>
            </a:r>
            <a:r>
              <a:rPr dirty="0" sz="3600" spc="-13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80689" y="2464054"/>
            <a:ext cx="8417560" cy="2652395"/>
            <a:chOff x="2980689" y="2464054"/>
            <a:chExt cx="8417560" cy="2652395"/>
          </a:xfrm>
        </p:grpSpPr>
        <p:sp>
          <p:nvSpPr>
            <p:cNvPr id="4" name="object 4"/>
            <p:cNvSpPr/>
            <p:nvPr/>
          </p:nvSpPr>
          <p:spPr>
            <a:xfrm>
              <a:off x="2987039" y="2470404"/>
              <a:ext cx="8404860" cy="2639695"/>
            </a:xfrm>
            <a:custGeom>
              <a:avLst/>
              <a:gdLst/>
              <a:ahLst/>
              <a:cxnLst/>
              <a:rect l="l" t="t" r="r" b="b"/>
              <a:pathLst>
                <a:path w="8404860" h="2639695">
                  <a:moveTo>
                    <a:pt x="7964932" y="0"/>
                  </a:moveTo>
                  <a:lnTo>
                    <a:pt x="0" y="0"/>
                  </a:lnTo>
                  <a:lnTo>
                    <a:pt x="0" y="2639568"/>
                  </a:lnTo>
                  <a:lnTo>
                    <a:pt x="7964932" y="2639568"/>
                  </a:lnTo>
                  <a:lnTo>
                    <a:pt x="8012864" y="2636986"/>
                  </a:lnTo>
                  <a:lnTo>
                    <a:pt x="8059302" y="2629420"/>
                  </a:lnTo>
                  <a:lnTo>
                    <a:pt x="8103977" y="2617138"/>
                  </a:lnTo>
                  <a:lnTo>
                    <a:pt x="8146621" y="2600409"/>
                  </a:lnTo>
                  <a:lnTo>
                    <a:pt x="8186965" y="2579501"/>
                  </a:lnTo>
                  <a:lnTo>
                    <a:pt x="8224741" y="2554683"/>
                  </a:lnTo>
                  <a:lnTo>
                    <a:pt x="8259680" y="2526222"/>
                  </a:lnTo>
                  <a:lnTo>
                    <a:pt x="8291514" y="2494388"/>
                  </a:lnTo>
                  <a:lnTo>
                    <a:pt x="8319975" y="2459449"/>
                  </a:lnTo>
                  <a:lnTo>
                    <a:pt x="8344793" y="2421673"/>
                  </a:lnTo>
                  <a:lnTo>
                    <a:pt x="8365701" y="2381329"/>
                  </a:lnTo>
                  <a:lnTo>
                    <a:pt x="8382430" y="2338685"/>
                  </a:lnTo>
                  <a:lnTo>
                    <a:pt x="8394712" y="2294010"/>
                  </a:lnTo>
                  <a:lnTo>
                    <a:pt x="8402278" y="2247572"/>
                  </a:lnTo>
                  <a:lnTo>
                    <a:pt x="8404860" y="2199640"/>
                  </a:lnTo>
                  <a:lnTo>
                    <a:pt x="8404860" y="439928"/>
                  </a:lnTo>
                  <a:lnTo>
                    <a:pt x="8402278" y="391995"/>
                  </a:lnTo>
                  <a:lnTo>
                    <a:pt x="8394712" y="345557"/>
                  </a:lnTo>
                  <a:lnTo>
                    <a:pt x="8382430" y="300882"/>
                  </a:lnTo>
                  <a:lnTo>
                    <a:pt x="8365701" y="258238"/>
                  </a:lnTo>
                  <a:lnTo>
                    <a:pt x="8344793" y="217894"/>
                  </a:lnTo>
                  <a:lnTo>
                    <a:pt x="8319975" y="180118"/>
                  </a:lnTo>
                  <a:lnTo>
                    <a:pt x="8291514" y="145179"/>
                  </a:lnTo>
                  <a:lnTo>
                    <a:pt x="8259680" y="113345"/>
                  </a:lnTo>
                  <a:lnTo>
                    <a:pt x="8224741" y="84884"/>
                  </a:lnTo>
                  <a:lnTo>
                    <a:pt x="8186965" y="60066"/>
                  </a:lnTo>
                  <a:lnTo>
                    <a:pt x="8146621" y="39158"/>
                  </a:lnTo>
                  <a:lnTo>
                    <a:pt x="8103977" y="22429"/>
                  </a:lnTo>
                  <a:lnTo>
                    <a:pt x="8059302" y="10147"/>
                  </a:lnTo>
                  <a:lnTo>
                    <a:pt x="8012864" y="2581"/>
                  </a:lnTo>
                  <a:lnTo>
                    <a:pt x="7964932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87039" y="2470404"/>
              <a:ext cx="8404860" cy="2639695"/>
            </a:xfrm>
            <a:custGeom>
              <a:avLst/>
              <a:gdLst/>
              <a:ahLst/>
              <a:cxnLst/>
              <a:rect l="l" t="t" r="r" b="b"/>
              <a:pathLst>
                <a:path w="8404860" h="2639695">
                  <a:moveTo>
                    <a:pt x="8404860" y="439928"/>
                  </a:moveTo>
                  <a:lnTo>
                    <a:pt x="8404860" y="2199640"/>
                  </a:lnTo>
                  <a:lnTo>
                    <a:pt x="8402278" y="2247572"/>
                  </a:lnTo>
                  <a:lnTo>
                    <a:pt x="8394712" y="2294010"/>
                  </a:lnTo>
                  <a:lnTo>
                    <a:pt x="8382430" y="2338685"/>
                  </a:lnTo>
                  <a:lnTo>
                    <a:pt x="8365701" y="2381329"/>
                  </a:lnTo>
                  <a:lnTo>
                    <a:pt x="8344793" y="2421673"/>
                  </a:lnTo>
                  <a:lnTo>
                    <a:pt x="8319975" y="2459449"/>
                  </a:lnTo>
                  <a:lnTo>
                    <a:pt x="8291514" y="2494388"/>
                  </a:lnTo>
                  <a:lnTo>
                    <a:pt x="8259680" y="2526222"/>
                  </a:lnTo>
                  <a:lnTo>
                    <a:pt x="8224741" y="2554683"/>
                  </a:lnTo>
                  <a:lnTo>
                    <a:pt x="8186965" y="2579501"/>
                  </a:lnTo>
                  <a:lnTo>
                    <a:pt x="8146621" y="2600409"/>
                  </a:lnTo>
                  <a:lnTo>
                    <a:pt x="8103977" y="2617138"/>
                  </a:lnTo>
                  <a:lnTo>
                    <a:pt x="8059302" y="2629420"/>
                  </a:lnTo>
                  <a:lnTo>
                    <a:pt x="8012864" y="2636986"/>
                  </a:lnTo>
                  <a:lnTo>
                    <a:pt x="7964932" y="2639568"/>
                  </a:lnTo>
                  <a:lnTo>
                    <a:pt x="0" y="2639568"/>
                  </a:lnTo>
                  <a:lnTo>
                    <a:pt x="0" y="0"/>
                  </a:lnTo>
                  <a:lnTo>
                    <a:pt x="7964932" y="0"/>
                  </a:lnTo>
                  <a:lnTo>
                    <a:pt x="8012864" y="2581"/>
                  </a:lnTo>
                  <a:lnTo>
                    <a:pt x="8059302" y="10147"/>
                  </a:lnTo>
                  <a:lnTo>
                    <a:pt x="8103977" y="22429"/>
                  </a:lnTo>
                  <a:lnTo>
                    <a:pt x="8146621" y="39158"/>
                  </a:lnTo>
                  <a:lnTo>
                    <a:pt x="8186965" y="60066"/>
                  </a:lnTo>
                  <a:lnTo>
                    <a:pt x="8224741" y="84884"/>
                  </a:lnTo>
                  <a:lnTo>
                    <a:pt x="8259680" y="113345"/>
                  </a:lnTo>
                  <a:lnTo>
                    <a:pt x="8291514" y="145179"/>
                  </a:lnTo>
                  <a:lnTo>
                    <a:pt x="8319975" y="180118"/>
                  </a:lnTo>
                  <a:lnTo>
                    <a:pt x="8344793" y="217894"/>
                  </a:lnTo>
                  <a:lnTo>
                    <a:pt x="8365701" y="258238"/>
                  </a:lnTo>
                  <a:lnTo>
                    <a:pt x="8382430" y="300882"/>
                  </a:lnTo>
                  <a:lnTo>
                    <a:pt x="8394712" y="345557"/>
                  </a:lnTo>
                  <a:lnTo>
                    <a:pt x="8402278" y="391995"/>
                  </a:lnTo>
                  <a:lnTo>
                    <a:pt x="8404860" y="439928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222751" y="2753054"/>
            <a:ext cx="7585709" cy="19780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Kendisinin de </a:t>
            </a:r>
            <a:r>
              <a:rPr dirty="0" sz="2400" spc="-15">
                <a:latin typeface="Calibri"/>
                <a:cs typeface="Calibri"/>
              </a:rPr>
              <a:t>aynı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şeyleri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yaşayacağına </a:t>
            </a:r>
            <a:r>
              <a:rPr dirty="0" sz="2400" spc="-5">
                <a:latin typeface="Calibri"/>
                <a:cs typeface="Calibri"/>
              </a:rPr>
              <a:t>dair </a:t>
            </a:r>
            <a:r>
              <a:rPr dirty="0" sz="2400" spc="-30">
                <a:latin typeface="Calibri"/>
                <a:cs typeface="Calibri"/>
              </a:rPr>
              <a:t>korku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endişe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Kendisini </a:t>
            </a:r>
            <a:r>
              <a:rPr dirty="0" sz="2400" spc="-10">
                <a:latin typeface="Calibri"/>
                <a:cs typeface="Calibri"/>
              </a:rPr>
              <a:t>savunmak</a:t>
            </a:r>
            <a:r>
              <a:rPr dirty="0" sz="2400">
                <a:latin typeface="Calibri"/>
                <a:cs typeface="Calibri"/>
              </a:rPr>
              <a:t> için </a:t>
            </a:r>
            <a:r>
              <a:rPr dirty="0" sz="2400" spc="-10">
                <a:latin typeface="Calibri"/>
                <a:cs typeface="Calibri"/>
              </a:rPr>
              <a:t>sürekli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tetikte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hissetme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Zorbalığa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arkadaşı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üzülme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güvende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hissetmeme,</a:t>
            </a:r>
            <a:r>
              <a:rPr dirty="0" sz="2400" spc="-15">
                <a:latin typeface="Calibri"/>
                <a:cs typeface="Calibri"/>
              </a:rPr>
              <a:t> okula</a:t>
            </a:r>
            <a:r>
              <a:rPr dirty="0" sz="2400">
                <a:latin typeface="Calibri"/>
                <a:cs typeface="Calibri"/>
              </a:rPr>
              <a:t> gitmek </a:t>
            </a:r>
            <a:r>
              <a:rPr dirty="0" sz="2400" spc="-5">
                <a:latin typeface="Calibri"/>
                <a:cs typeface="Calibri"/>
              </a:rPr>
              <a:t>istememe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alma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riski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7824" y="3139439"/>
            <a:ext cx="2161540" cy="1188720"/>
            <a:chOff x="877824" y="3139439"/>
            <a:chExt cx="2161540" cy="1188720"/>
          </a:xfrm>
        </p:grpSpPr>
        <p:sp>
          <p:nvSpPr>
            <p:cNvPr id="8" name="object 8"/>
            <p:cNvSpPr/>
            <p:nvPr/>
          </p:nvSpPr>
          <p:spPr>
            <a:xfrm>
              <a:off x="883920" y="3145535"/>
              <a:ext cx="2148840" cy="1176655"/>
            </a:xfrm>
            <a:custGeom>
              <a:avLst/>
              <a:gdLst/>
              <a:ahLst/>
              <a:cxnLst/>
              <a:rect l="l" t="t" r="r" b="b"/>
              <a:pathLst>
                <a:path w="2148840" h="1176654">
                  <a:moveTo>
                    <a:pt x="1952752" y="0"/>
                  </a:moveTo>
                  <a:lnTo>
                    <a:pt x="196088" y="0"/>
                  </a:lnTo>
                  <a:lnTo>
                    <a:pt x="151127" y="5177"/>
                  </a:lnTo>
                  <a:lnTo>
                    <a:pt x="109855" y="19924"/>
                  </a:lnTo>
                  <a:lnTo>
                    <a:pt x="73446" y="43067"/>
                  </a:lnTo>
                  <a:lnTo>
                    <a:pt x="43079" y="73430"/>
                  </a:lnTo>
                  <a:lnTo>
                    <a:pt x="19931" y="109838"/>
                  </a:lnTo>
                  <a:lnTo>
                    <a:pt x="5179" y="151115"/>
                  </a:lnTo>
                  <a:lnTo>
                    <a:pt x="0" y="196087"/>
                  </a:lnTo>
                  <a:lnTo>
                    <a:pt x="0" y="980439"/>
                  </a:lnTo>
                  <a:lnTo>
                    <a:pt x="5179" y="1025412"/>
                  </a:lnTo>
                  <a:lnTo>
                    <a:pt x="19931" y="1066689"/>
                  </a:lnTo>
                  <a:lnTo>
                    <a:pt x="43079" y="1103097"/>
                  </a:lnTo>
                  <a:lnTo>
                    <a:pt x="73446" y="1133460"/>
                  </a:lnTo>
                  <a:lnTo>
                    <a:pt x="109855" y="1156603"/>
                  </a:lnTo>
                  <a:lnTo>
                    <a:pt x="151127" y="1171350"/>
                  </a:lnTo>
                  <a:lnTo>
                    <a:pt x="196088" y="1176527"/>
                  </a:lnTo>
                  <a:lnTo>
                    <a:pt x="1952752" y="1176527"/>
                  </a:lnTo>
                  <a:lnTo>
                    <a:pt x="1997724" y="1171350"/>
                  </a:lnTo>
                  <a:lnTo>
                    <a:pt x="2039001" y="1156603"/>
                  </a:lnTo>
                  <a:lnTo>
                    <a:pt x="2075409" y="1133460"/>
                  </a:lnTo>
                  <a:lnTo>
                    <a:pt x="2105772" y="1103097"/>
                  </a:lnTo>
                  <a:lnTo>
                    <a:pt x="2128915" y="1066689"/>
                  </a:lnTo>
                  <a:lnTo>
                    <a:pt x="2143662" y="1025412"/>
                  </a:lnTo>
                  <a:lnTo>
                    <a:pt x="2148840" y="980439"/>
                  </a:lnTo>
                  <a:lnTo>
                    <a:pt x="2148840" y="196087"/>
                  </a:lnTo>
                  <a:lnTo>
                    <a:pt x="2143662" y="151115"/>
                  </a:lnTo>
                  <a:lnTo>
                    <a:pt x="2128915" y="109838"/>
                  </a:lnTo>
                  <a:lnTo>
                    <a:pt x="2105772" y="73430"/>
                  </a:lnTo>
                  <a:lnTo>
                    <a:pt x="2075409" y="43067"/>
                  </a:lnTo>
                  <a:lnTo>
                    <a:pt x="2039001" y="19924"/>
                  </a:lnTo>
                  <a:lnTo>
                    <a:pt x="1997724" y="5177"/>
                  </a:lnTo>
                  <a:lnTo>
                    <a:pt x="195275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83920" y="3145535"/>
              <a:ext cx="2148840" cy="1176655"/>
            </a:xfrm>
            <a:custGeom>
              <a:avLst/>
              <a:gdLst/>
              <a:ahLst/>
              <a:cxnLst/>
              <a:rect l="l" t="t" r="r" b="b"/>
              <a:pathLst>
                <a:path w="2148840" h="1176654">
                  <a:moveTo>
                    <a:pt x="0" y="196087"/>
                  </a:moveTo>
                  <a:lnTo>
                    <a:pt x="5179" y="151115"/>
                  </a:lnTo>
                  <a:lnTo>
                    <a:pt x="19931" y="109838"/>
                  </a:lnTo>
                  <a:lnTo>
                    <a:pt x="43079" y="73430"/>
                  </a:lnTo>
                  <a:lnTo>
                    <a:pt x="73446" y="43067"/>
                  </a:lnTo>
                  <a:lnTo>
                    <a:pt x="109855" y="19924"/>
                  </a:lnTo>
                  <a:lnTo>
                    <a:pt x="151127" y="5177"/>
                  </a:lnTo>
                  <a:lnTo>
                    <a:pt x="196088" y="0"/>
                  </a:lnTo>
                  <a:lnTo>
                    <a:pt x="1952752" y="0"/>
                  </a:lnTo>
                  <a:lnTo>
                    <a:pt x="1997724" y="5177"/>
                  </a:lnTo>
                  <a:lnTo>
                    <a:pt x="2039001" y="19924"/>
                  </a:lnTo>
                  <a:lnTo>
                    <a:pt x="2075409" y="43067"/>
                  </a:lnTo>
                  <a:lnTo>
                    <a:pt x="2105772" y="73430"/>
                  </a:lnTo>
                  <a:lnTo>
                    <a:pt x="2128915" y="109838"/>
                  </a:lnTo>
                  <a:lnTo>
                    <a:pt x="2143662" y="151115"/>
                  </a:lnTo>
                  <a:lnTo>
                    <a:pt x="2148840" y="196087"/>
                  </a:lnTo>
                  <a:lnTo>
                    <a:pt x="2148840" y="980439"/>
                  </a:lnTo>
                  <a:lnTo>
                    <a:pt x="2143662" y="1025412"/>
                  </a:lnTo>
                  <a:lnTo>
                    <a:pt x="2128915" y="1066689"/>
                  </a:lnTo>
                  <a:lnTo>
                    <a:pt x="2105772" y="1103097"/>
                  </a:lnTo>
                  <a:lnTo>
                    <a:pt x="2075409" y="1133460"/>
                  </a:lnTo>
                  <a:lnTo>
                    <a:pt x="2039001" y="1156603"/>
                  </a:lnTo>
                  <a:lnTo>
                    <a:pt x="1997724" y="1171350"/>
                  </a:lnTo>
                  <a:lnTo>
                    <a:pt x="1952752" y="1176527"/>
                  </a:lnTo>
                  <a:lnTo>
                    <a:pt x="196088" y="1176527"/>
                  </a:lnTo>
                  <a:lnTo>
                    <a:pt x="151127" y="1171350"/>
                  </a:lnTo>
                  <a:lnTo>
                    <a:pt x="109855" y="1156603"/>
                  </a:lnTo>
                  <a:lnTo>
                    <a:pt x="73446" y="1133460"/>
                  </a:lnTo>
                  <a:lnTo>
                    <a:pt x="43079" y="1103097"/>
                  </a:lnTo>
                  <a:lnTo>
                    <a:pt x="19931" y="1066689"/>
                  </a:lnTo>
                  <a:lnTo>
                    <a:pt x="5179" y="1025412"/>
                  </a:lnTo>
                  <a:lnTo>
                    <a:pt x="0" y="980439"/>
                  </a:lnTo>
                  <a:lnTo>
                    <a:pt x="0" y="196087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38555" y="3077082"/>
            <a:ext cx="1837689" cy="123190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12065" marR="5080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0"/>
              </a:lnSpc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0675" y="6661734"/>
            <a:ext cx="29483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(Açıl,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Nishina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Juvanen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Shore,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629" y="531113"/>
            <a:ext cx="670052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797050" marR="5080" indent="-1784985">
              <a:lnSpc>
                <a:spcPts val="4320"/>
              </a:lnSpc>
              <a:spcBef>
                <a:spcPts val="640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Anlarım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ve </a:t>
            </a:r>
            <a:r>
              <a:rPr dirty="0" sz="4000" spc="-8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0">
                <a:solidFill>
                  <a:srgbClr val="000000"/>
                </a:solidFill>
                <a:latin typeface="Calibri Light"/>
                <a:cs typeface="Calibri Light"/>
              </a:rPr>
              <a:t>Ne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55">
                <a:solidFill>
                  <a:srgbClr val="000000"/>
                </a:solidFill>
                <a:latin typeface="Calibri Light"/>
                <a:cs typeface="Calibri Light"/>
              </a:rPr>
              <a:t>Yapabilirim?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2337892"/>
            <a:ext cx="10130155" cy="365061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1015365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Çocuklar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yaptıklarını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zorbalığa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maruz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kaldıklarını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yetişkinlere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doğrudan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anlatmayabilirler.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Bununla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birlikte,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yakından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gözlemlediğimizde,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bazı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işaretler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durumları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hakkında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bizlere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bilgi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verebilir.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11747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işaretler,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dışındaki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nedenlerden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kaynaklanıyor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olabilir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ancak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mutlaka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önemsenmeli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takip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edilmelidir.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1694" y="684352"/>
            <a:ext cx="98742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3600" spc="-7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Zorbalığı</a:t>
            </a:r>
            <a:r>
              <a:rPr dirty="0" sz="36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55">
                <a:solidFill>
                  <a:srgbClr val="000000"/>
                </a:solidFill>
                <a:latin typeface="Calibri Light"/>
                <a:cs typeface="Calibri Light"/>
              </a:rPr>
              <a:t>Yaptığını</a:t>
            </a:r>
            <a:r>
              <a:rPr dirty="0" sz="3600" spc="-7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36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924463"/>
            <a:ext cx="9720580" cy="389509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>
                <a:latin typeface="Calibri"/>
                <a:cs typeface="Calibri"/>
              </a:rPr>
              <a:t>Farklı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ortamlarda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saldırgan</a:t>
            </a:r>
            <a:r>
              <a:rPr dirty="0" sz="2600" spc="-10">
                <a:latin typeface="Calibri"/>
                <a:cs typeface="Calibri"/>
              </a:rPr>
              <a:t> davranışlar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gösterme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(örn. </a:t>
            </a:r>
            <a:r>
              <a:rPr dirty="0" sz="2600" spc="-75">
                <a:latin typeface="Calibri"/>
                <a:cs typeface="Calibri"/>
              </a:rPr>
              <a:t>ev,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mahalle)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Düşünmeden,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ani</a:t>
            </a:r>
            <a:r>
              <a:rPr dirty="0" sz="2600" spc="-15">
                <a:latin typeface="Calibri"/>
                <a:cs typeface="Calibri"/>
              </a:rPr>
              <a:t> davranma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Çabuk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öfkelenme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>
                <a:latin typeface="Calibri"/>
                <a:cs typeface="Calibri"/>
              </a:rPr>
              <a:t>Kuralları</a:t>
            </a:r>
            <a:r>
              <a:rPr dirty="0" sz="2600" spc="-5">
                <a:latin typeface="Calibri"/>
                <a:cs typeface="Calibri"/>
              </a:rPr>
              <a:t> dinleme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5">
                <a:latin typeface="Calibri"/>
                <a:cs typeface="Calibri"/>
              </a:rPr>
              <a:t>uymada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zorluk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yaşama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>
                <a:latin typeface="Calibri"/>
                <a:cs typeface="Calibri"/>
              </a:rPr>
              <a:t>Öğretmen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ebeveynlerine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sıklıkla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karşı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gelme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Akranlarına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hükmetmeye,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boyun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eğdirmeye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çalışma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Başkalarının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duygularına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duyarlı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olmama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(empati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kurmakta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zorlanma)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Sizin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almadığınız</a:t>
            </a:r>
            <a:r>
              <a:rPr dirty="0" sz="2600" spc="-5">
                <a:latin typeface="Calibri"/>
                <a:cs typeface="Calibri"/>
              </a:rPr>
              <a:t> bir </a:t>
            </a:r>
            <a:r>
              <a:rPr dirty="0" sz="2600" spc="-30">
                <a:latin typeface="Calibri"/>
                <a:cs typeface="Calibri"/>
              </a:rPr>
              <a:t>eşyaya</a:t>
            </a:r>
            <a:r>
              <a:rPr dirty="0" sz="2600" spc="-10">
                <a:latin typeface="Calibri"/>
                <a:cs typeface="Calibri"/>
              </a:rPr>
              <a:t> birden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bire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sahip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olma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(kalem,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çanta,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kitap)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9536" y="1066800"/>
            <a:ext cx="9608820" cy="935990"/>
            <a:chOff x="859536" y="1066800"/>
            <a:chExt cx="9608820" cy="935990"/>
          </a:xfrm>
        </p:grpSpPr>
        <p:sp>
          <p:nvSpPr>
            <p:cNvPr id="3" name="object 3"/>
            <p:cNvSpPr/>
            <p:nvPr/>
          </p:nvSpPr>
          <p:spPr>
            <a:xfrm>
              <a:off x="1636776" y="1170431"/>
              <a:ext cx="8825865" cy="647700"/>
            </a:xfrm>
            <a:custGeom>
              <a:avLst/>
              <a:gdLst/>
              <a:ahLst/>
              <a:cxnLst/>
              <a:rect l="l" t="t" r="r" b="b"/>
              <a:pathLst>
                <a:path w="882586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17534" y="0"/>
                  </a:lnTo>
                  <a:lnTo>
                    <a:pt x="8759529" y="8491"/>
                  </a:lnTo>
                  <a:lnTo>
                    <a:pt x="8793845" y="31638"/>
                  </a:lnTo>
                  <a:lnTo>
                    <a:pt x="8816992" y="65954"/>
                  </a:lnTo>
                  <a:lnTo>
                    <a:pt x="8825484" y="107950"/>
                  </a:lnTo>
                  <a:lnTo>
                    <a:pt x="8825484" y="539750"/>
                  </a:lnTo>
                  <a:lnTo>
                    <a:pt x="8816992" y="581745"/>
                  </a:lnTo>
                  <a:lnTo>
                    <a:pt x="8793845" y="616061"/>
                  </a:lnTo>
                  <a:lnTo>
                    <a:pt x="8759529" y="639208"/>
                  </a:lnTo>
                  <a:lnTo>
                    <a:pt x="8717534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9536" y="1066800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80" y="0"/>
                  </a:moveTo>
                  <a:lnTo>
                    <a:pt x="396239" y="276478"/>
                  </a:lnTo>
                  <a:lnTo>
                    <a:pt x="0" y="0"/>
                  </a:lnTo>
                  <a:lnTo>
                    <a:pt x="0" y="659257"/>
                  </a:lnTo>
                  <a:lnTo>
                    <a:pt x="396239" y="935736"/>
                  </a:lnTo>
                  <a:lnTo>
                    <a:pt x="792480" y="659257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79219" y="1967611"/>
            <a:ext cx="7867650" cy="1518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51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Oyun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oynamak/şakalaşmak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zorbaca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davranmak</a:t>
            </a:r>
            <a:r>
              <a:rPr dirty="0" sz="2200" spc="-10">
                <a:latin typeface="Calibri"/>
                <a:cs typeface="Calibri"/>
              </a:rPr>
              <a:t> arasındaki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farkı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5">
                <a:latin typeface="Calibri"/>
                <a:cs typeface="Calibri"/>
              </a:rPr>
              <a:t>anlatın.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neden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kötü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şey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olduğunu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basit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dille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aktarın.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çocuğun</a:t>
            </a:r>
            <a:r>
              <a:rPr dirty="0" sz="2200" spc="-5">
                <a:latin typeface="Calibri"/>
                <a:cs typeface="Calibri"/>
              </a:rPr>
              <a:t> nasıl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hissedeceği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hakkında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9219" y="1292733"/>
            <a:ext cx="5141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Çocuğunuzla</a:t>
            </a:r>
            <a:r>
              <a:rPr dirty="0" sz="2400" spc="-2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zorbalık</a:t>
            </a:r>
            <a:r>
              <a:rPr dirty="0" sz="2400" spc="-4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hakkında</a:t>
            </a:r>
            <a:r>
              <a:rPr dirty="0" sz="2400" spc="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7569" y="1215644"/>
            <a:ext cx="3727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</a:rPr>
              <a:t>1.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888491" y="3625596"/>
            <a:ext cx="9580245" cy="935990"/>
            <a:chOff x="888491" y="3625596"/>
            <a:chExt cx="9580245" cy="935990"/>
          </a:xfrm>
        </p:grpSpPr>
        <p:sp>
          <p:nvSpPr>
            <p:cNvPr id="9" name="object 9"/>
            <p:cNvSpPr/>
            <p:nvPr/>
          </p:nvSpPr>
          <p:spPr>
            <a:xfrm>
              <a:off x="1652015" y="3851148"/>
              <a:ext cx="8810625" cy="647700"/>
            </a:xfrm>
            <a:custGeom>
              <a:avLst/>
              <a:gdLst/>
              <a:ahLst/>
              <a:cxnLst/>
              <a:rect l="l" t="t" r="r" b="b"/>
              <a:pathLst>
                <a:path w="881062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02293" y="0"/>
                  </a:lnTo>
                  <a:lnTo>
                    <a:pt x="8744289" y="8491"/>
                  </a:lnTo>
                  <a:lnTo>
                    <a:pt x="8778605" y="31638"/>
                  </a:lnTo>
                  <a:lnTo>
                    <a:pt x="8801752" y="65954"/>
                  </a:lnTo>
                  <a:lnTo>
                    <a:pt x="8810243" y="107950"/>
                  </a:lnTo>
                  <a:lnTo>
                    <a:pt x="8810243" y="539750"/>
                  </a:lnTo>
                  <a:lnTo>
                    <a:pt x="8801752" y="581745"/>
                  </a:lnTo>
                  <a:lnTo>
                    <a:pt x="8778605" y="616061"/>
                  </a:lnTo>
                  <a:lnTo>
                    <a:pt x="8744289" y="639208"/>
                  </a:lnTo>
                  <a:lnTo>
                    <a:pt x="870229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88491" y="3625596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69416"/>
                  </a:lnTo>
                  <a:lnTo>
                    <a:pt x="381762" y="935735"/>
                  </a:lnTo>
                  <a:lnTo>
                    <a:pt x="763524" y="6694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133957" y="3799789"/>
            <a:ext cx="3727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2338" y="3833825"/>
            <a:ext cx="64242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Zorbalık</a:t>
            </a:r>
            <a:r>
              <a:rPr dirty="0" sz="2400" spc="-2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davranışlarına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onay</a:t>
            </a:r>
            <a:r>
              <a:rPr dirty="0" sz="240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vermediğinizi</a:t>
            </a:r>
            <a:r>
              <a:rPr dirty="0" sz="2400" spc="-3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belirtin.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9219" y="4539437"/>
            <a:ext cx="8126095" cy="1778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Çocuğunuza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davranışlarını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onaylamadığınızı </a:t>
            </a:r>
            <a:r>
              <a:rPr dirty="0" sz="2200" spc="-10">
                <a:latin typeface="Calibri"/>
                <a:cs typeface="Calibri"/>
              </a:rPr>
              <a:t>net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şekilde</a:t>
            </a:r>
            <a:endParaRPr sz="2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belirtin.</a:t>
            </a:r>
            <a:endParaRPr sz="2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Çocuğunuzun</a:t>
            </a:r>
            <a:r>
              <a:rPr dirty="0" sz="2200" spc="-5">
                <a:latin typeface="Calibri"/>
                <a:cs typeface="Calibri"/>
              </a:rPr>
              <a:t> kişiliğine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olumsuz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vurgu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yapmayın,</a:t>
            </a:r>
            <a:endParaRPr sz="2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onaylamadığınız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şeyin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 olduğunu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vurgulayın.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Onu</a:t>
            </a:r>
            <a:endParaRPr sz="2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desteklemeye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yardımcı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olmaya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hazır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olduğunuzu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belirtin.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6630" y="263779"/>
            <a:ext cx="74485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Çocuğunuz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Zorbalık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35" b="1">
                <a:latin typeface="Calibri"/>
                <a:cs typeface="Calibri"/>
              </a:rPr>
              <a:t>Yapıyorsa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Neler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94211" y="656335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1030224"/>
            <a:ext cx="9770745" cy="937260"/>
            <a:chOff x="1162811" y="1030224"/>
            <a:chExt cx="9770745" cy="937260"/>
          </a:xfrm>
        </p:grpSpPr>
        <p:sp>
          <p:nvSpPr>
            <p:cNvPr id="3" name="object 3"/>
            <p:cNvSpPr/>
            <p:nvPr/>
          </p:nvSpPr>
          <p:spPr>
            <a:xfrm>
              <a:off x="1162811" y="1030224"/>
              <a:ext cx="791210" cy="937260"/>
            </a:xfrm>
            <a:custGeom>
              <a:avLst/>
              <a:gdLst/>
              <a:ahLst/>
              <a:cxnLst/>
              <a:rect l="l" t="t" r="r" b="b"/>
              <a:pathLst>
                <a:path w="791210" h="93726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61288"/>
                  </a:lnTo>
                  <a:lnTo>
                    <a:pt x="395478" y="937260"/>
                  </a:lnTo>
                  <a:lnTo>
                    <a:pt x="790956" y="661288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53767" y="1088136"/>
              <a:ext cx="8973820" cy="647700"/>
            </a:xfrm>
            <a:custGeom>
              <a:avLst/>
              <a:gdLst/>
              <a:ahLst/>
              <a:cxnLst/>
              <a:rect l="l" t="t" r="r" b="b"/>
              <a:pathLst>
                <a:path w="897382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5362" y="0"/>
                  </a:lnTo>
                  <a:lnTo>
                    <a:pt x="8907357" y="8491"/>
                  </a:lnTo>
                  <a:lnTo>
                    <a:pt x="8941673" y="31638"/>
                  </a:lnTo>
                  <a:lnTo>
                    <a:pt x="8964820" y="65954"/>
                  </a:lnTo>
                  <a:lnTo>
                    <a:pt x="8973312" y="107950"/>
                  </a:lnTo>
                  <a:lnTo>
                    <a:pt x="8973312" y="539750"/>
                  </a:lnTo>
                  <a:lnTo>
                    <a:pt x="8964820" y="581745"/>
                  </a:lnTo>
                  <a:lnTo>
                    <a:pt x="8941673" y="616061"/>
                  </a:lnTo>
                  <a:lnTo>
                    <a:pt x="8907357" y="639208"/>
                  </a:lnTo>
                  <a:lnTo>
                    <a:pt x="886536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065782" y="1907794"/>
            <a:ext cx="8562340" cy="346646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41300" marR="280035" indent="-228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Çocuğunuza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hangi </a:t>
            </a:r>
            <a:r>
              <a:rPr dirty="0" sz="2600" spc="-10">
                <a:latin typeface="Calibri"/>
                <a:cs typeface="Calibri"/>
              </a:rPr>
              <a:t>davranışlarının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zorbaca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olduğunu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aktarın,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anlamasına</a:t>
            </a:r>
            <a:r>
              <a:rPr dirty="0" sz="2600" spc="-15">
                <a:latin typeface="Calibri"/>
                <a:cs typeface="Calibri"/>
              </a:rPr>
              <a:t> yardımcı </a:t>
            </a:r>
            <a:r>
              <a:rPr dirty="0" sz="2600" spc="-5">
                <a:latin typeface="Calibri"/>
                <a:cs typeface="Calibri"/>
              </a:rPr>
              <a:t>olun.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Bu </a:t>
            </a:r>
            <a:r>
              <a:rPr dirty="0" sz="2600" spc="-10">
                <a:latin typeface="Calibri"/>
                <a:cs typeface="Calibri"/>
              </a:rPr>
              <a:t>zorbalık davranışlarını </a:t>
            </a:r>
            <a:r>
              <a:rPr dirty="0" sz="2600" spc="-5">
                <a:latin typeface="Calibri"/>
                <a:cs typeface="Calibri"/>
              </a:rPr>
              <a:t>neden </a:t>
            </a:r>
            <a:r>
              <a:rPr dirty="0" sz="2600" spc="-10">
                <a:latin typeface="Calibri"/>
                <a:cs typeface="Calibri"/>
              </a:rPr>
              <a:t>gösterdiğini anlamaya </a:t>
            </a:r>
            <a:r>
              <a:rPr dirty="0" sz="2600" spc="-5">
                <a:latin typeface="Calibri"/>
                <a:cs typeface="Calibri"/>
              </a:rPr>
              <a:t>çalışın.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Bu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davranışlar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yerine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hangi </a:t>
            </a:r>
            <a:r>
              <a:rPr dirty="0" sz="2600" spc="-10">
                <a:latin typeface="Calibri"/>
                <a:cs typeface="Calibri"/>
              </a:rPr>
              <a:t>davranışları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yapabileceğini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anlatın.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Kesinlikle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fiziksel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ceza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vermeyin.</a:t>
            </a:r>
            <a:endParaRPr sz="2600">
              <a:latin typeface="Calibri"/>
              <a:cs typeface="Calibri"/>
            </a:endParaRPr>
          </a:p>
          <a:p>
            <a:pPr marL="241300" marR="209550" indent="-228600">
              <a:lnSpc>
                <a:spcPts val="2500"/>
              </a:lnSpc>
              <a:spcBef>
                <a:spcPts val="969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Çocuğunuzun </a:t>
            </a:r>
            <a:r>
              <a:rPr dirty="0" sz="2600" spc="-10">
                <a:latin typeface="Calibri"/>
                <a:cs typeface="Calibri"/>
              </a:rPr>
              <a:t>davranışlarını </a:t>
            </a:r>
            <a:r>
              <a:rPr dirty="0" sz="2600" spc="-5">
                <a:latin typeface="Calibri"/>
                <a:cs typeface="Calibri"/>
              </a:rPr>
              <a:t>değiştirebileceğine güvendiğinizi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belirtin,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gösterin.</a:t>
            </a:r>
            <a:endParaRPr sz="2600">
              <a:latin typeface="Calibri"/>
              <a:cs typeface="Calibri"/>
            </a:endParaRPr>
          </a:p>
          <a:p>
            <a:pPr marL="241300" marR="363220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Çocuğunuzun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bu </a:t>
            </a:r>
            <a:r>
              <a:rPr dirty="0" sz="2600" spc="-15">
                <a:latin typeface="Calibri"/>
                <a:cs typeface="Calibri"/>
              </a:rPr>
              <a:t>konudaki</a:t>
            </a:r>
            <a:r>
              <a:rPr dirty="0" sz="2600" spc="-5">
                <a:latin typeface="Calibri"/>
                <a:cs typeface="Calibri"/>
              </a:rPr>
              <a:t> çabasını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olumlu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davranışlarını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ödüllendirin.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407922" y="1239088"/>
            <a:ext cx="3333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5782" y="1172336"/>
            <a:ext cx="34086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Çocuğunuza</a:t>
            </a:r>
            <a:r>
              <a:rPr dirty="0" sz="2400" spc="-3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yardımcı</a:t>
            </a:r>
            <a:r>
              <a:rPr dirty="0" sz="2400" spc="-5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2558" y="367360"/>
            <a:ext cx="74479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Yapıyorsa</a:t>
            </a:r>
            <a:r>
              <a:rPr dirty="0" sz="2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853439"/>
            <a:ext cx="9474835" cy="927100"/>
            <a:chOff x="847344" y="853439"/>
            <a:chExt cx="9474835" cy="927100"/>
          </a:xfrm>
        </p:grpSpPr>
        <p:sp>
          <p:nvSpPr>
            <p:cNvPr id="3" name="object 3"/>
            <p:cNvSpPr/>
            <p:nvPr/>
          </p:nvSpPr>
          <p:spPr>
            <a:xfrm>
              <a:off x="1589531" y="859535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897635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910844"/>
            <a:ext cx="8370570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4772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Çocuğunuzu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sosyal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ve duygusal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beceriler (paylaşma,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yardım </a:t>
            </a:r>
            <a:r>
              <a:rPr dirty="0" sz="2400" spc="-53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etme,</a:t>
            </a:r>
            <a:r>
              <a:rPr dirty="0" sz="240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duyguların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ifade</a:t>
            </a:r>
            <a:r>
              <a:rPr dirty="0" sz="2400" spc="1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edilmesi)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 konusunda</a:t>
            </a:r>
            <a:r>
              <a:rPr dirty="0" sz="2400" spc="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Çocuğunuzla,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karşısında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diğer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öğrencilerin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neler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hissedebileceği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  <a:p>
            <a:pPr marL="241300" marR="564515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Herkesin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özellikleri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vurgulayın.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farklılıkları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kabul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edebilmesi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hikayeler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okuyun,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oyunlar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oynayın.</a:t>
            </a:r>
            <a:r>
              <a:rPr dirty="0" sz="2200" spc="-5">
                <a:latin typeface="Calibri"/>
                <a:cs typeface="Calibri"/>
              </a:rPr>
              <a:t> Basit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senaryolar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canlandırın.</a:t>
            </a:r>
            <a:endParaRPr sz="2200">
              <a:latin typeface="Calibri"/>
              <a:cs typeface="Calibri"/>
            </a:endParaRPr>
          </a:p>
          <a:p>
            <a:pPr marL="241300" marR="25400" indent="-228600">
              <a:lnSpc>
                <a:spcPts val="238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duygusal</a:t>
            </a:r>
            <a:r>
              <a:rPr dirty="0" sz="2200" spc="-5">
                <a:latin typeface="Calibri"/>
                <a:cs typeface="Calibri"/>
              </a:rPr>
              <a:t> becerilerini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geliştirmesinde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destek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sağlayın.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 </a:t>
            </a:r>
            <a:r>
              <a:rPr dirty="0" sz="2200" spc="-20">
                <a:latin typeface="Calibri"/>
                <a:cs typeface="Calibri"/>
              </a:rPr>
              <a:t>konuda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kitaplar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okuyun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yaşına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uygun </a:t>
            </a:r>
            <a:r>
              <a:rPr dirty="0" sz="2200" spc="-5">
                <a:latin typeface="Calibri"/>
                <a:cs typeface="Calibri"/>
              </a:rPr>
              <a:t>etkinlikler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35"/>
              </a:lnSpc>
            </a:pPr>
            <a:r>
              <a:rPr dirty="0" sz="2200" spc="-10">
                <a:latin typeface="Calibri"/>
                <a:cs typeface="Calibri"/>
              </a:rPr>
              <a:t>gerçekleştirin.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532" y="1062609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4108" y="4322064"/>
            <a:ext cx="763905" cy="862965"/>
          </a:xfrm>
          <a:custGeom>
            <a:avLst/>
            <a:gdLst/>
            <a:ahLst/>
            <a:cxnLst/>
            <a:rect l="l" t="t" r="r" b="b"/>
            <a:pathLst>
              <a:path w="763905" h="862964">
                <a:moveTo>
                  <a:pt x="763523" y="0"/>
                </a:moveTo>
                <a:lnTo>
                  <a:pt x="381761" y="266319"/>
                </a:lnTo>
                <a:lnTo>
                  <a:pt x="0" y="0"/>
                </a:lnTo>
                <a:lnTo>
                  <a:pt x="0" y="596265"/>
                </a:lnTo>
                <a:lnTo>
                  <a:pt x="381761" y="862584"/>
                </a:lnTo>
                <a:lnTo>
                  <a:pt x="763523" y="596265"/>
                </a:lnTo>
                <a:lnTo>
                  <a:pt x="76352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93419" y="4435220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6742" y="4577029"/>
            <a:ext cx="2432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Okulu</a:t>
            </a:r>
            <a:r>
              <a:rPr dirty="0" sz="2400" spc="-6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0295" y="5133898"/>
            <a:ext cx="8113395" cy="12598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5">
                <a:latin typeface="Calibri"/>
                <a:cs typeface="Calibri"/>
              </a:rPr>
              <a:t>Okul </a:t>
            </a:r>
            <a:r>
              <a:rPr dirty="0" sz="2200" spc="-5">
                <a:latin typeface="Calibri"/>
                <a:cs typeface="Calibri"/>
              </a:rPr>
              <a:t>ile </a:t>
            </a:r>
            <a:r>
              <a:rPr dirty="0" sz="2200" spc="-10">
                <a:latin typeface="Calibri"/>
                <a:cs typeface="Calibri"/>
              </a:rPr>
              <a:t>mutlaka temasa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geçin.</a:t>
            </a:r>
            <a:endParaRPr sz="2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5">
                <a:latin typeface="Calibri"/>
                <a:cs typeface="Calibri"/>
              </a:rPr>
              <a:t>Psikolojik </a:t>
            </a:r>
            <a:r>
              <a:rPr dirty="0" sz="2200" spc="-5">
                <a:latin typeface="Calibri"/>
                <a:cs typeface="Calibri"/>
              </a:rPr>
              <a:t>danışman/rehber </a:t>
            </a:r>
            <a:r>
              <a:rPr dirty="0" sz="2200" spc="-10">
                <a:latin typeface="Calibri"/>
                <a:cs typeface="Calibri"/>
              </a:rPr>
              <a:t>öğretmen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öğretmeniyle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işbirliği</a:t>
            </a:r>
            <a:r>
              <a:rPr dirty="0" sz="2200" spc="-15">
                <a:latin typeface="Calibri"/>
                <a:cs typeface="Calibri"/>
              </a:rPr>
              <a:t> kurun.</a:t>
            </a:r>
            <a:endParaRPr sz="2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Gerektiği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zaman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uzman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desteği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almaktan</a:t>
            </a:r>
            <a:r>
              <a:rPr dirty="0" sz="2200" spc="-5">
                <a:latin typeface="Calibri"/>
                <a:cs typeface="Calibri"/>
              </a:rPr>
              <a:t> çekinmeyin.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8572" y="4480559"/>
            <a:ext cx="8787765" cy="647700"/>
          </a:xfrm>
          <a:custGeom>
            <a:avLst/>
            <a:gdLst/>
            <a:ahLst/>
            <a:cxnLst/>
            <a:rect l="l" t="t" r="r" b="b"/>
            <a:pathLst>
              <a:path w="87877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679434" y="0"/>
                </a:lnTo>
                <a:lnTo>
                  <a:pt x="8721429" y="8491"/>
                </a:lnTo>
                <a:lnTo>
                  <a:pt x="8755745" y="31638"/>
                </a:lnTo>
                <a:lnTo>
                  <a:pt x="8778892" y="65954"/>
                </a:lnTo>
                <a:lnTo>
                  <a:pt x="8787384" y="107950"/>
                </a:lnTo>
                <a:lnTo>
                  <a:pt x="8787384" y="539750"/>
                </a:lnTo>
                <a:lnTo>
                  <a:pt x="8778892" y="581745"/>
                </a:lnTo>
                <a:lnTo>
                  <a:pt x="8755745" y="616061"/>
                </a:lnTo>
                <a:lnTo>
                  <a:pt x="8721429" y="639208"/>
                </a:lnTo>
                <a:lnTo>
                  <a:pt x="86794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32533" y="184149"/>
            <a:ext cx="74485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Yapıyorsa</a:t>
            </a:r>
            <a:r>
              <a:rPr dirty="0" sz="2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067" y="1313881"/>
            <a:ext cx="8933180" cy="500380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Vücudunda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morluk,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çizik,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yara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vb.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belirtiler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Okuldan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kıyafetleri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yırtılmış,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dağılmış,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kirli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dönme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Normalde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okulu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sevmesine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rağmen </a:t>
            </a:r>
            <a:r>
              <a:rPr dirty="0" sz="2000" spc="-10">
                <a:latin typeface="Calibri"/>
                <a:cs typeface="Calibri"/>
              </a:rPr>
              <a:t>okula </a:t>
            </a:r>
            <a:r>
              <a:rPr dirty="0" sz="2000">
                <a:latin typeface="Calibri"/>
                <a:cs typeface="Calibri"/>
              </a:rPr>
              <a:t>gitmek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istememe,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gideceği</a:t>
            </a:r>
            <a:r>
              <a:rPr dirty="0" sz="2000" spc="-10">
                <a:latin typeface="Calibri"/>
                <a:cs typeface="Calibri"/>
              </a:rPr>
              <a:t> günlerde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sabahları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huysuzluk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Okul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servisine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binmek</a:t>
            </a:r>
            <a:r>
              <a:rPr dirty="0" sz="2000" spc="-10">
                <a:latin typeface="Calibri"/>
                <a:cs typeface="Calibri"/>
              </a:rPr>
              <a:t> istememe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Sık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sık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karın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iştah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kaybı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gibi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problemlerden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şikayet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Altını</a:t>
            </a:r>
            <a:r>
              <a:rPr dirty="0" sz="2000" spc="-5">
                <a:latin typeface="Calibri"/>
                <a:cs typeface="Calibri"/>
              </a:rPr>
              <a:t> ıslatma,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tırnak </a:t>
            </a:r>
            <a:r>
              <a:rPr dirty="0" sz="2000" spc="-10">
                <a:latin typeface="Calibri"/>
                <a:cs typeface="Calibri"/>
              </a:rPr>
              <a:t>yeme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Eski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neşesini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kaybetmiş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olma,</a:t>
            </a:r>
            <a:r>
              <a:rPr dirty="0" sz="2000">
                <a:latin typeface="Calibri"/>
                <a:cs typeface="Calibri"/>
              </a:rPr>
              <a:t> içe </a:t>
            </a:r>
            <a:r>
              <a:rPr dirty="0" sz="2000" spc="-5">
                <a:latin typeface="Calibri"/>
                <a:cs typeface="Calibri"/>
              </a:rPr>
              <a:t>kapanma,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ağlama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Uykuya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dalmakta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güçlük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yaşama, kabuslar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Her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kötü</a:t>
            </a:r>
            <a:r>
              <a:rPr dirty="0" sz="2000" spc="-5">
                <a:latin typeface="Calibri"/>
                <a:cs typeface="Calibri"/>
              </a:rPr>
              <a:t> bir </a:t>
            </a:r>
            <a:r>
              <a:rPr dirty="0" sz="2000" spc="-10">
                <a:latin typeface="Calibri"/>
                <a:cs typeface="Calibri"/>
              </a:rPr>
              <a:t>şey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olacakmış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gibi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endişeli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tedirgin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Çabuk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öfkelenme, </a:t>
            </a:r>
            <a:r>
              <a:rPr dirty="0" sz="2000" spc="-5">
                <a:latin typeface="Calibri"/>
                <a:cs typeface="Calibri"/>
              </a:rPr>
              <a:t>tepkisel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Kendi</a:t>
            </a:r>
            <a:r>
              <a:rPr dirty="0" sz="2000" spc="-5">
                <a:latin typeface="Calibri"/>
                <a:cs typeface="Calibri"/>
              </a:rPr>
              <a:t> oyunlarında,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zorbalıkla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ilişkili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senaryolar </a:t>
            </a:r>
            <a:r>
              <a:rPr dirty="0" sz="2000" spc="-10">
                <a:latin typeface="Calibri"/>
                <a:cs typeface="Calibri"/>
              </a:rPr>
              <a:t>üretme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Konuşma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geriliği,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kekeleme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Tikler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Bir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oyuncağa/nesneye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fazlasıyla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bağlanma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6980" y="370713"/>
            <a:ext cx="100895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Maruz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Kaldığını</a:t>
            </a:r>
            <a:r>
              <a:rPr dirty="0" sz="3600" spc="-6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3600" spc="-7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863" y="1607819"/>
            <a:ext cx="8825865" cy="647700"/>
          </a:xfrm>
          <a:custGeom>
            <a:avLst/>
            <a:gdLst/>
            <a:ahLst/>
            <a:cxnLst/>
            <a:rect l="l" t="t" r="r" b="b"/>
            <a:pathLst>
              <a:path w="88258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717534" y="0"/>
                </a:lnTo>
                <a:lnTo>
                  <a:pt x="8759529" y="8491"/>
                </a:lnTo>
                <a:lnTo>
                  <a:pt x="8793845" y="31638"/>
                </a:lnTo>
                <a:lnTo>
                  <a:pt x="8816992" y="65954"/>
                </a:lnTo>
                <a:lnTo>
                  <a:pt x="8825484" y="107950"/>
                </a:lnTo>
                <a:lnTo>
                  <a:pt x="8825484" y="539750"/>
                </a:lnTo>
                <a:lnTo>
                  <a:pt x="8816992" y="581745"/>
                </a:lnTo>
                <a:lnTo>
                  <a:pt x="8793845" y="616061"/>
                </a:lnTo>
                <a:lnTo>
                  <a:pt x="8759529" y="639208"/>
                </a:lnTo>
                <a:lnTo>
                  <a:pt x="87175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9180" y="2296555"/>
            <a:ext cx="7942580" cy="283908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neler yaşadığı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konusunda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onun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yanında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olduğunuzu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yardım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etmek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-5">
                <a:latin typeface="Calibri"/>
                <a:cs typeface="Calibri"/>
              </a:rPr>
              <a:t>istediğinizi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belirtin.</a:t>
            </a:r>
            <a:endParaRPr sz="2400">
              <a:latin typeface="Calibri"/>
              <a:cs typeface="Calibri"/>
            </a:endParaRPr>
          </a:p>
          <a:p>
            <a:pPr marL="241300" marR="40957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yargılamadan </a:t>
            </a:r>
            <a:r>
              <a:rPr dirty="0" sz="2400" spc="-5">
                <a:latin typeface="Calibri"/>
                <a:cs typeface="Calibri"/>
              </a:rPr>
              <a:t>dinleyin;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hissettiğini </a:t>
            </a:r>
            <a:r>
              <a:rPr dirty="0" sz="2400" spc="-5">
                <a:latin typeface="Calibri"/>
                <a:cs typeface="Calibri"/>
              </a:rPr>
              <a:t>sorun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duygularını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paylaşmasını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sağlayın.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 spc="-10">
                <a:latin typeface="Calibri"/>
                <a:cs typeface="Calibri"/>
              </a:rPr>
              <a:t>uğramanın </a:t>
            </a:r>
            <a:r>
              <a:rPr dirty="0" sz="2400" spc="-5">
                <a:latin typeface="Calibri"/>
                <a:cs typeface="Calibri"/>
              </a:rPr>
              <a:t>onun bir </a:t>
            </a:r>
            <a:r>
              <a:rPr dirty="0" sz="2400" spc="-10">
                <a:latin typeface="Calibri"/>
                <a:cs typeface="Calibri"/>
              </a:rPr>
              <a:t>hatası </a:t>
            </a:r>
            <a:r>
              <a:rPr dirty="0" sz="2400" spc="-5">
                <a:latin typeface="Calibri"/>
                <a:cs typeface="Calibri"/>
              </a:rPr>
              <a:t>olmadığını </a:t>
            </a:r>
            <a:r>
              <a:rPr dirty="0" sz="2400">
                <a:latin typeface="Calibri"/>
                <a:cs typeface="Calibri"/>
              </a:rPr>
              <a:t>açık </a:t>
            </a:r>
            <a:r>
              <a:rPr dirty="0" sz="2400" spc="-5">
                <a:latin typeface="Calibri"/>
                <a:cs typeface="Calibri"/>
              </a:rPr>
              <a:t>bir şekilde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ifade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" y="1546860"/>
            <a:ext cx="792480" cy="935990"/>
          </a:xfrm>
          <a:custGeom>
            <a:avLst/>
            <a:gdLst/>
            <a:ahLst/>
            <a:cxnLst/>
            <a:rect l="l" t="t" r="r" b="b"/>
            <a:pathLst>
              <a:path w="792480" h="935989">
                <a:moveTo>
                  <a:pt x="792480" y="0"/>
                </a:moveTo>
                <a:lnTo>
                  <a:pt x="396240" y="276478"/>
                </a:lnTo>
                <a:lnTo>
                  <a:pt x="0" y="0"/>
                </a:lnTo>
                <a:lnTo>
                  <a:pt x="0" y="659256"/>
                </a:lnTo>
                <a:lnTo>
                  <a:pt x="396240" y="935736"/>
                </a:lnTo>
                <a:lnTo>
                  <a:pt x="792480" y="659256"/>
                </a:lnTo>
                <a:lnTo>
                  <a:pt x="79248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77569" y="1691385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9298" y="368884"/>
            <a:ext cx="85693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9219" y="1714322"/>
            <a:ext cx="5285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Çocuğunuzla</a:t>
            </a:r>
            <a:r>
              <a:rPr dirty="0" sz="2400" spc="-2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konuşun ve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onu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353" y="459486"/>
            <a:ext cx="19621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4400" spc="-4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Ö</a:t>
            </a:r>
            <a:r>
              <a:rPr dirty="0" u="heavy" sz="4400" spc="-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</a:t>
            </a:r>
            <a:r>
              <a:rPr dirty="0" u="heavy" sz="4400" spc="-4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n</a:t>
            </a:r>
            <a:r>
              <a:rPr dirty="0" u="heavy" sz="4400" spc="-4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dirty="0" u="heavy" sz="4400" spc="-4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k</a:t>
            </a:r>
            <a:r>
              <a:rPr dirty="0" u="heavy" sz="4400" spc="-2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l</a:t>
            </a:r>
            <a:r>
              <a:rPr dirty="0" u="heavy" sz="4400" spc="-3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dirty="0" u="heavy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615" y="1980387"/>
            <a:ext cx="6845300" cy="386461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5080" indent="-228600">
              <a:lnSpc>
                <a:spcPts val="259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Hakan </a:t>
            </a:r>
            <a:r>
              <a:rPr dirty="0" sz="2400" spc="-5">
                <a:latin typeface="Calibri"/>
                <a:cs typeface="Calibri"/>
              </a:rPr>
              <a:t>sınıf arkadaşı </a:t>
            </a:r>
            <a:r>
              <a:rPr dirty="0" sz="2400" spc="-10">
                <a:latin typeface="Calibri"/>
                <a:cs typeface="Calibri"/>
              </a:rPr>
              <a:t>Ali’ye sürekli </a:t>
            </a:r>
            <a:r>
              <a:rPr dirty="0" sz="2400" spc="-25">
                <a:latin typeface="Calibri"/>
                <a:cs typeface="Calibri"/>
              </a:rPr>
              <a:t>‘şişko’ </a:t>
            </a:r>
            <a:r>
              <a:rPr dirty="0" sz="2400" spc="-10">
                <a:latin typeface="Calibri"/>
                <a:cs typeface="Calibri"/>
              </a:rPr>
              <a:t>diyerek </a:t>
            </a:r>
            <a:r>
              <a:rPr dirty="0" sz="2400" spc="-15">
                <a:latin typeface="Calibri"/>
                <a:cs typeface="Calibri"/>
              </a:rPr>
              <a:t>dalga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geçmektedir. </a:t>
            </a:r>
            <a:r>
              <a:rPr dirty="0" sz="2400">
                <a:latin typeface="Calibri"/>
                <a:cs typeface="Calibri"/>
              </a:rPr>
              <a:t>Ali </a:t>
            </a:r>
            <a:r>
              <a:rPr dirty="0" sz="2400" spc="-5">
                <a:latin typeface="Calibri"/>
                <a:cs typeface="Calibri"/>
              </a:rPr>
              <a:t>bu duruma </a:t>
            </a:r>
            <a:r>
              <a:rPr dirty="0" sz="2400" spc="-15">
                <a:latin typeface="Calibri"/>
                <a:cs typeface="Calibri"/>
              </a:rPr>
              <a:t>ağlayarak </a:t>
            </a:r>
            <a:r>
              <a:rPr dirty="0" sz="2400" spc="-5">
                <a:latin typeface="Calibri"/>
                <a:cs typeface="Calibri"/>
              </a:rPr>
              <a:t>tepki </a:t>
            </a:r>
            <a:r>
              <a:rPr dirty="0" sz="2400" spc="-15">
                <a:latin typeface="Calibri"/>
                <a:cs typeface="Calibri"/>
              </a:rPr>
              <a:t>verse </a:t>
            </a:r>
            <a:r>
              <a:rPr dirty="0" sz="2400" spc="-5">
                <a:latin typeface="Calibri"/>
                <a:cs typeface="Calibri"/>
              </a:rPr>
              <a:t>bile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Hakan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 </a:t>
            </a:r>
            <a:r>
              <a:rPr dirty="0" sz="2400" spc="-10">
                <a:latin typeface="Calibri"/>
                <a:cs typeface="Calibri"/>
              </a:rPr>
              <a:t>davranışına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devam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etmektedir.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algn="just" marL="241300" marR="634365" indent="-228600">
              <a:lnSpc>
                <a:spcPts val="2590"/>
              </a:lnSpc>
              <a:spcBef>
                <a:spcPts val="1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Ayşe, </a:t>
            </a:r>
            <a:r>
              <a:rPr dirty="0" sz="2400">
                <a:latin typeface="Calibri"/>
                <a:cs typeface="Calibri"/>
              </a:rPr>
              <a:t>Aslı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>
                <a:latin typeface="Calibri"/>
                <a:cs typeface="Calibri"/>
              </a:rPr>
              <a:t>Nazlı, </a:t>
            </a:r>
            <a:r>
              <a:rPr dirty="0" sz="2400" spc="-5">
                <a:latin typeface="Calibri"/>
                <a:cs typeface="Calibri"/>
              </a:rPr>
              <a:t>sınıf arkadaşları </a:t>
            </a:r>
            <a:r>
              <a:rPr dirty="0" sz="2400" spc="-20">
                <a:latin typeface="Calibri"/>
                <a:cs typeface="Calibri"/>
              </a:rPr>
              <a:t>Fatma’yı </a:t>
            </a:r>
            <a:r>
              <a:rPr dirty="0" sz="2400" spc="-15">
                <a:latin typeface="Calibri"/>
                <a:cs typeface="Calibri"/>
              </a:rPr>
              <a:t>okul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dönemi başladığından beri oyuna almamakta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dışlamaktadır.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algn="just" marL="241300" marR="14604" indent="-228600">
              <a:lnSpc>
                <a:spcPts val="2590"/>
              </a:lnSpc>
              <a:spcBef>
                <a:spcPts val="1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Mehmet </a:t>
            </a:r>
            <a:r>
              <a:rPr dirty="0" sz="2400" spc="-10">
                <a:latin typeface="Calibri"/>
                <a:cs typeface="Calibri"/>
              </a:rPr>
              <a:t>kendisinden </a:t>
            </a:r>
            <a:r>
              <a:rPr dirty="0" sz="2400" spc="-5">
                <a:latin typeface="Calibri"/>
                <a:cs typeface="Calibri"/>
              </a:rPr>
              <a:t>daha </a:t>
            </a:r>
            <a:r>
              <a:rPr dirty="0" sz="2400">
                <a:latin typeface="Calibri"/>
                <a:cs typeface="Calibri"/>
              </a:rPr>
              <a:t>çelimsiz </a:t>
            </a:r>
            <a:r>
              <a:rPr dirty="0" sz="2400" spc="-5">
                <a:latin typeface="Calibri"/>
                <a:cs typeface="Calibri"/>
              </a:rPr>
              <a:t>olan </a:t>
            </a:r>
            <a:r>
              <a:rPr dirty="0" sz="2400" spc="-15">
                <a:latin typeface="Calibri"/>
                <a:cs typeface="Calibri"/>
              </a:rPr>
              <a:t>Can’ı </a:t>
            </a:r>
            <a:r>
              <a:rPr dirty="0" sz="2400" spc="-10">
                <a:latin typeface="Calibri"/>
                <a:cs typeface="Calibri"/>
              </a:rPr>
              <a:t>sürekli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itmektedir.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yere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düştüğünde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ona </a:t>
            </a:r>
            <a:r>
              <a:rPr dirty="0" sz="2400" spc="-25">
                <a:latin typeface="Calibri"/>
                <a:cs typeface="Calibri"/>
              </a:rPr>
              <a:t>gülmektedir.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2711" y="1455419"/>
            <a:ext cx="3020568" cy="16093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3144011"/>
            <a:ext cx="2936748" cy="15148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7304" y="4738115"/>
            <a:ext cx="2855976" cy="17556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8576" y="1056132"/>
            <a:ext cx="9753600" cy="935990"/>
            <a:chOff x="798576" y="1056132"/>
            <a:chExt cx="9753600" cy="935990"/>
          </a:xfrm>
        </p:grpSpPr>
        <p:sp>
          <p:nvSpPr>
            <p:cNvPr id="3" name="object 3"/>
            <p:cNvSpPr/>
            <p:nvPr/>
          </p:nvSpPr>
          <p:spPr>
            <a:xfrm>
              <a:off x="798576" y="1056132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80" y="0"/>
                  </a:moveTo>
                  <a:lnTo>
                    <a:pt x="396239" y="276478"/>
                  </a:lnTo>
                  <a:lnTo>
                    <a:pt x="0" y="0"/>
                  </a:lnTo>
                  <a:lnTo>
                    <a:pt x="0" y="659256"/>
                  </a:lnTo>
                  <a:lnTo>
                    <a:pt x="396239" y="935735"/>
                  </a:lnTo>
                  <a:lnTo>
                    <a:pt x="792480" y="659256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74292" y="1182624"/>
              <a:ext cx="8971915" cy="647700"/>
            </a:xfrm>
            <a:custGeom>
              <a:avLst/>
              <a:gdLst/>
              <a:ahLst/>
              <a:cxnLst/>
              <a:rect l="l" t="t" r="r" b="b"/>
              <a:pathLst>
                <a:path w="897191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3838" y="0"/>
                  </a:lnTo>
                  <a:lnTo>
                    <a:pt x="8905833" y="8491"/>
                  </a:lnTo>
                  <a:lnTo>
                    <a:pt x="8940149" y="31638"/>
                  </a:lnTo>
                  <a:lnTo>
                    <a:pt x="8963296" y="65954"/>
                  </a:lnTo>
                  <a:lnTo>
                    <a:pt x="8971788" y="107950"/>
                  </a:lnTo>
                  <a:lnTo>
                    <a:pt x="8971788" y="539750"/>
                  </a:lnTo>
                  <a:lnTo>
                    <a:pt x="8963296" y="581745"/>
                  </a:lnTo>
                  <a:lnTo>
                    <a:pt x="8940149" y="616061"/>
                  </a:lnTo>
                  <a:lnTo>
                    <a:pt x="8905833" y="639208"/>
                  </a:lnTo>
                  <a:lnTo>
                    <a:pt x="886383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69542" y="1931873"/>
            <a:ext cx="8715375" cy="295148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 spc="-5">
                <a:latin typeface="Calibri"/>
                <a:cs typeface="Calibri"/>
              </a:rPr>
              <a:t>nasıl </a:t>
            </a:r>
            <a:r>
              <a:rPr dirty="0" sz="2400" spc="-20">
                <a:latin typeface="Calibri"/>
                <a:cs typeface="Calibri"/>
              </a:rPr>
              <a:t>karşı </a:t>
            </a:r>
            <a:r>
              <a:rPr dirty="0" sz="2400" spc="-5">
                <a:latin typeface="Calibri"/>
                <a:cs typeface="Calibri"/>
              </a:rPr>
              <a:t>çıkabileceğine dair basit planlar geliştirin.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Örneğin, </a:t>
            </a:r>
            <a:r>
              <a:rPr dirty="0" sz="2400" spc="-15">
                <a:latin typeface="Calibri"/>
                <a:cs typeface="Calibri"/>
              </a:rPr>
              <a:t>zorbalık </a:t>
            </a:r>
            <a:r>
              <a:rPr dirty="0" sz="2400" spc="-5">
                <a:latin typeface="Calibri"/>
                <a:cs typeface="Calibri"/>
              </a:rPr>
              <a:t>durumunda </a:t>
            </a: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5">
                <a:latin typeface="Calibri"/>
                <a:cs typeface="Calibri"/>
              </a:rPr>
              <a:t>net </a:t>
            </a:r>
            <a:r>
              <a:rPr dirty="0" sz="2400" spc="-20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kendinden </a:t>
            </a:r>
            <a:r>
              <a:rPr dirty="0" sz="2400">
                <a:latin typeface="Calibri"/>
                <a:cs typeface="Calibri"/>
              </a:rPr>
              <a:t>emin </a:t>
            </a:r>
            <a:r>
              <a:rPr dirty="0" sz="2400" spc="-5">
                <a:latin typeface="Calibri"/>
                <a:cs typeface="Calibri"/>
              </a:rPr>
              <a:t>bir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«</a:t>
            </a:r>
            <a:r>
              <a:rPr dirty="0" sz="2400" spc="-30" i="1">
                <a:latin typeface="Calibri"/>
                <a:cs typeface="Calibri"/>
              </a:rPr>
              <a:t>hayır,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dur</a:t>
            </a:r>
            <a:r>
              <a:rPr dirty="0" sz="2400">
                <a:latin typeface="Calibri"/>
                <a:cs typeface="Calibri"/>
              </a:rPr>
              <a:t>»</a:t>
            </a:r>
            <a:r>
              <a:rPr dirty="0" sz="2400" spc="-5">
                <a:latin typeface="Calibri"/>
                <a:cs typeface="Calibri"/>
              </a:rPr>
              <a:t> demesini;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«</a:t>
            </a:r>
            <a:r>
              <a:rPr dirty="0" sz="2400" spc="-10" i="1">
                <a:latin typeface="Calibri"/>
                <a:cs typeface="Calibri"/>
              </a:rPr>
              <a:t>zorbaca</a:t>
            </a:r>
            <a:r>
              <a:rPr dirty="0" sz="2400" spc="-5" i="1">
                <a:latin typeface="Calibri"/>
                <a:cs typeface="Calibri"/>
              </a:rPr>
              <a:t> davranma</a:t>
            </a:r>
            <a:r>
              <a:rPr dirty="0" sz="2400" spc="-5">
                <a:latin typeface="Calibri"/>
                <a:cs typeface="Calibri"/>
              </a:rPr>
              <a:t>»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demesini</a:t>
            </a:r>
            <a:endParaRPr sz="2400">
              <a:latin typeface="Calibri"/>
              <a:cs typeface="Calibri"/>
            </a:endParaRPr>
          </a:p>
          <a:p>
            <a:pPr marL="241300" marR="1351280">
              <a:lnSpc>
                <a:spcPts val="2590"/>
              </a:lnSpc>
              <a:spcBef>
                <a:spcPts val="40"/>
              </a:spcBef>
            </a:pPr>
            <a:r>
              <a:rPr dirty="0" sz="2400" spc="-10">
                <a:latin typeface="Calibri"/>
                <a:cs typeface="Calibri"/>
              </a:rPr>
              <a:t>önerebilirsiniz.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Buna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dair </a:t>
            </a:r>
            <a:r>
              <a:rPr dirty="0" sz="2400" spc="-10">
                <a:latin typeface="Calibri"/>
                <a:cs typeface="Calibri"/>
              </a:rPr>
              <a:t>evde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rol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canlandırma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çalışmaları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yapabilirsiniz.</a:t>
            </a:r>
            <a:endParaRPr sz="2400">
              <a:latin typeface="Calibri"/>
              <a:cs typeface="Calibri"/>
            </a:endParaRPr>
          </a:p>
          <a:p>
            <a:pPr marL="241300" marR="59690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 böyle bir durumda </a:t>
            </a:r>
            <a:r>
              <a:rPr dirty="0" sz="2400" spc="-10">
                <a:latin typeface="Calibri"/>
                <a:cs typeface="Calibri"/>
              </a:rPr>
              <a:t>okulda </a:t>
            </a:r>
            <a:r>
              <a:rPr dirty="0" sz="2400">
                <a:latin typeface="Calibri"/>
                <a:cs typeface="Calibri"/>
              </a:rPr>
              <a:t>kimden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ne şekilde </a:t>
            </a:r>
            <a:r>
              <a:rPr dirty="0" sz="2400" spc="-15">
                <a:latin typeface="Calibri"/>
                <a:cs typeface="Calibri"/>
              </a:rPr>
              <a:t>yardım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isteyebileceğini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Gerekirse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evde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provalar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İlerleyen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günlerde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çocuğunuzun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5">
                <a:latin typeface="Calibri"/>
                <a:cs typeface="Calibri"/>
              </a:rPr>
              <a:t>izlemeye</a:t>
            </a:r>
            <a:r>
              <a:rPr dirty="0" sz="2400" spc="-15">
                <a:latin typeface="Calibri"/>
                <a:cs typeface="Calibri"/>
              </a:rPr>
              <a:t> devam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44041" y="1334262"/>
            <a:ext cx="3333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3285" y="380746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7948" y="1245184"/>
            <a:ext cx="61480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Zorbalıkla</a:t>
            </a:r>
            <a:r>
              <a:rPr dirty="0" sz="2400" spc="-3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baş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edebilmesi için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ona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yardımcı</a:t>
            </a:r>
            <a:r>
              <a:rPr dirty="0" sz="2400" spc="-4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897636"/>
            <a:ext cx="9956800" cy="882650"/>
            <a:chOff x="847344" y="897636"/>
            <a:chExt cx="9956800" cy="882650"/>
          </a:xfrm>
        </p:grpSpPr>
        <p:sp>
          <p:nvSpPr>
            <p:cNvPr id="3" name="object 3"/>
            <p:cNvSpPr/>
            <p:nvPr/>
          </p:nvSpPr>
          <p:spPr>
            <a:xfrm>
              <a:off x="1638300" y="925068"/>
              <a:ext cx="9159240" cy="634365"/>
            </a:xfrm>
            <a:custGeom>
              <a:avLst/>
              <a:gdLst/>
              <a:ahLst/>
              <a:cxnLst/>
              <a:rect l="l" t="t" r="r" b="b"/>
              <a:pathLst>
                <a:path w="9159240" h="634365">
                  <a:moveTo>
                    <a:pt x="0" y="105664"/>
                  </a:moveTo>
                  <a:lnTo>
                    <a:pt x="8312" y="64561"/>
                  </a:lnTo>
                  <a:lnTo>
                    <a:pt x="30972" y="30972"/>
                  </a:lnTo>
                  <a:lnTo>
                    <a:pt x="64561" y="8312"/>
                  </a:lnTo>
                  <a:lnTo>
                    <a:pt x="105663" y="0"/>
                  </a:lnTo>
                  <a:lnTo>
                    <a:pt x="9053576" y="0"/>
                  </a:lnTo>
                  <a:lnTo>
                    <a:pt x="9094678" y="8312"/>
                  </a:lnTo>
                  <a:lnTo>
                    <a:pt x="9128267" y="30972"/>
                  </a:lnTo>
                  <a:lnTo>
                    <a:pt x="9150927" y="64561"/>
                  </a:lnTo>
                  <a:lnTo>
                    <a:pt x="9159240" y="105664"/>
                  </a:lnTo>
                  <a:lnTo>
                    <a:pt x="9159240" y="528320"/>
                  </a:lnTo>
                  <a:lnTo>
                    <a:pt x="9150927" y="569422"/>
                  </a:lnTo>
                  <a:lnTo>
                    <a:pt x="9128267" y="603011"/>
                  </a:lnTo>
                  <a:lnTo>
                    <a:pt x="9094678" y="625671"/>
                  </a:lnTo>
                  <a:lnTo>
                    <a:pt x="9053576" y="633984"/>
                  </a:lnTo>
                  <a:lnTo>
                    <a:pt x="105663" y="633984"/>
                  </a:lnTo>
                  <a:lnTo>
                    <a:pt x="64561" y="625671"/>
                  </a:lnTo>
                  <a:lnTo>
                    <a:pt x="30972" y="603011"/>
                  </a:lnTo>
                  <a:lnTo>
                    <a:pt x="8312" y="569422"/>
                  </a:lnTo>
                  <a:lnTo>
                    <a:pt x="0" y="528320"/>
                  </a:lnTo>
                  <a:lnTo>
                    <a:pt x="0" y="105664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897636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1860041"/>
            <a:ext cx="8365490" cy="29508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10160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kendini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etkili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ifade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edebilmesine</a:t>
            </a:r>
            <a:r>
              <a:rPr dirty="0" sz="2400" spc="-10">
                <a:latin typeface="Calibri"/>
                <a:cs typeface="Calibri"/>
              </a:rPr>
              <a:t> yönelik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çalışmalar/etkinlikler/oyunlar </a:t>
            </a:r>
            <a:r>
              <a:rPr dirty="0" sz="2400" spc="-10">
                <a:latin typeface="Calibri"/>
                <a:cs typeface="Calibri"/>
              </a:rPr>
              <a:t>planlayın. Gerekirse </a:t>
            </a:r>
            <a:r>
              <a:rPr dirty="0" sz="2400" spc="-5">
                <a:latin typeface="Calibri"/>
                <a:cs typeface="Calibri"/>
              </a:rPr>
              <a:t>bu </a:t>
            </a:r>
            <a:r>
              <a:rPr dirty="0" sz="2400" spc="-20">
                <a:latin typeface="Calibri"/>
                <a:cs typeface="Calibri"/>
              </a:rPr>
              <a:t>konuda </a:t>
            </a:r>
            <a:r>
              <a:rPr dirty="0" sz="2400" spc="-15">
                <a:latin typeface="Calibri"/>
                <a:cs typeface="Calibri"/>
              </a:rPr>
              <a:t> yardım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almasını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sağlayın.</a:t>
            </a:r>
            <a:endParaRPr sz="24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2590"/>
              </a:lnSpc>
              <a:spcBef>
                <a:spcPts val="10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45">
                <a:latin typeface="Calibri"/>
                <a:cs typeface="Calibri"/>
              </a:rPr>
              <a:t>Yeni </a:t>
            </a:r>
            <a:r>
              <a:rPr dirty="0" sz="2400" spc="-5">
                <a:latin typeface="Calibri"/>
                <a:cs typeface="Calibri"/>
              </a:rPr>
              <a:t>arkadaşlıklar </a:t>
            </a:r>
            <a:r>
              <a:rPr dirty="0" sz="2400" spc="-10">
                <a:latin typeface="Calibri"/>
                <a:cs typeface="Calibri"/>
              </a:rPr>
              <a:t>kurması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sağlıklı </a:t>
            </a: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>
                <a:latin typeface="Calibri"/>
                <a:cs typeface="Calibri"/>
              </a:rPr>
              <a:t>ilişkiler </a:t>
            </a:r>
            <a:r>
              <a:rPr dirty="0" sz="2400" spc="-10">
                <a:latin typeface="Calibri"/>
                <a:cs typeface="Calibri"/>
              </a:rPr>
              <a:t>sürdürebilmesi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 </a:t>
            </a:r>
            <a:r>
              <a:rPr dirty="0" sz="2400" spc="-10">
                <a:latin typeface="Calibri"/>
                <a:cs typeface="Calibri"/>
              </a:rPr>
              <a:t>gerekli </a:t>
            </a:r>
            <a:r>
              <a:rPr dirty="0" sz="2400">
                <a:latin typeface="Calibri"/>
                <a:cs typeface="Calibri"/>
              </a:rPr>
              <a:t>becerileri </a:t>
            </a:r>
            <a:r>
              <a:rPr dirty="0" sz="2400" spc="-10">
                <a:latin typeface="Calibri"/>
                <a:cs typeface="Calibri"/>
              </a:rPr>
              <a:t>kazanmasını sağlayın. </a:t>
            </a:r>
            <a:r>
              <a:rPr dirty="0" sz="2400">
                <a:latin typeface="Calibri"/>
                <a:cs typeface="Calibri"/>
              </a:rPr>
              <a:t>Bu </a:t>
            </a:r>
            <a:r>
              <a:rPr dirty="0" sz="2400" spc="-20">
                <a:latin typeface="Calibri"/>
                <a:cs typeface="Calibri"/>
              </a:rPr>
              <a:t>konuda </a:t>
            </a:r>
            <a:r>
              <a:rPr dirty="0" sz="2400" spc="-10">
                <a:latin typeface="Calibri"/>
                <a:cs typeface="Calibri"/>
              </a:rPr>
              <a:t>kitaplardan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faydalanabilirsiniz.</a:t>
            </a:r>
            <a:endParaRPr sz="2400">
              <a:latin typeface="Calibri"/>
              <a:cs typeface="Calibri"/>
            </a:endParaRPr>
          </a:p>
          <a:p>
            <a:pPr algn="just" marL="241300" marR="346075" indent="-228600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Çocuğunuzun </a:t>
            </a:r>
            <a:r>
              <a:rPr dirty="0" sz="2400" spc="-15">
                <a:latin typeface="Calibri"/>
                <a:cs typeface="Calibri"/>
              </a:rPr>
              <a:t>özgüvenini </a:t>
            </a:r>
            <a:r>
              <a:rPr dirty="0" sz="2400" spc="-5">
                <a:latin typeface="Calibri"/>
                <a:cs typeface="Calibri"/>
              </a:rPr>
              <a:t>yeniden </a:t>
            </a:r>
            <a:r>
              <a:rPr dirty="0" sz="2400" spc="-10">
                <a:latin typeface="Calibri"/>
                <a:cs typeface="Calibri"/>
              </a:rPr>
              <a:t>kazanması </a:t>
            </a:r>
            <a:r>
              <a:rPr dirty="0" sz="2400">
                <a:latin typeface="Calibri"/>
                <a:cs typeface="Calibri"/>
              </a:rPr>
              <a:t>için </a:t>
            </a:r>
            <a:r>
              <a:rPr dirty="0" sz="2400" spc="-5">
                <a:latin typeface="Calibri"/>
                <a:cs typeface="Calibri"/>
              </a:rPr>
              <a:t>çaba </a:t>
            </a:r>
            <a:r>
              <a:rPr dirty="0" sz="2400" spc="-10">
                <a:latin typeface="Calibri"/>
                <a:cs typeface="Calibri"/>
              </a:rPr>
              <a:t>gösterin,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özelliklerini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81532" y="1062609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7176" y="1006805"/>
            <a:ext cx="81959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Çocuğunuzu</a:t>
            </a:r>
            <a:r>
              <a:rPr dirty="0" sz="2400" spc="-3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sosyal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ve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duygusal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beceriler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konusunda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8530" y="197561"/>
            <a:ext cx="85693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897636"/>
            <a:ext cx="9473565" cy="882650"/>
            <a:chOff x="847344" y="897636"/>
            <a:chExt cx="9473565" cy="882650"/>
          </a:xfrm>
        </p:grpSpPr>
        <p:sp>
          <p:nvSpPr>
            <p:cNvPr id="3" name="object 3"/>
            <p:cNvSpPr/>
            <p:nvPr/>
          </p:nvSpPr>
          <p:spPr>
            <a:xfrm>
              <a:off x="1588008" y="996696"/>
              <a:ext cx="8726805" cy="624840"/>
            </a:xfrm>
            <a:custGeom>
              <a:avLst/>
              <a:gdLst/>
              <a:ahLst/>
              <a:cxnLst/>
              <a:rect l="l" t="t" r="r" b="b"/>
              <a:pathLst>
                <a:path w="8726805" h="624840">
                  <a:moveTo>
                    <a:pt x="0" y="104139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8622284" y="0"/>
                  </a:lnTo>
                  <a:lnTo>
                    <a:pt x="8662826" y="8181"/>
                  </a:lnTo>
                  <a:lnTo>
                    <a:pt x="8695928" y="30495"/>
                  </a:lnTo>
                  <a:lnTo>
                    <a:pt x="8718242" y="63597"/>
                  </a:lnTo>
                  <a:lnTo>
                    <a:pt x="8726424" y="104139"/>
                  </a:lnTo>
                  <a:lnTo>
                    <a:pt x="8726424" y="520700"/>
                  </a:lnTo>
                  <a:lnTo>
                    <a:pt x="8718242" y="561242"/>
                  </a:lnTo>
                  <a:lnTo>
                    <a:pt x="8695928" y="594344"/>
                  </a:lnTo>
                  <a:lnTo>
                    <a:pt x="8662826" y="616658"/>
                  </a:lnTo>
                  <a:lnTo>
                    <a:pt x="8622284" y="624839"/>
                  </a:lnTo>
                  <a:lnTo>
                    <a:pt x="104140" y="624839"/>
                  </a:lnTo>
                  <a:lnTo>
                    <a:pt x="63597" y="616658"/>
                  </a:lnTo>
                  <a:lnTo>
                    <a:pt x="30495" y="594344"/>
                  </a:lnTo>
                  <a:lnTo>
                    <a:pt x="8181" y="561242"/>
                  </a:lnTo>
                  <a:lnTo>
                    <a:pt x="0" y="520700"/>
                  </a:lnTo>
                  <a:lnTo>
                    <a:pt x="0" y="104139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897636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1768601"/>
            <a:ext cx="7917815" cy="172529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mutlaka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temasa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geçin.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Psikolojik </a:t>
            </a:r>
            <a:r>
              <a:rPr dirty="0" sz="2400" spc="-5">
                <a:latin typeface="Calibri"/>
                <a:cs typeface="Calibri"/>
              </a:rPr>
              <a:t>danışman/rehber </a:t>
            </a:r>
            <a:r>
              <a:rPr dirty="0" sz="2400" spc="-10">
                <a:latin typeface="Calibri"/>
                <a:cs typeface="Calibri"/>
              </a:rPr>
              <a:t>öğretmen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öğretmeniyle </a:t>
            </a:r>
            <a:r>
              <a:rPr dirty="0" sz="2400">
                <a:latin typeface="Calibri"/>
                <a:cs typeface="Calibri"/>
              </a:rPr>
              <a:t>işbirliği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kurun.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Gerektiği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zaman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uzman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desteği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almaktan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çekinmeyin.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860295" y="1120851"/>
            <a:ext cx="2432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Okulu</a:t>
            </a:r>
            <a:r>
              <a:rPr dirty="0" sz="2400" spc="-6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4767" y="1077848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8530" y="266446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140800"/>
            <a:ext cx="6864350" cy="15614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Okula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gitmek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istememe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Arkadaşlarının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başına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gelenleri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anlatma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Bazı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arkadaşlarıyla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araya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gelmek</a:t>
            </a:r>
            <a:r>
              <a:rPr dirty="0" sz="2800" spc="-15">
                <a:latin typeface="Calibri"/>
                <a:cs typeface="Calibri"/>
              </a:rPr>
              <a:t> istememe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544" y="437464"/>
            <a:ext cx="9571990" cy="106870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3816350" marR="5080" indent="-3804285">
              <a:lnSpc>
                <a:spcPts val="3890"/>
              </a:lnSpc>
              <a:spcBef>
                <a:spcPts val="590"/>
              </a:spcBef>
            </a:pP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Zorbalığına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75">
                <a:solidFill>
                  <a:srgbClr val="000000"/>
                </a:solidFill>
                <a:latin typeface="Calibri Light"/>
                <a:cs typeface="Calibri Light"/>
              </a:rPr>
              <a:t>Tanık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Olduğunu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Nasıl </a:t>
            </a:r>
            <a:r>
              <a:rPr dirty="0" sz="3600" spc="-8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60" y="1382267"/>
            <a:ext cx="9659620" cy="935990"/>
            <a:chOff x="899160" y="1382267"/>
            <a:chExt cx="9659620" cy="935990"/>
          </a:xfrm>
        </p:grpSpPr>
        <p:sp>
          <p:nvSpPr>
            <p:cNvPr id="3" name="object 3"/>
            <p:cNvSpPr/>
            <p:nvPr/>
          </p:nvSpPr>
          <p:spPr>
            <a:xfrm>
              <a:off x="1670304" y="1426463"/>
              <a:ext cx="8882380" cy="647700"/>
            </a:xfrm>
            <a:custGeom>
              <a:avLst/>
              <a:gdLst/>
              <a:ahLst/>
              <a:cxnLst/>
              <a:rect l="l" t="t" r="r" b="b"/>
              <a:pathLst>
                <a:path w="888238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73922" y="0"/>
                  </a:lnTo>
                  <a:lnTo>
                    <a:pt x="8815917" y="8491"/>
                  </a:lnTo>
                  <a:lnTo>
                    <a:pt x="8850233" y="31638"/>
                  </a:lnTo>
                  <a:lnTo>
                    <a:pt x="8873380" y="65954"/>
                  </a:lnTo>
                  <a:lnTo>
                    <a:pt x="8881872" y="107950"/>
                  </a:lnTo>
                  <a:lnTo>
                    <a:pt x="8881872" y="539750"/>
                  </a:lnTo>
                  <a:lnTo>
                    <a:pt x="8873380" y="581745"/>
                  </a:lnTo>
                  <a:lnTo>
                    <a:pt x="8850233" y="616061"/>
                  </a:lnTo>
                  <a:lnTo>
                    <a:pt x="8815917" y="639208"/>
                  </a:lnTo>
                  <a:lnTo>
                    <a:pt x="877392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9160" y="1382267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79" y="0"/>
                  </a:moveTo>
                  <a:lnTo>
                    <a:pt x="396240" y="276479"/>
                  </a:lnTo>
                  <a:lnTo>
                    <a:pt x="0" y="0"/>
                  </a:lnTo>
                  <a:lnTo>
                    <a:pt x="0" y="659257"/>
                  </a:lnTo>
                  <a:lnTo>
                    <a:pt x="396240" y="935736"/>
                  </a:lnTo>
                  <a:lnTo>
                    <a:pt x="792479" y="659257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24989" y="2372995"/>
            <a:ext cx="7990840" cy="22923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259079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 </a:t>
            </a:r>
            <a:r>
              <a:rPr dirty="0" sz="2400" spc="-10">
                <a:latin typeface="Calibri"/>
                <a:cs typeface="Calibri"/>
              </a:rPr>
              <a:t>zorbalık </a:t>
            </a:r>
            <a:r>
              <a:rPr dirty="0" sz="2400" spc="-5">
                <a:latin typeface="Calibri"/>
                <a:cs typeface="Calibri"/>
              </a:rPr>
              <a:t>hakkında </a:t>
            </a:r>
            <a:r>
              <a:rPr dirty="0" sz="2400" spc="-15">
                <a:latin typeface="Calibri"/>
                <a:cs typeface="Calibri"/>
              </a:rPr>
              <a:t>konuşun, </a:t>
            </a:r>
            <a:r>
              <a:rPr dirty="0" sz="2400" spc="-5">
                <a:latin typeface="Calibri"/>
                <a:cs typeface="Calibri"/>
              </a:rPr>
              <a:t>onu bilgilendirin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 zorbalığın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hiçbir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 </a:t>
            </a:r>
            <a:r>
              <a:rPr dirty="0" sz="2400" spc="-10">
                <a:latin typeface="Calibri"/>
                <a:cs typeface="Calibri"/>
              </a:rPr>
              <a:t>kabul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edilemez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olduğunu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Oyun oynamak, </a:t>
            </a:r>
            <a:r>
              <a:rPr dirty="0" sz="2400" spc="-15">
                <a:latin typeface="Calibri"/>
                <a:cs typeface="Calibri"/>
              </a:rPr>
              <a:t>şaka </a:t>
            </a:r>
            <a:r>
              <a:rPr dirty="0" sz="2400" spc="-10">
                <a:latin typeface="Calibri"/>
                <a:cs typeface="Calibri"/>
              </a:rPr>
              <a:t>yapmak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5">
                <a:latin typeface="Calibri"/>
                <a:cs typeface="Calibri"/>
              </a:rPr>
              <a:t>zorbaca </a:t>
            </a:r>
            <a:r>
              <a:rPr dirty="0" sz="2400" spc="-10">
                <a:latin typeface="Calibri"/>
                <a:cs typeface="Calibri"/>
              </a:rPr>
              <a:t>davranmak </a:t>
            </a:r>
            <a:r>
              <a:rPr dirty="0" sz="2400" spc="-5">
                <a:latin typeface="Calibri"/>
                <a:cs typeface="Calibri"/>
              </a:rPr>
              <a:t>arasındaki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farkı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  <a:p>
            <a:pPr marL="241300" marR="290830" indent="-228600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tanık </a:t>
            </a:r>
            <a:r>
              <a:rPr dirty="0" sz="2400" spc="-5" i="1">
                <a:latin typeface="Calibri"/>
                <a:cs typeface="Calibri"/>
              </a:rPr>
              <a:t>olmanın</a:t>
            </a:r>
            <a:r>
              <a:rPr dirty="0" sz="2400" spc="35" i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 neler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hissettirdiğini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sorun, bu duygular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üzerinde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153160" y="1530807"/>
            <a:ext cx="3727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9298" y="482599"/>
            <a:ext cx="8648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Tanıklık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Ediyorsa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6185" y="1464690"/>
            <a:ext cx="4849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Çocuğunuzla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konuşun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ve </a:t>
            </a:r>
            <a:r>
              <a:rPr dirty="0" sz="2400" b="1">
                <a:solidFill>
                  <a:srgbClr val="EC7C30"/>
                </a:solidFill>
                <a:latin typeface="Calibri"/>
                <a:cs typeface="Calibri"/>
              </a:rPr>
              <a:t>onu</a:t>
            </a:r>
            <a:r>
              <a:rPr dirty="0" sz="2400" spc="-2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dinleyin.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988" y="742187"/>
            <a:ext cx="9886315" cy="935990"/>
            <a:chOff x="1046988" y="742187"/>
            <a:chExt cx="9886315" cy="935990"/>
          </a:xfrm>
        </p:grpSpPr>
        <p:sp>
          <p:nvSpPr>
            <p:cNvPr id="3" name="object 3"/>
            <p:cNvSpPr/>
            <p:nvPr/>
          </p:nvSpPr>
          <p:spPr>
            <a:xfrm>
              <a:off x="1046988" y="742187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89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6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37944" y="755903"/>
              <a:ext cx="9089390" cy="647700"/>
            </a:xfrm>
            <a:custGeom>
              <a:avLst/>
              <a:gdLst/>
              <a:ahLst/>
              <a:cxnLst/>
              <a:rect l="l" t="t" r="r" b="b"/>
              <a:pathLst>
                <a:path w="908939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981186" y="0"/>
                  </a:lnTo>
                  <a:lnTo>
                    <a:pt x="9023181" y="8491"/>
                  </a:lnTo>
                  <a:lnTo>
                    <a:pt x="9057497" y="31638"/>
                  </a:lnTo>
                  <a:lnTo>
                    <a:pt x="9080644" y="65954"/>
                  </a:lnTo>
                  <a:lnTo>
                    <a:pt x="9089136" y="107950"/>
                  </a:lnTo>
                  <a:lnTo>
                    <a:pt x="9089136" y="539750"/>
                  </a:lnTo>
                  <a:lnTo>
                    <a:pt x="9080644" y="581745"/>
                  </a:lnTo>
                  <a:lnTo>
                    <a:pt x="9057497" y="616061"/>
                  </a:lnTo>
                  <a:lnTo>
                    <a:pt x="9023181" y="639208"/>
                  </a:lnTo>
                  <a:lnTo>
                    <a:pt x="8981186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32102" y="1026032"/>
            <a:ext cx="3333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1308" y="862710"/>
            <a:ext cx="8200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EC7C30"/>
                </a:solidFill>
                <a:latin typeface="Calibri"/>
                <a:cs typeface="Calibri"/>
              </a:rPr>
              <a:t>Neler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yapabileceği</a:t>
            </a:r>
            <a:r>
              <a:rPr dirty="0" sz="2400" spc="-2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konusunda</a:t>
            </a:r>
            <a:r>
              <a:rPr dirty="0" sz="240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çocuğunuza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destek</a:t>
            </a:r>
            <a:r>
              <a:rPr dirty="0" sz="240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olmaya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çalışın.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9096" y="4561332"/>
            <a:ext cx="9784080" cy="955675"/>
            <a:chOff x="1149096" y="4561332"/>
            <a:chExt cx="9784080" cy="955675"/>
          </a:xfrm>
        </p:grpSpPr>
        <p:sp>
          <p:nvSpPr>
            <p:cNvPr id="8" name="object 8"/>
            <p:cNvSpPr/>
            <p:nvPr/>
          </p:nvSpPr>
          <p:spPr>
            <a:xfrm>
              <a:off x="1149096" y="4581144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89">
                  <a:moveTo>
                    <a:pt x="790955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5" y="659764"/>
                  </a:lnTo>
                  <a:lnTo>
                    <a:pt x="7909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53768" y="4567428"/>
              <a:ext cx="8973820" cy="647700"/>
            </a:xfrm>
            <a:custGeom>
              <a:avLst/>
              <a:gdLst/>
              <a:ahLst/>
              <a:cxnLst/>
              <a:rect l="l" t="t" r="r" b="b"/>
              <a:pathLst>
                <a:path w="897382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5362" y="0"/>
                  </a:lnTo>
                  <a:lnTo>
                    <a:pt x="8907357" y="8491"/>
                  </a:lnTo>
                  <a:lnTo>
                    <a:pt x="8941673" y="31638"/>
                  </a:lnTo>
                  <a:lnTo>
                    <a:pt x="8964820" y="65954"/>
                  </a:lnTo>
                  <a:lnTo>
                    <a:pt x="8973312" y="107950"/>
                  </a:lnTo>
                  <a:lnTo>
                    <a:pt x="8973312" y="539750"/>
                  </a:lnTo>
                  <a:lnTo>
                    <a:pt x="8964820" y="581745"/>
                  </a:lnTo>
                  <a:lnTo>
                    <a:pt x="8941673" y="616061"/>
                  </a:lnTo>
                  <a:lnTo>
                    <a:pt x="8907357" y="639208"/>
                  </a:lnTo>
                  <a:lnTo>
                    <a:pt x="886536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397635" y="4769942"/>
            <a:ext cx="3333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2131314" y="4673930"/>
            <a:ext cx="2432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Okulu</a:t>
            </a:r>
            <a:r>
              <a:rPr dirty="0" sz="2400" spc="-6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2747" y="121996"/>
            <a:ext cx="8648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Çocuğunuz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Zorbalığa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Tanıklık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Ediyorsa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Neler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1308" y="1382674"/>
            <a:ext cx="8529320" cy="294767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arkadaşlarını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desteklememesi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gerektiğini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aktarın.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Çocuğunuzla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engelleme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konusunda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arkadaşlarının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neler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yapabileceği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Birlikte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plan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hazırlayın.</a:t>
            </a:r>
            <a:endParaRPr sz="2200">
              <a:latin typeface="Calibri"/>
              <a:cs typeface="Calibri"/>
            </a:endParaRPr>
          </a:p>
          <a:p>
            <a:pPr marL="241300" marR="762000" indent="-228600">
              <a:lnSpc>
                <a:spcPts val="238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Çocuğunuzun,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durumuna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tanık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yetişkine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(öğretmenine)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bunu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haber</a:t>
            </a:r>
            <a:r>
              <a:rPr dirty="0" sz="2200" spc="-5">
                <a:latin typeface="Calibri"/>
                <a:cs typeface="Calibri"/>
              </a:rPr>
              <a:t> vermesinin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önemli bir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 </a:t>
            </a:r>
            <a:r>
              <a:rPr dirty="0" sz="2200" spc="-5">
                <a:latin typeface="Calibri"/>
                <a:cs typeface="Calibri"/>
              </a:rPr>
              <a:t>olduğunu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söyleyin.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zorbalığa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 öğrenciye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destekleyici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nazik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5">
                <a:latin typeface="Calibri"/>
                <a:cs typeface="Calibri"/>
              </a:rPr>
              <a:t>olmaya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teşvik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edin.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Onun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neler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hissedebileceği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1314" y="5538012"/>
            <a:ext cx="764603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mutlaka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temasa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geçin,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olayı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yönetimiyle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paylaşın.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661" y="595121"/>
            <a:ext cx="5410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Anne-Babalara</a:t>
            </a:r>
            <a:r>
              <a:rPr dirty="0" sz="3600" spc="-12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Genel</a:t>
            </a:r>
            <a:r>
              <a:rPr dirty="0" sz="36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Öneriler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751837"/>
            <a:ext cx="10087610" cy="28816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5">
                <a:latin typeface="Calibri"/>
                <a:cs typeface="Calibri"/>
              </a:rPr>
              <a:t>Anne-babalar,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yandan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çocuklarının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gelişimine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katkıda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bulunurken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yandan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önlenmesini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sağlayabilirler: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Olumlu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anne-baba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tutumu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Sağlıklı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iletişim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Olumlu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rol</a:t>
            </a:r>
            <a:r>
              <a:rPr dirty="0" sz="2800" spc="-5">
                <a:latin typeface="Calibri"/>
                <a:cs typeface="Calibri"/>
              </a:rPr>
              <a:t> model </a:t>
            </a:r>
            <a:r>
              <a:rPr dirty="0" sz="2800" spc="-10">
                <a:latin typeface="Calibri"/>
                <a:cs typeface="Calibri"/>
              </a:rPr>
              <a:t>olma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582168"/>
            <a:ext cx="2936875" cy="1407160"/>
            <a:chOff x="573023" y="582168"/>
            <a:chExt cx="2936875" cy="1407160"/>
          </a:xfrm>
        </p:grpSpPr>
        <p:sp>
          <p:nvSpPr>
            <p:cNvPr id="3" name="object 3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5"/>
                  </a:lnTo>
                  <a:lnTo>
                    <a:pt x="2227326" y="1220215"/>
                  </a:lnTo>
                  <a:lnTo>
                    <a:pt x="2227326" y="1394460"/>
                  </a:lnTo>
                  <a:lnTo>
                    <a:pt x="2924556" y="697230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FFC00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30"/>
                  </a:lnTo>
                  <a:lnTo>
                    <a:pt x="2227326" y="1394460"/>
                  </a:lnTo>
                  <a:lnTo>
                    <a:pt x="2227326" y="1220215"/>
                  </a:lnTo>
                  <a:lnTo>
                    <a:pt x="0" y="1220215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8923" y="856564"/>
            <a:ext cx="2323465" cy="72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dirty="0" sz="2400" spc="-5">
                <a:solidFill>
                  <a:srgbClr val="000000"/>
                </a:solidFill>
              </a:rPr>
              <a:t>Olumlu</a:t>
            </a:r>
            <a:r>
              <a:rPr dirty="0" sz="2400" spc="-5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anne-baba</a:t>
            </a:r>
            <a:endParaRPr sz="2400"/>
          </a:p>
          <a:p>
            <a:pPr marL="12700">
              <a:lnSpc>
                <a:spcPts val="2740"/>
              </a:lnSpc>
            </a:pPr>
            <a:r>
              <a:rPr dirty="0" sz="2400">
                <a:solidFill>
                  <a:srgbClr val="000000"/>
                </a:solidFill>
              </a:rPr>
              <a:t>tutumları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503676" y="362711"/>
            <a:ext cx="7850505" cy="1847214"/>
          </a:xfrm>
          <a:prstGeom prst="rect">
            <a:avLst/>
          </a:prstGeom>
          <a:solidFill>
            <a:srgbClr val="FFF1CC"/>
          </a:solidFill>
        </p:spPr>
        <p:txBody>
          <a:bodyPr wrap="square" lIns="0" tIns="26034" rIns="0" bIns="0" rtlCol="0" vert="horz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15">
                <a:latin typeface="Calibri"/>
                <a:cs typeface="Calibri"/>
              </a:rPr>
              <a:t>Çocuğa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sevgi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gösterilmesi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30">
                <a:latin typeface="Calibri"/>
                <a:cs typeface="Calibri"/>
              </a:rPr>
              <a:t>Ev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içerisindeki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kuralların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net</a:t>
            </a:r>
            <a:r>
              <a:rPr dirty="0" sz="2400" spc="-5">
                <a:latin typeface="Calibri"/>
                <a:cs typeface="Calibri"/>
              </a:rPr>
              <a:t> belirlenmesi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tutarlı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endParaRPr sz="24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uygulanması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bilgisayar,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TV</a:t>
            </a:r>
            <a:r>
              <a:rPr dirty="0" sz="2400" spc="-10">
                <a:latin typeface="Calibri"/>
                <a:cs typeface="Calibri"/>
              </a:rPr>
              <a:t> kullanımının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denetlenmesi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3023" y="2811779"/>
            <a:ext cx="2936875" cy="1407160"/>
            <a:chOff x="573023" y="2811779"/>
            <a:chExt cx="2936875" cy="1407160"/>
          </a:xfrm>
        </p:grpSpPr>
        <p:sp>
          <p:nvSpPr>
            <p:cNvPr id="8" name="object 8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6"/>
                  </a:lnTo>
                  <a:lnTo>
                    <a:pt x="2227326" y="1220216"/>
                  </a:lnTo>
                  <a:lnTo>
                    <a:pt x="2227326" y="1394460"/>
                  </a:lnTo>
                  <a:lnTo>
                    <a:pt x="2924556" y="697229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6FAC46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29"/>
                  </a:lnTo>
                  <a:lnTo>
                    <a:pt x="2227326" y="1394460"/>
                  </a:lnTo>
                  <a:lnTo>
                    <a:pt x="2227326" y="1220216"/>
                  </a:lnTo>
                  <a:lnTo>
                    <a:pt x="0" y="1220216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88923" y="3284982"/>
            <a:ext cx="1833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Sağlıklı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iletişim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8435" y="2360676"/>
            <a:ext cx="7850505" cy="2308860"/>
          </a:xfrm>
          <a:prstGeom prst="rect">
            <a:avLst/>
          </a:prstGeom>
          <a:solidFill>
            <a:srgbClr val="E1EFD9"/>
          </a:solidFill>
        </p:spPr>
        <p:txBody>
          <a:bodyPr wrap="square" lIns="0" tIns="26669" rIns="0" bIns="0" rtlCol="0" vert="horz">
            <a:spAutoFit/>
          </a:bodyPr>
          <a:lstStyle/>
          <a:p>
            <a:pPr marL="378460" marR="544195" indent="-287020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5">
                <a:latin typeface="Calibri"/>
                <a:cs typeface="Calibri"/>
              </a:rPr>
              <a:t>Çocuğun </a:t>
            </a:r>
            <a:r>
              <a:rPr dirty="0" sz="2400" spc="-10">
                <a:latin typeface="Calibri"/>
                <a:cs typeface="Calibri"/>
              </a:rPr>
              <a:t>kendisini </a:t>
            </a:r>
            <a:r>
              <a:rPr dirty="0" sz="2400" spc="-15">
                <a:latin typeface="Calibri"/>
                <a:cs typeface="Calibri"/>
              </a:rPr>
              <a:t>rahat </a:t>
            </a:r>
            <a:r>
              <a:rPr dirty="0" sz="2400" spc="-10">
                <a:latin typeface="Calibri"/>
                <a:cs typeface="Calibri"/>
              </a:rPr>
              <a:t>ifade </a:t>
            </a:r>
            <a:r>
              <a:rPr dirty="0" sz="2400" spc="-5">
                <a:latin typeface="Calibri"/>
                <a:cs typeface="Calibri"/>
              </a:rPr>
              <a:t>edebileceği bir </a:t>
            </a:r>
            <a:r>
              <a:rPr dirty="0" sz="2400">
                <a:latin typeface="Calibri"/>
                <a:cs typeface="Calibri"/>
              </a:rPr>
              <a:t>aile </a:t>
            </a:r>
            <a:r>
              <a:rPr dirty="0" sz="2400" spc="-10">
                <a:latin typeface="Calibri"/>
                <a:cs typeface="Calibri"/>
              </a:rPr>
              <a:t>ortamı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yaratılması</a:t>
            </a:r>
            <a:endParaRPr sz="2400">
              <a:latin typeface="Calibri"/>
              <a:cs typeface="Calibri"/>
            </a:endParaRPr>
          </a:p>
          <a:p>
            <a:pPr marL="378460" marR="191135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i="1">
                <a:latin typeface="Calibri"/>
                <a:cs typeface="Calibri"/>
              </a:rPr>
              <a:t>Günün </a:t>
            </a:r>
            <a:r>
              <a:rPr dirty="0" sz="2400" spc="-5" i="1">
                <a:latin typeface="Calibri"/>
                <a:cs typeface="Calibri"/>
              </a:rPr>
              <a:t>nasıl geçti? </a:t>
            </a:r>
            <a:r>
              <a:rPr dirty="0" sz="2400" i="1">
                <a:latin typeface="Calibri"/>
                <a:cs typeface="Calibri"/>
              </a:rPr>
              <a:t>Bugün </a:t>
            </a:r>
            <a:r>
              <a:rPr dirty="0" sz="2400" spc="-10" i="1">
                <a:latin typeface="Calibri"/>
                <a:cs typeface="Calibri"/>
              </a:rPr>
              <a:t>okulda </a:t>
            </a:r>
            <a:r>
              <a:rPr dirty="0" sz="2400" spc="-5" i="1">
                <a:latin typeface="Calibri"/>
                <a:cs typeface="Calibri"/>
              </a:rPr>
              <a:t>seni </a:t>
            </a:r>
            <a:r>
              <a:rPr dirty="0" sz="2400" i="1">
                <a:latin typeface="Calibri"/>
                <a:cs typeface="Calibri"/>
              </a:rPr>
              <a:t>en </a:t>
            </a:r>
            <a:r>
              <a:rPr dirty="0" sz="2400" spc="-5" i="1">
                <a:latin typeface="Calibri"/>
                <a:cs typeface="Calibri"/>
              </a:rPr>
              <a:t>mutlu </a:t>
            </a:r>
            <a:r>
              <a:rPr dirty="0" sz="2400" i="1">
                <a:latin typeface="Calibri"/>
                <a:cs typeface="Calibri"/>
              </a:rPr>
              <a:t>eden </a:t>
            </a:r>
            <a:r>
              <a:rPr dirty="0" sz="2400" spc="-5" i="1">
                <a:latin typeface="Calibri"/>
                <a:cs typeface="Calibri"/>
              </a:rPr>
              <a:t>şey 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neydi? </a:t>
            </a:r>
            <a:r>
              <a:rPr dirty="0" sz="2400" i="1">
                <a:latin typeface="Calibri"/>
                <a:cs typeface="Calibri"/>
              </a:rPr>
              <a:t>Bugün </a:t>
            </a:r>
            <a:r>
              <a:rPr dirty="0" sz="2400" spc="-5" i="1">
                <a:latin typeface="Calibri"/>
                <a:cs typeface="Calibri"/>
              </a:rPr>
              <a:t>seni </a:t>
            </a:r>
            <a:r>
              <a:rPr dirty="0" sz="2400" spc="-10" i="1">
                <a:latin typeface="Calibri"/>
                <a:cs typeface="Calibri"/>
              </a:rPr>
              <a:t>üzen </a:t>
            </a:r>
            <a:r>
              <a:rPr dirty="0" sz="2400" spc="-5" i="1">
                <a:latin typeface="Calibri"/>
                <a:cs typeface="Calibri"/>
              </a:rPr>
              <a:t>bir şey yaşadın mı, bu </a:t>
            </a:r>
            <a:r>
              <a:rPr dirty="0" sz="2400" spc="-20" i="1">
                <a:latin typeface="Calibri"/>
                <a:cs typeface="Calibri"/>
              </a:rPr>
              <a:t>konuda </a:t>
            </a:r>
            <a:r>
              <a:rPr dirty="0" sz="2400" i="1">
                <a:latin typeface="Calibri"/>
                <a:cs typeface="Calibri"/>
              </a:rPr>
              <a:t>neler </a:t>
            </a:r>
            <a:r>
              <a:rPr dirty="0" sz="2400" spc="-53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yaptın?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gibi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sorularla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sohbet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edilerek</a:t>
            </a:r>
            <a:r>
              <a:rPr dirty="0" sz="2400" spc="-10">
                <a:latin typeface="Calibri"/>
                <a:cs typeface="Calibri"/>
              </a:rPr>
              <a:t> çocuğun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yaşamına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dair bilgi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alınması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4318" y="648868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3023" y="4995671"/>
            <a:ext cx="2921635" cy="1550035"/>
            <a:chOff x="573023" y="4995671"/>
            <a:chExt cx="2921635" cy="1550035"/>
          </a:xfrm>
        </p:grpSpPr>
        <p:sp>
          <p:nvSpPr>
            <p:cNvPr id="14" name="object 14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2140458" y="0"/>
                  </a:moveTo>
                  <a:lnTo>
                    <a:pt x="2140458" y="192150"/>
                  </a:lnTo>
                  <a:lnTo>
                    <a:pt x="0" y="192150"/>
                  </a:lnTo>
                  <a:lnTo>
                    <a:pt x="0" y="1345501"/>
                  </a:lnTo>
                  <a:lnTo>
                    <a:pt x="2140458" y="1345501"/>
                  </a:lnTo>
                  <a:lnTo>
                    <a:pt x="2140458" y="1537715"/>
                  </a:lnTo>
                  <a:lnTo>
                    <a:pt x="2909316" y="768857"/>
                  </a:lnTo>
                  <a:lnTo>
                    <a:pt x="21404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0" y="192150"/>
                  </a:moveTo>
                  <a:lnTo>
                    <a:pt x="2140458" y="192150"/>
                  </a:lnTo>
                  <a:lnTo>
                    <a:pt x="2140458" y="0"/>
                  </a:lnTo>
                  <a:lnTo>
                    <a:pt x="2909316" y="768857"/>
                  </a:lnTo>
                  <a:lnTo>
                    <a:pt x="2140458" y="1537715"/>
                  </a:lnTo>
                  <a:lnTo>
                    <a:pt x="2140458" y="1345501"/>
                  </a:lnTo>
                  <a:lnTo>
                    <a:pt x="0" y="1345501"/>
                  </a:lnTo>
                  <a:lnTo>
                    <a:pt x="0" y="192150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97051" y="5579363"/>
              <a:ext cx="2336800" cy="382905"/>
            </a:xfrm>
            <a:custGeom>
              <a:avLst/>
              <a:gdLst/>
              <a:ahLst/>
              <a:cxnLst/>
              <a:rect l="l" t="t" r="r" b="b"/>
              <a:pathLst>
                <a:path w="2336800" h="382904">
                  <a:moveTo>
                    <a:pt x="233629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2336292" y="382524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95629" y="5523687"/>
            <a:ext cx="218440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rol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8435" y="5045964"/>
            <a:ext cx="7850505" cy="149352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5715" rIns="0" bIns="0" rtlCol="0" vert="horz">
            <a:spAutoFit/>
          </a:bodyPr>
          <a:lstStyle/>
          <a:p>
            <a:pPr marL="354965" marR="174625" indent="-343535">
              <a:lnSpc>
                <a:spcPts val="2880"/>
              </a:lnSpc>
              <a:spcBef>
                <a:spcPts val="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Çocuklar </a:t>
            </a:r>
            <a:r>
              <a:rPr dirty="0" sz="2400">
                <a:latin typeface="Calibri"/>
                <a:cs typeface="Calibri"/>
              </a:rPr>
              <a:t>anne-babalarının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5">
                <a:latin typeface="Calibri"/>
                <a:cs typeface="Calibri"/>
              </a:rPr>
              <a:t>gözlemler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taklit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ederler. </a:t>
            </a:r>
            <a:r>
              <a:rPr dirty="0" sz="2400" spc="-10">
                <a:latin typeface="Calibri"/>
                <a:cs typeface="Calibri"/>
              </a:rPr>
              <a:t>Kendi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davranışlarınız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0">
                <a:latin typeface="Calibri"/>
                <a:cs typeface="Calibri"/>
              </a:rPr>
              <a:t>çocuğunuza</a:t>
            </a:r>
            <a:r>
              <a:rPr dirty="0" sz="2400" spc="-15">
                <a:latin typeface="Calibri"/>
                <a:cs typeface="Calibri"/>
              </a:rPr>
              <a:t> rol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olabilirsiniz.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636" y="551687"/>
            <a:ext cx="5299075" cy="21234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dirty="0" sz="2200" spc="-5" b="1">
                <a:latin typeface="Calibri"/>
                <a:cs typeface="Calibri"/>
              </a:rPr>
              <a:t>Anne-babalar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psikolojik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şiddet</a:t>
            </a:r>
            <a:endParaRPr sz="22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latin typeface="Calibri"/>
                <a:cs typeface="Calibri"/>
              </a:rPr>
              <a:t>uyguladıklarında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5">
                <a:latin typeface="Calibri"/>
                <a:cs typeface="Calibri"/>
              </a:rPr>
              <a:t>alaycı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konuştuklarında,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dalga</a:t>
            </a:r>
            <a:r>
              <a:rPr dirty="0" sz="2200" spc="-10">
                <a:latin typeface="Calibri"/>
                <a:cs typeface="Calibri"/>
              </a:rPr>
              <a:t> geçtiklerinde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duygularını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olumsuz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şekilde </a:t>
            </a:r>
            <a:r>
              <a:rPr dirty="0" sz="2200" spc="-15">
                <a:latin typeface="Calibri"/>
                <a:cs typeface="Calibri"/>
              </a:rPr>
              <a:t>ifade</a:t>
            </a:r>
            <a:endParaRPr sz="22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ettiklerinde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7852" y="2674620"/>
            <a:ext cx="4044950" cy="954405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2800" spc="-10" b="1">
                <a:latin typeface="Calibri"/>
                <a:cs typeface="Calibri"/>
              </a:rPr>
              <a:t>Çocuklar</a:t>
            </a:r>
            <a:endParaRPr sz="2800">
              <a:latin typeface="Calibri"/>
              <a:cs typeface="Calibri"/>
            </a:endParaRPr>
          </a:p>
          <a:p>
            <a:pPr algn="ctr" marR="12065">
              <a:lnSpc>
                <a:spcPct val="100000"/>
              </a:lnSpc>
              <a:spcBef>
                <a:spcPts val="5"/>
              </a:spcBef>
            </a:pPr>
            <a:r>
              <a:rPr dirty="0" sz="2800" spc="-20">
                <a:latin typeface="Calibri"/>
                <a:cs typeface="Calibri"/>
              </a:rPr>
              <a:t>benzer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sergiler.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36" y="3599688"/>
            <a:ext cx="5299075" cy="212471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2200" spc="-5" b="1">
                <a:latin typeface="Calibri"/>
                <a:cs typeface="Calibri"/>
              </a:rPr>
              <a:t>Anne-babalar</a:t>
            </a:r>
            <a:endParaRPr sz="2200">
              <a:latin typeface="Calibri"/>
              <a:cs typeface="Calibri"/>
            </a:endParaRPr>
          </a:p>
          <a:p>
            <a:pPr marL="434340" marR="182435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0">
                <a:latin typeface="Calibri"/>
                <a:cs typeface="Calibri"/>
              </a:rPr>
              <a:t>başkalarına değer verdiğini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gösterdiklerinde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olumlu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davranışlarda</a:t>
            </a:r>
            <a:endParaRPr sz="2200">
              <a:latin typeface="Calibri"/>
              <a:cs typeface="Calibri"/>
            </a:endParaRPr>
          </a:p>
          <a:p>
            <a:pPr algn="r" marR="24765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bulunduklarında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(örn. </a:t>
            </a:r>
            <a:r>
              <a:rPr dirty="0" sz="2200" spc="-10">
                <a:latin typeface="Calibri"/>
                <a:cs typeface="Calibri"/>
              </a:rPr>
              <a:t>paylaşma, </a:t>
            </a:r>
            <a:r>
              <a:rPr dirty="0" sz="2200" spc="-5">
                <a:latin typeface="Calibri"/>
                <a:cs typeface="Calibri"/>
              </a:rPr>
              <a:t>işbirliği)</a:t>
            </a:r>
            <a:endParaRPr sz="2200">
              <a:latin typeface="Calibri"/>
              <a:cs typeface="Calibri"/>
            </a:endParaRPr>
          </a:p>
          <a:p>
            <a:pPr algn="r" marL="342265" marR="2152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duygularını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sözel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ifade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ettiklerinde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99277" y="1403730"/>
            <a:ext cx="1590675" cy="973455"/>
            <a:chOff x="5899277" y="1403730"/>
            <a:chExt cx="1590675" cy="973455"/>
          </a:xfrm>
        </p:grpSpPr>
        <p:sp>
          <p:nvSpPr>
            <p:cNvPr id="6" name="object 6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0" y="232664"/>
                  </a:lnTo>
                  <a:lnTo>
                    <a:pt x="1289939" y="844423"/>
                  </a:lnTo>
                  <a:lnTo>
                    <a:pt x="1234694" y="960628"/>
                  </a:lnTo>
                  <a:lnTo>
                    <a:pt x="1577721" y="838327"/>
                  </a:lnTo>
                  <a:lnTo>
                    <a:pt x="1455420" y="495427"/>
                  </a:lnTo>
                  <a:lnTo>
                    <a:pt x="1400175" y="611759"/>
                  </a:lnTo>
                  <a:lnTo>
                    <a:pt x="1102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1400175" y="611759"/>
                  </a:lnTo>
                  <a:lnTo>
                    <a:pt x="1455420" y="495427"/>
                  </a:lnTo>
                  <a:lnTo>
                    <a:pt x="1577721" y="838327"/>
                  </a:lnTo>
                  <a:lnTo>
                    <a:pt x="1234694" y="960628"/>
                  </a:lnTo>
                  <a:lnTo>
                    <a:pt x="1289939" y="844423"/>
                  </a:lnTo>
                  <a:lnTo>
                    <a:pt x="0" y="232664"/>
                  </a:lnTo>
                  <a:lnTo>
                    <a:pt x="11023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897753" y="3923665"/>
            <a:ext cx="1598295" cy="958850"/>
            <a:chOff x="5897753" y="3923665"/>
            <a:chExt cx="1598295" cy="958850"/>
          </a:xfrm>
        </p:grpSpPr>
        <p:sp>
          <p:nvSpPr>
            <p:cNvPr id="9" name="object 9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1244219" y="0"/>
                  </a:moveTo>
                  <a:lnTo>
                    <a:pt x="1297940" y="116967"/>
                  </a:lnTo>
                  <a:lnTo>
                    <a:pt x="0" y="711581"/>
                  </a:lnTo>
                  <a:lnTo>
                    <a:pt x="107187" y="945642"/>
                  </a:lnTo>
                  <a:lnTo>
                    <a:pt x="1405127" y="351028"/>
                  </a:lnTo>
                  <a:lnTo>
                    <a:pt x="1458722" y="467995"/>
                  </a:lnTo>
                  <a:lnTo>
                    <a:pt x="1585595" y="126746"/>
                  </a:lnTo>
                  <a:lnTo>
                    <a:pt x="124421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0" y="711581"/>
                  </a:moveTo>
                  <a:lnTo>
                    <a:pt x="1297940" y="116967"/>
                  </a:lnTo>
                  <a:lnTo>
                    <a:pt x="1244219" y="0"/>
                  </a:lnTo>
                  <a:lnTo>
                    <a:pt x="1585595" y="126746"/>
                  </a:lnTo>
                  <a:lnTo>
                    <a:pt x="1458722" y="467995"/>
                  </a:lnTo>
                  <a:lnTo>
                    <a:pt x="1405127" y="351028"/>
                  </a:lnTo>
                  <a:lnTo>
                    <a:pt x="107187" y="945642"/>
                  </a:lnTo>
                  <a:lnTo>
                    <a:pt x="0" y="71158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Dinlediğiniz</a:t>
            </a:r>
            <a:r>
              <a:rPr dirty="0" spc="25"/>
              <a:t> </a:t>
            </a:r>
            <a:r>
              <a:rPr dirty="0" spc="-5"/>
              <a:t>için</a:t>
            </a:r>
            <a:r>
              <a:rPr dirty="0" spc="-20"/>
              <a:t> </a:t>
            </a:r>
            <a:r>
              <a:rPr dirty="0" spc="-50"/>
              <a:t>teşekkürler.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1558" y="465277"/>
            <a:ext cx="55505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70">
                <a:solidFill>
                  <a:srgbClr val="000000"/>
                </a:solidFill>
                <a:latin typeface="Calibri Light"/>
                <a:cs typeface="Calibri Light"/>
              </a:rPr>
              <a:t>Yaygınlığı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07183"/>
            <a:ext cx="9846945" cy="32658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öncesi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dönemden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itibaren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gözlemlenmektedir.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Eğitimin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kademesinde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yaygındır.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173355" indent="-229235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Araştırmalar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ilkokulun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sonlarına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doğru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arttığını,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ortaokulda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üst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seviyeye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ulaştığını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lisenin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sonlarında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ise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azaldığını </a:t>
            </a:r>
            <a:r>
              <a:rPr dirty="0" sz="2800" spc="-35">
                <a:latin typeface="Calibri"/>
                <a:cs typeface="Calibri"/>
              </a:rPr>
              <a:t>göstermektedir.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498742"/>
            <a:ext cx="3101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(Alsaker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5">
                <a:latin typeface="Calibri"/>
                <a:cs typeface="Calibri"/>
              </a:rPr>
              <a:t> Gutzwiller-Helfenfinger,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Bradshaw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65277"/>
            <a:ext cx="101295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Okul</a:t>
            </a:r>
            <a:r>
              <a:rPr dirty="0" sz="4000" spc="-6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Öncesi</a:t>
            </a:r>
            <a:r>
              <a:rPr dirty="0" sz="4000" spc="-6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Dönemde</a:t>
            </a:r>
            <a:r>
              <a:rPr dirty="0" sz="4000" spc="-7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65">
                <a:solidFill>
                  <a:srgbClr val="000000"/>
                </a:solidFill>
                <a:latin typeface="Calibri Light"/>
                <a:cs typeface="Calibri Light"/>
              </a:rPr>
              <a:t>Yaygınlığı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64985"/>
            <a:ext cx="1028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628510"/>
            <a:ext cx="82486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(Gültekin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Akduman,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Metin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Aslan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&amp; </a:t>
            </a:r>
            <a:r>
              <a:rPr dirty="0" sz="900" spc="-5">
                <a:latin typeface="Calibri"/>
                <a:cs typeface="Calibri"/>
              </a:rPr>
              <a:t>Tuğrul,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2014;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Monks,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Swettenham,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Perren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Alsaker,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2006;</a:t>
            </a:r>
            <a:r>
              <a:rPr dirty="0" sz="900" spc="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Roseth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Pellegrini,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2010;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Salı,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2014;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Uysal</a:t>
            </a:r>
            <a:r>
              <a:rPr dirty="0" sz="900">
                <a:latin typeface="Calibri"/>
                <a:cs typeface="Calibri"/>
              </a:rPr>
              <a:t> &amp;</a:t>
            </a:r>
            <a:r>
              <a:rPr dirty="0" sz="900" spc="-5">
                <a:latin typeface="Calibri"/>
                <a:cs typeface="Calibri"/>
              </a:rPr>
              <a:t> Dinçer,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72263"/>
            <a:ext cx="7632065" cy="1943100"/>
          </a:xfrm>
          <a:prstGeom prst="rect">
            <a:avLst/>
          </a:prstGeom>
        </p:spPr>
        <p:txBody>
          <a:bodyPr wrap="square" lIns="0" tIns="22415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76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çocukların: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%7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%25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5040"/>
              </a:lnSpc>
              <a:spcBef>
                <a:spcPts val="2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maruz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kalan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çocukların: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%6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%22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oranında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olduğu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534" y="630681"/>
            <a:ext cx="54787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5">
                <a:solidFill>
                  <a:srgbClr val="000000"/>
                </a:solidFill>
                <a:latin typeface="Calibri Light"/>
                <a:cs typeface="Calibri Light"/>
              </a:rPr>
              <a:t>nerelerde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görülür?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1914" y="2093214"/>
            <a:ext cx="2166620" cy="2307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Sınıf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alanı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Yemekhane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Uyku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odası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Lavabolar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Servis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93008" y="3506723"/>
            <a:ext cx="7861300" cy="2680970"/>
            <a:chOff x="3493008" y="3506723"/>
            <a:chExt cx="7861300" cy="26809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8936" y="3582923"/>
              <a:ext cx="3864864" cy="23972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08" y="3506723"/>
              <a:ext cx="3995928" cy="26807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171935" y="6464985"/>
            <a:ext cx="1028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7689" y="465277"/>
            <a:ext cx="49409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3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13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türleri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00" y="1973072"/>
            <a:ext cx="74796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4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temel başlık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altında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incelenebilir: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3394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65630" y="2795904"/>
            <a:ext cx="5412105" cy="3631565"/>
            <a:chOff x="1365630" y="2795904"/>
            <a:chExt cx="5412105" cy="3631565"/>
          </a:xfrm>
        </p:grpSpPr>
        <p:sp>
          <p:nvSpPr>
            <p:cNvPr id="6" name="object 6"/>
            <p:cNvSpPr/>
            <p:nvPr/>
          </p:nvSpPr>
          <p:spPr>
            <a:xfrm>
              <a:off x="1371980" y="2802254"/>
              <a:ext cx="765175" cy="3618865"/>
            </a:xfrm>
            <a:custGeom>
              <a:avLst/>
              <a:gdLst/>
              <a:ahLst/>
              <a:cxnLst/>
              <a:rect l="l" t="t" r="r" b="b"/>
              <a:pathLst>
                <a:path w="765175" h="3618865">
                  <a:moveTo>
                    <a:pt x="15240" y="0"/>
                  </a:moveTo>
                  <a:lnTo>
                    <a:pt x="48917" y="34307"/>
                  </a:lnTo>
                  <a:lnTo>
                    <a:pt x="81821" y="69085"/>
                  </a:lnTo>
                  <a:lnTo>
                    <a:pt x="113950" y="104322"/>
                  </a:lnTo>
                  <a:lnTo>
                    <a:pt x="145305" y="140007"/>
                  </a:lnTo>
                  <a:lnTo>
                    <a:pt x="175886" y="176130"/>
                  </a:lnTo>
                  <a:lnTo>
                    <a:pt x="205693" y="212679"/>
                  </a:lnTo>
                  <a:lnTo>
                    <a:pt x="234726" y="249643"/>
                  </a:lnTo>
                  <a:lnTo>
                    <a:pt x="262984" y="287011"/>
                  </a:lnTo>
                  <a:lnTo>
                    <a:pt x="290468" y="324773"/>
                  </a:lnTo>
                  <a:lnTo>
                    <a:pt x="317178" y="362918"/>
                  </a:lnTo>
                  <a:lnTo>
                    <a:pt x="343114" y="401434"/>
                  </a:lnTo>
                  <a:lnTo>
                    <a:pt x="368275" y="440311"/>
                  </a:lnTo>
                  <a:lnTo>
                    <a:pt x="392663" y="479538"/>
                  </a:lnTo>
                  <a:lnTo>
                    <a:pt x="416276" y="519104"/>
                  </a:lnTo>
                  <a:lnTo>
                    <a:pt x="439115" y="558997"/>
                  </a:lnTo>
                  <a:lnTo>
                    <a:pt x="461180" y="599208"/>
                  </a:lnTo>
                  <a:lnTo>
                    <a:pt x="482470" y="639724"/>
                  </a:lnTo>
                  <a:lnTo>
                    <a:pt x="502986" y="680536"/>
                  </a:lnTo>
                  <a:lnTo>
                    <a:pt x="522729" y="721632"/>
                  </a:lnTo>
                  <a:lnTo>
                    <a:pt x="541696" y="763001"/>
                  </a:lnTo>
                  <a:lnTo>
                    <a:pt x="559890" y="804633"/>
                  </a:lnTo>
                  <a:lnTo>
                    <a:pt x="577310" y="846516"/>
                  </a:lnTo>
                  <a:lnTo>
                    <a:pt x="593955" y="888639"/>
                  </a:lnTo>
                  <a:lnTo>
                    <a:pt x="609826" y="930992"/>
                  </a:lnTo>
                  <a:lnTo>
                    <a:pt x="624923" y="973563"/>
                  </a:lnTo>
                  <a:lnTo>
                    <a:pt x="639246" y="1016342"/>
                  </a:lnTo>
                  <a:lnTo>
                    <a:pt x="652794" y="1059318"/>
                  </a:lnTo>
                  <a:lnTo>
                    <a:pt x="665569" y="1102480"/>
                  </a:lnTo>
                  <a:lnTo>
                    <a:pt x="677569" y="1145816"/>
                  </a:lnTo>
                  <a:lnTo>
                    <a:pt x="688795" y="1189317"/>
                  </a:lnTo>
                  <a:lnTo>
                    <a:pt x="699246" y="1232970"/>
                  </a:lnTo>
                  <a:lnTo>
                    <a:pt x="708924" y="1276766"/>
                  </a:lnTo>
                  <a:lnTo>
                    <a:pt x="717827" y="1320692"/>
                  </a:lnTo>
                  <a:lnTo>
                    <a:pt x="725956" y="1364739"/>
                  </a:lnTo>
                  <a:lnTo>
                    <a:pt x="733311" y="1408895"/>
                  </a:lnTo>
                  <a:lnTo>
                    <a:pt x="739892" y="1453150"/>
                  </a:lnTo>
                  <a:lnTo>
                    <a:pt x="745699" y="1497491"/>
                  </a:lnTo>
                  <a:lnTo>
                    <a:pt x="750731" y="1541910"/>
                  </a:lnTo>
                  <a:lnTo>
                    <a:pt x="754989" y="1586393"/>
                  </a:lnTo>
                  <a:lnTo>
                    <a:pt x="758473" y="1630932"/>
                  </a:lnTo>
                  <a:lnTo>
                    <a:pt x="761183" y="1675514"/>
                  </a:lnTo>
                  <a:lnTo>
                    <a:pt x="763118" y="1720129"/>
                  </a:lnTo>
                  <a:lnTo>
                    <a:pt x="764279" y="1764765"/>
                  </a:lnTo>
                  <a:lnTo>
                    <a:pt x="764667" y="1809413"/>
                  </a:lnTo>
                  <a:lnTo>
                    <a:pt x="764279" y="1854060"/>
                  </a:lnTo>
                  <a:lnTo>
                    <a:pt x="763118" y="1898697"/>
                  </a:lnTo>
                  <a:lnTo>
                    <a:pt x="761183" y="1943311"/>
                  </a:lnTo>
                  <a:lnTo>
                    <a:pt x="758473" y="1987893"/>
                  </a:lnTo>
                  <a:lnTo>
                    <a:pt x="754989" y="2032431"/>
                  </a:lnTo>
                  <a:lnTo>
                    <a:pt x="750731" y="2076914"/>
                  </a:lnTo>
                  <a:lnTo>
                    <a:pt x="745699" y="2121332"/>
                  </a:lnTo>
                  <a:lnTo>
                    <a:pt x="739892" y="2165673"/>
                  </a:lnTo>
                  <a:lnTo>
                    <a:pt x="733311" y="2209926"/>
                  </a:lnTo>
                  <a:lnTo>
                    <a:pt x="725956" y="2254081"/>
                  </a:lnTo>
                  <a:lnTo>
                    <a:pt x="717827" y="2298127"/>
                  </a:lnTo>
                  <a:lnTo>
                    <a:pt x="708924" y="2342052"/>
                  </a:lnTo>
                  <a:lnTo>
                    <a:pt x="699246" y="2385846"/>
                  </a:lnTo>
                  <a:lnTo>
                    <a:pt x="688795" y="2429498"/>
                  </a:lnTo>
                  <a:lnTo>
                    <a:pt x="677569" y="2472996"/>
                  </a:lnTo>
                  <a:lnTo>
                    <a:pt x="665569" y="2516331"/>
                  </a:lnTo>
                  <a:lnTo>
                    <a:pt x="652794" y="2559491"/>
                  </a:lnTo>
                  <a:lnTo>
                    <a:pt x="639246" y="2602464"/>
                  </a:lnTo>
                  <a:lnTo>
                    <a:pt x="624923" y="2645241"/>
                  </a:lnTo>
                  <a:lnTo>
                    <a:pt x="609826" y="2687810"/>
                  </a:lnTo>
                  <a:lnTo>
                    <a:pt x="593955" y="2730161"/>
                  </a:lnTo>
                  <a:lnTo>
                    <a:pt x="577310" y="2772282"/>
                  </a:lnTo>
                  <a:lnTo>
                    <a:pt x="559890" y="2814162"/>
                  </a:lnTo>
                  <a:lnTo>
                    <a:pt x="541696" y="2855791"/>
                  </a:lnTo>
                  <a:lnTo>
                    <a:pt x="522729" y="2897157"/>
                  </a:lnTo>
                  <a:lnTo>
                    <a:pt x="502986" y="2938250"/>
                  </a:lnTo>
                  <a:lnTo>
                    <a:pt x="482470" y="2979058"/>
                  </a:lnTo>
                  <a:lnTo>
                    <a:pt x="461180" y="3019572"/>
                  </a:lnTo>
                  <a:lnTo>
                    <a:pt x="439115" y="3059779"/>
                  </a:lnTo>
                  <a:lnTo>
                    <a:pt x="416276" y="3099669"/>
                  </a:lnTo>
                  <a:lnTo>
                    <a:pt x="392663" y="3139231"/>
                  </a:lnTo>
                  <a:lnTo>
                    <a:pt x="368275" y="3178454"/>
                  </a:lnTo>
                  <a:lnTo>
                    <a:pt x="343114" y="3217327"/>
                  </a:lnTo>
                  <a:lnTo>
                    <a:pt x="317178" y="3255840"/>
                  </a:lnTo>
                  <a:lnTo>
                    <a:pt x="290468" y="3293980"/>
                  </a:lnTo>
                  <a:lnTo>
                    <a:pt x="262984" y="3331738"/>
                  </a:lnTo>
                  <a:lnTo>
                    <a:pt x="234726" y="3369102"/>
                  </a:lnTo>
                  <a:lnTo>
                    <a:pt x="205693" y="3406062"/>
                  </a:lnTo>
                  <a:lnTo>
                    <a:pt x="175886" y="3442606"/>
                  </a:lnTo>
                  <a:lnTo>
                    <a:pt x="145305" y="3478724"/>
                  </a:lnTo>
                  <a:lnTo>
                    <a:pt x="113950" y="3514404"/>
                  </a:lnTo>
                  <a:lnTo>
                    <a:pt x="81821" y="3549636"/>
                  </a:lnTo>
                  <a:lnTo>
                    <a:pt x="48917" y="3584409"/>
                  </a:lnTo>
                  <a:lnTo>
                    <a:pt x="15240" y="3618712"/>
                  </a:lnTo>
                  <a:lnTo>
                    <a:pt x="0" y="3603447"/>
                  </a:lnTo>
                  <a:lnTo>
                    <a:pt x="33770" y="3569039"/>
                  </a:lnTo>
                  <a:lnTo>
                    <a:pt x="66755" y="3534154"/>
                  </a:lnTo>
                  <a:lnTo>
                    <a:pt x="98954" y="3498804"/>
                  </a:lnTo>
                  <a:lnTo>
                    <a:pt x="130369" y="3462999"/>
                  </a:lnTo>
                  <a:lnTo>
                    <a:pt x="160998" y="3426751"/>
                  </a:lnTo>
                  <a:lnTo>
                    <a:pt x="190841" y="3390071"/>
                  </a:lnTo>
                  <a:lnTo>
                    <a:pt x="219899" y="3352970"/>
                  </a:lnTo>
                  <a:lnTo>
                    <a:pt x="248172" y="3315460"/>
                  </a:lnTo>
                  <a:lnTo>
                    <a:pt x="275660" y="3277551"/>
                  </a:lnTo>
                  <a:lnTo>
                    <a:pt x="302362" y="3239255"/>
                  </a:lnTo>
                  <a:lnTo>
                    <a:pt x="328278" y="3200583"/>
                  </a:lnTo>
                  <a:lnTo>
                    <a:pt x="353410" y="3161547"/>
                  </a:lnTo>
                  <a:lnTo>
                    <a:pt x="377756" y="3122157"/>
                  </a:lnTo>
                  <a:lnTo>
                    <a:pt x="401317" y="3082425"/>
                  </a:lnTo>
                  <a:lnTo>
                    <a:pt x="424092" y="3042362"/>
                  </a:lnTo>
                  <a:lnTo>
                    <a:pt x="446082" y="3001979"/>
                  </a:lnTo>
                  <a:lnTo>
                    <a:pt x="467287" y="2961287"/>
                  </a:lnTo>
                  <a:lnTo>
                    <a:pt x="487706" y="2920298"/>
                  </a:lnTo>
                  <a:lnTo>
                    <a:pt x="507340" y="2879023"/>
                  </a:lnTo>
                  <a:lnTo>
                    <a:pt x="526188" y="2837473"/>
                  </a:lnTo>
                  <a:lnTo>
                    <a:pt x="544251" y="2795660"/>
                  </a:lnTo>
                  <a:lnTo>
                    <a:pt x="561529" y="2753593"/>
                  </a:lnTo>
                  <a:lnTo>
                    <a:pt x="578022" y="2711286"/>
                  </a:lnTo>
                  <a:lnTo>
                    <a:pt x="593729" y="2668749"/>
                  </a:lnTo>
                  <a:lnTo>
                    <a:pt x="608651" y="2625992"/>
                  </a:lnTo>
                  <a:lnTo>
                    <a:pt x="622787" y="2583029"/>
                  </a:lnTo>
                  <a:lnTo>
                    <a:pt x="636138" y="2539868"/>
                  </a:lnTo>
                  <a:lnTo>
                    <a:pt x="648704" y="2496523"/>
                  </a:lnTo>
                  <a:lnTo>
                    <a:pt x="660484" y="2453004"/>
                  </a:lnTo>
                  <a:lnTo>
                    <a:pt x="671479" y="2409322"/>
                  </a:lnTo>
                  <a:lnTo>
                    <a:pt x="681689" y="2365488"/>
                  </a:lnTo>
                  <a:lnTo>
                    <a:pt x="691113" y="2321514"/>
                  </a:lnTo>
                  <a:lnTo>
                    <a:pt x="699752" y="2277411"/>
                  </a:lnTo>
                  <a:lnTo>
                    <a:pt x="707606" y="2233191"/>
                  </a:lnTo>
                  <a:lnTo>
                    <a:pt x="714674" y="2188863"/>
                  </a:lnTo>
                  <a:lnTo>
                    <a:pt x="720957" y="2144441"/>
                  </a:lnTo>
                  <a:lnTo>
                    <a:pt x="726454" y="2099934"/>
                  </a:lnTo>
                  <a:lnTo>
                    <a:pt x="731166" y="2055354"/>
                  </a:lnTo>
                  <a:lnTo>
                    <a:pt x="735093" y="2010712"/>
                  </a:lnTo>
                  <a:lnTo>
                    <a:pt x="738234" y="1966020"/>
                  </a:lnTo>
                  <a:lnTo>
                    <a:pt x="740591" y="1921289"/>
                  </a:lnTo>
                  <a:lnTo>
                    <a:pt x="742161" y="1876529"/>
                  </a:lnTo>
                  <a:lnTo>
                    <a:pt x="742947" y="1831753"/>
                  </a:lnTo>
                  <a:lnTo>
                    <a:pt x="742947" y="1786971"/>
                  </a:lnTo>
                  <a:lnTo>
                    <a:pt x="742161" y="1742195"/>
                  </a:lnTo>
                  <a:lnTo>
                    <a:pt x="740591" y="1697435"/>
                  </a:lnTo>
                  <a:lnTo>
                    <a:pt x="738234" y="1652704"/>
                  </a:lnTo>
                  <a:lnTo>
                    <a:pt x="735093" y="1608012"/>
                  </a:lnTo>
                  <a:lnTo>
                    <a:pt x="731166" y="1563370"/>
                  </a:lnTo>
                  <a:lnTo>
                    <a:pt x="726454" y="1518790"/>
                  </a:lnTo>
                  <a:lnTo>
                    <a:pt x="720957" y="1474283"/>
                  </a:lnTo>
                  <a:lnTo>
                    <a:pt x="714674" y="1429860"/>
                  </a:lnTo>
                  <a:lnTo>
                    <a:pt x="707606" y="1385532"/>
                  </a:lnTo>
                  <a:lnTo>
                    <a:pt x="699752" y="1341311"/>
                  </a:lnTo>
                  <a:lnTo>
                    <a:pt x="691113" y="1297207"/>
                  </a:lnTo>
                  <a:lnTo>
                    <a:pt x="681689" y="1253233"/>
                  </a:lnTo>
                  <a:lnTo>
                    <a:pt x="671479" y="1209399"/>
                  </a:lnTo>
                  <a:lnTo>
                    <a:pt x="660484" y="1165717"/>
                  </a:lnTo>
                  <a:lnTo>
                    <a:pt x="648704" y="1122197"/>
                  </a:lnTo>
                  <a:lnTo>
                    <a:pt x="636138" y="1078851"/>
                  </a:lnTo>
                  <a:lnTo>
                    <a:pt x="622787" y="1035690"/>
                  </a:lnTo>
                  <a:lnTo>
                    <a:pt x="608651" y="992725"/>
                  </a:lnTo>
                  <a:lnTo>
                    <a:pt x="593729" y="949968"/>
                  </a:lnTo>
                  <a:lnTo>
                    <a:pt x="578022" y="907430"/>
                  </a:lnTo>
                  <a:lnTo>
                    <a:pt x="561529" y="865122"/>
                  </a:lnTo>
                  <a:lnTo>
                    <a:pt x="544251" y="823054"/>
                  </a:lnTo>
                  <a:lnTo>
                    <a:pt x="526188" y="781240"/>
                  </a:lnTo>
                  <a:lnTo>
                    <a:pt x="507340" y="739689"/>
                  </a:lnTo>
                  <a:lnTo>
                    <a:pt x="487706" y="698413"/>
                  </a:lnTo>
                  <a:lnTo>
                    <a:pt x="467287" y="657423"/>
                  </a:lnTo>
                  <a:lnTo>
                    <a:pt x="446082" y="616730"/>
                  </a:lnTo>
                  <a:lnTo>
                    <a:pt x="424092" y="576346"/>
                  </a:lnTo>
                  <a:lnTo>
                    <a:pt x="401317" y="536282"/>
                  </a:lnTo>
                  <a:lnTo>
                    <a:pt x="377756" y="496549"/>
                  </a:lnTo>
                  <a:lnTo>
                    <a:pt x="353410" y="457157"/>
                  </a:lnTo>
                  <a:lnTo>
                    <a:pt x="328278" y="418120"/>
                  </a:lnTo>
                  <a:lnTo>
                    <a:pt x="302362" y="379447"/>
                  </a:lnTo>
                  <a:lnTo>
                    <a:pt x="275660" y="341149"/>
                  </a:lnTo>
                  <a:lnTo>
                    <a:pt x="248172" y="303239"/>
                  </a:lnTo>
                  <a:lnTo>
                    <a:pt x="219899" y="265727"/>
                  </a:lnTo>
                  <a:lnTo>
                    <a:pt x="190841" y="228625"/>
                  </a:lnTo>
                  <a:lnTo>
                    <a:pt x="160998" y="191943"/>
                  </a:lnTo>
                  <a:lnTo>
                    <a:pt x="130369" y="155694"/>
                  </a:lnTo>
                  <a:lnTo>
                    <a:pt x="98954" y="119887"/>
                  </a:lnTo>
                  <a:lnTo>
                    <a:pt x="66755" y="84535"/>
                  </a:lnTo>
                  <a:lnTo>
                    <a:pt x="33770" y="49649"/>
                  </a:lnTo>
                  <a:lnTo>
                    <a:pt x="0" y="15240"/>
                  </a:lnTo>
                  <a:lnTo>
                    <a:pt x="15240" y="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44979" y="3003803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5026152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5026152" y="583691"/>
                  </a:lnTo>
                  <a:lnTo>
                    <a:pt x="50261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44979" y="3003803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0" y="583691"/>
                  </a:moveTo>
                  <a:lnTo>
                    <a:pt x="5026152" y="583691"/>
                  </a:lnTo>
                  <a:lnTo>
                    <a:pt x="5026152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79219" y="2930651"/>
              <a:ext cx="731520" cy="730250"/>
            </a:xfrm>
            <a:custGeom>
              <a:avLst/>
              <a:gdLst/>
              <a:ahLst/>
              <a:cxnLst/>
              <a:rect l="l" t="t" r="r" b="b"/>
              <a:pathLst>
                <a:path w="731519" h="730250">
                  <a:moveTo>
                    <a:pt x="365760" y="0"/>
                  </a:moveTo>
                  <a:lnTo>
                    <a:pt x="316117" y="3332"/>
                  </a:lnTo>
                  <a:lnTo>
                    <a:pt x="268507" y="13040"/>
                  </a:lnTo>
                  <a:lnTo>
                    <a:pt x="223367" y="28688"/>
                  </a:lnTo>
                  <a:lnTo>
                    <a:pt x="181130" y="49840"/>
                  </a:lnTo>
                  <a:lnTo>
                    <a:pt x="142232" y="76062"/>
                  </a:lnTo>
                  <a:lnTo>
                    <a:pt x="107108" y="106918"/>
                  </a:lnTo>
                  <a:lnTo>
                    <a:pt x="76194" y="141972"/>
                  </a:lnTo>
                  <a:lnTo>
                    <a:pt x="49925" y="180791"/>
                  </a:lnTo>
                  <a:lnTo>
                    <a:pt x="28735" y="222938"/>
                  </a:lnTo>
                  <a:lnTo>
                    <a:pt x="13061" y="267978"/>
                  </a:lnTo>
                  <a:lnTo>
                    <a:pt x="3337" y="315477"/>
                  </a:lnTo>
                  <a:lnTo>
                    <a:pt x="0" y="364998"/>
                  </a:lnTo>
                  <a:lnTo>
                    <a:pt x="3337" y="414518"/>
                  </a:lnTo>
                  <a:lnTo>
                    <a:pt x="13061" y="462017"/>
                  </a:lnTo>
                  <a:lnTo>
                    <a:pt x="28735" y="507057"/>
                  </a:lnTo>
                  <a:lnTo>
                    <a:pt x="49925" y="549204"/>
                  </a:lnTo>
                  <a:lnTo>
                    <a:pt x="76194" y="588023"/>
                  </a:lnTo>
                  <a:lnTo>
                    <a:pt x="107108" y="623077"/>
                  </a:lnTo>
                  <a:lnTo>
                    <a:pt x="142232" y="653933"/>
                  </a:lnTo>
                  <a:lnTo>
                    <a:pt x="181130" y="680155"/>
                  </a:lnTo>
                  <a:lnTo>
                    <a:pt x="223367" y="701307"/>
                  </a:lnTo>
                  <a:lnTo>
                    <a:pt x="268507" y="716955"/>
                  </a:lnTo>
                  <a:lnTo>
                    <a:pt x="316117" y="726663"/>
                  </a:lnTo>
                  <a:lnTo>
                    <a:pt x="365760" y="729996"/>
                  </a:lnTo>
                  <a:lnTo>
                    <a:pt x="415402" y="726663"/>
                  </a:lnTo>
                  <a:lnTo>
                    <a:pt x="463012" y="716955"/>
                  </a:lnTo>
                  <a:lnTo>
                    <a:pt x="508152" y="701307"/>
                  </a:lnTo>
                  <a:lnTo>
                    <a:pt x="550389" y="680155"/>
                  </a:lnTo>
                  <a:lnTo>
                    <a:pt x="589287" y="653933"/>
                  </a:lnTo>
                  <a:lnTo>
                    <a:pt x="624411" y="623077"/>
                  </a:lnTo>
                  <a:lnTo>
                    <a:pt x="655325" y="588023"/>
                  </a:lnTo>
                  <a:lnTo>
                    <a:pt x="681594" y="549204"/>
                  </a:lnTo>
                  <a:lnTo>
                    <a:pt x="702784" y="507057"/>
                  </a:lnTo>
                  <a:lnTo>
                    <a:pt x="718458" y="462017"/>
                  </a:lnTo>
                  <a:lnTo>
                    <a:pt x="728182" y="414518"/>
                  </a:lnTo>
                  <a:lnTo>
                    <a:pt x="731519" y="364998"/>
                  </a:lnTo>
                  <a:lnTo>
                    <a:pt x="728182" y="315477"/>
                  </a:lnTo>
                  <a:lnTo>
                    <a:pt x="718458" y="267978"/>
                  </a:lnTo>
                  <a:lnTo>
                    <a:pt x="702784" y="222938"/>
                  </a:lnTo>
                  <a:lnTo>
                    <a:pt x="681594" y="180791"/>
                  </a:lnTo>
                  <a:lnTo>
                    <a:pt x="655325" y="141972"/>
                  </a:lnTo>
                  <a:lnTo>
                    <a:pt x="624411" y="106918"/>
                  </a:lnTo>
                  <a:lnTo>
                    <a:pt x="589287" y="76062"/>
                  </a:lnTo>
                  <a:lnTo>
                    <a:pt x="550389" y="49840"/>
                  </a:lnTo>
                  <a:lnTo>
                    <a:pt x="508152" y="28688"/>
                  </a:lnTo>
                  <a:lnTo>
                    <a:pt x="463012" y="13040"/>
                  </a:lnTo>
                  <a:lnTo>
                    <a:pt x="415402" y="3332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9219" y="2930651"/>
              <a:ext cx="731520" cy="730250"/>
            </a:xfrm>
            <a:custGeom>
              <a:avLst/>
              <a:gdLst/>
              <a:ahLst/>
              <a:cxnLst/>
              <a:rect l="l" t="t" r="r" b="b"/>
              <a:pathLst>
                <a:path w="731519" h="730250">
                  <a:moveTo>
                    <a:pt x="0" y="364998"/>
                  </a:moveTo>
                  <a:lnTo>
                    <a:pt x="3337" y="315477"/>
                  </a:lnTo>
                  <a:lnTo>
                    <a:pt x="13061" y="267978"/>
                  </a:lnTo>
                  <a:lnTo>
                    <a:pt x="28735" y="222938"/>
                  </a:lnTo>
                  <a:lnTo>
                    <a:pt x="49925" y="180791"/>
                  </a:lnTo>
                  <a:lnTo>
                    <a:pt x="76194" y="141972"/>
                  </a:lnTo>
                  <a:lnTo>
                    <a:pt x="107108" y="106918"/>
                  </a:lnTo>
                  <a:lnTo>
                    <a:pt x="142232" y="76062"/>
                  </a:lnTo>
                  <a:lnTo>
                    <a:pt x="181130" y="49840"/>
                  </a:lnTo>
                  <a:lnTo>
                    <a:pt x="223367" y="28688"/>
                  </a:lnTo>
                  <a:lnTo>
                    <a:pt x="268507" y="13040"/>
                  </a:lnTo>
                  <a:lnTo>
                    <a:pt x="316117" y="3332"/>
                  </a:lnTo>
                  <a:lnTo>
                    <a:pt x="365760" y="0"/>
                  </a:lnTo>
                  <a:lnTo>
                    <a:pt x="415402" y="3332"/>
                  </a:lnTo>
                  <a:lnTo>
                    <a:pt x="463012" y="13040"/>
                  </a:lnTo>
                  <a:lnTo>
                    <a:pt x="508152" y="28688"/>
                  </a:lnTo>
                  <a:lnTo>
                    <a:pt x="550389" y="49840"/>
                  </a:lnTo>
                  <a:lnTo>
                    <a:pt x="589287" y="76062"/>
                  </a:lnTo>
                  <a:lnTo>
                    <a:pt x="624411" y="106918"/>
                  </a:lnTo>
                  <a:lnTo>
                    <a:pt x="655325" y="141972"/>
                  </a:lnTo>
                  <a:lnTo>
                    <a:pt x="681594" y="180791"/>
                  </a:lnTo>
                  <a:lnTo>
                    <a:pt x="702784" y="222938"/>
                  </a:lnTo>
                  <a:lnTo>
                    <a:pt x="718458" y="267978"/>
                  </a:lnTo>
                  <a:lnTo>
                    <a:pt x="728182" y="315477"/>
                  </a:lnTo>
                  <a:lnTo>
                    <a:pt x="731519" y="364998"/>
                  </a:lnTo>
                  <a:lnTo>
                    <a:pt x="728182" y="414518"/>
                  </a:lnTo>
                  <a:lnTo>
                    <a:pt x="718458" y="462017"/>
                  </a:lnTo>
                  <a:lnTo>
                    <a:pt x="702784" y="507057"/>
                  </a:lnTo>
                  <a:lnTo>
                    <a:pt x="681594" y="549204"/>
                  </a:lnTo>
                  <a:lnTo>
                    <a:pt x="655325" y="588023"/>
                  </a:lnTo>
                  <a:lnTo>
                    <a:pt x="624411" y="623077"/>
                  </a:lnTo>
                  <a:lnTo>
                    <a:pt x="589287" y="653933"/>
                  </a:lnTo>
                  <a:lnTo>
                    <a:pt x="550389" y="680155"/>
                  </a:lnTo>
                  <a:lnTo>
                    <a:pt x="508152" y="701307"/>
                  </a:lnTo>
                  <a:lnTo>
                    <a:pt x="463012" y="716955"/>
                  </a:lnTo>
                  <a:lnTo>
                    <a:pt x="415402" y="726663"/>
                  </a:lnTo>
                  <a:lnTo>
                    <a:pt x="365760" y="729996"/>
                  </a:lnTo>
                  <a:lnTo>
                    <a:pt x="316117" y="726663"/>
                  </a:lnTo>
                  <a:lnTo>
                    <a:pt x="268507" y="716955"/>
                  </a:lnTo>
                  <a:lnTo>
                    <a:pt x="223367" y="701307"/>
                  </a:lnTo>
                  <a:lnTo>
                    <a:pt x="181130" y="680155"/>
                  </a:lnTo>
                  <a:lnTo>
                    <a:pt x="142232" y="653933"/>
                  </a:lnTo>
                  <a:lnTo>
                    <a:pt x="107108" y="623077"/>
                  </a:lnTo>
                  <a:lnTo>
                    <a:pt x="76194" y="588023"/>
                  </a:lnTo>
                  <a:lnTo>
                    <a:pt x="49925" y="549204"/>
                  </a:lnTo>
                  <a:lnTo>
                    <a:pt x="28735" y="507057"/>
                  </a:lnTo>
                  <a:lnTo>
                    <a:pt x="13061" y="462017"/>
                  </a:lnTo>
                  <a:lnTo>
                    <a:pt x="3337" y="41451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80259" y="3880103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4690872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690872" y="585216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80259" y="3880103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0" y="585216"/>
                  </a:moveTo>
                  <a:lnTo>
                    <a:pt x="4690872" y="585216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14499" y="3806951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760" y="0"/>
                  </a:moveTo>
                  <a:lnTo>
                    <a:pt x="319869" y="2848"/>
                  </a:lnTo>
                  <a:lnTo>
                    <a:pt x="275682" y="11167"/>
                  </a:lnTo>
                  <a:lnTo>
                    <a:pt x="233542" y="24613"/>
                  </a:lnTo>
                  <a:lnTo>
                    <a:pt x="193790" y="42844"/>
                  </a:lnTo>
                  <a:lnTo>
                    <a:pt x="156770" y="65517"/>
                  </a:lnTo>
                  <a:lnTo>
                    <a:pt x="122822" y="92291"/>
                  </a:lnTo>
                  <a:lnTo>
                    <a:pt x="92291" y="122822"/>
                  </a:lnTo>
                  <a:lnTo>
                    <a:pt x="65517" y="156770"/>
                  </a:lnTo>
                  <a:lnTo>
                    <a:pt x="42844" y="193790"/>
                  </a:lnTo>
                  <a:lnTo>
                    <a:pt x="24613" y="233542"/>
                  </a:lnTo>
                  <a:lnTo>
                    <a:pt x="11167" y="275682"/>
                  </a:lnTo>
                  <a:lnTo>
                    <a:pt x="2848" y="319869"/>
                  </a:lnTo>
                  <a:lnTo>
                    <a:pt x="0" y="365760"/>
                  </a:lnTo>
                  <a:lnTo>
                    <a:pt x="2848" y="411650"/>
                  </a:lnTo>
                  <a:lnTo>
                    <a:pt x="11167" y="455837"/>
                  </a:lnTo>
                  <a:lnTo>
                    <a:pt x="24613" y="497977"/>
                  </a:lnTo>
                  <a:lnTo>
                    <a:pt x="42844" y="537729"/>
                  </a:lnTo>
                  <a:lnTo>
                    <a:pt x="65517" y="574749"/>
                  </a:lnTo>
                  <a:lnTo>
                    <a:pt x="92291" y="608697"/>
                  </a:lnTo>
                  <a:lnTo>
                    <a:pt x="122822" y="639228"/>
                  </a:lnTo>
                  <a:lnTo>
                    <a:pt x="156770" y="666002"/>
                  </a:lnTo>
                  <a:lnTo>
                    <a:pt x="193790" y="688675"/>
                  </a:lnTo>
                  <a:lnTo>
                    <a:pt x="233542" y="706906"/>
                  </a:lnTo>
                  <a:lnTo>
                    <a:pt x="275682" y="720352"/>
                  </a:lnTo>
                  <a:lnTo>
                    <a:pt x="319869" y="728671"/>
                  </a:lnTo>
                  <a:lnTo>
                    <a:pt x="365760" y="731520"/>
                  </a:lnTo>
                  <a:lnTo>
                    <a:pt x="411650" y="728671"/>
                  </a:lnTo>
                  <a:lnTo>
                    <a:pt x="455837" y="720352"/>
                  </a:lnTo>
                  <a:lnTo>
                    <a:pt x="497977" y="706906"/>
                  </a:lnTo>
                  <a:lnTo>
                    <a:pt x="537729" y="688675"/>
                  </a:lnTo>
                  <a:lnTo>
                    <a:pt x="574749" y="666002"/>
                  </a:lnTo>
                  <a:lnTo>
                    <a:pt x="608697" y="639228"/>
                  </a:lnTo>
                  <a:lnTo>
                    <a:pt x="639228" y="608697"/>
                  </a:lnTo>
                  <a:lnTo>
                    <a:pt x="666002" y="574749"/>
                  </a:lnTo>
                  <a:lnTo>
                    <a:pt x="688675" y="537729"/>
                  </a:lnTo>
                  <a:lnTo>
                    <a:pt x="706906" y="497977"/>
                  </a:lnTo>
                  <a:lnTo>
                    <a:pt x="720352" y="455837"/>
                  </a:lnTo>
                  <a:lnTo>
                    <a:pt x="728671" y="411650"/>
                  </a:lnTo>
                  <a:lnTo>
                    <a:pt x="731519" y="365760"/>
                  </a:lnTo>
                  <a:lnTo>
                    <a:pt x="728671" y="319869"/>
                  </a:lnTo>
                  <a:lnTo>
                    <a:pt x="720352" y="275682"/>
                  </a:lnTo>
                  <a:lnTo>
                    <a:pt x="706906" y="233542"/>
                  </a:lnTo>
                  <a:lnTo>
                    <a:pt x="688675" y="193790"/>
                  </a:lnTo>
                  <a:lnTo>
                    <a:pt x="666002" y="156770"/>
                  </a:lnTo>
                  <a:lnTo>
                    <a:pt x="639228" y="122822"/>
                  </a:lnTo>
                  <a:lnTo>
                    <a:pt x="608697" y="92291"/>
                  </a:lnTo>
                  <a:lnTo>
                    <a:pt x="574749" y="65517"/>
                  </a:lnTo>
                  <a:lnTo>
                    <a:pt x="537729" y="42844"/>
                  </a:lnTo>
                  <a:lnTo>
                    <a:pt x="497977" y="24613"/>
                  </a:lnTo>
                  <a:lnTo>
                    <a:pt x="455837" y="11167"/>
                  </a:lnTo>
                  <a:lnTo>
                    <a:pt x="411650" y="2848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14499" y="3806951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0" y="365760"/>
                  </a:moveTo>
                  <a:lnTo>
                    <a:pt x="2848" y="319869"/>
                  </a:lnTo>
                  <a:lnTo>
                    <a:pt x="11167" y="275682"/>
                  </a:lnTo>
                  <a:lnTo>
                    <a:pt x="24613" y="233542"/>
                  </a:lnTo>
                  <a:lnTo>
                    <a:pt x="42844" y="193790"/>
                  </a:lnTo>
                  <a:lnTo>
                    <a:pt x="65517" y="156770"/>
                  </a:lnTo>
                  <a:lnTo>
                    <a:pt x="92291" y="122822"/>
                  </a:lnTo>
                  <a:lnTo>
                    <a:pt x="122822" y="92291"/>
                  </a:lnTo>
                  <a:lnTo>
                    <a:pt x="156770" y="65517"/>
                  </a:lnTo>
                  <a:lnTo>
                    <a:pt x="193790" y="42844"/>
                  </a:lnTo>
                  <a:lnTo>
                    <a:pt x="233542" y="24613"/>
                  </a:lnTo>
                  <a:lnTo>
                    <a:pt x="275682" y="11167"/>
                  </a:lnTo>
                  <a:lnTo>
                    <a:pt x="319869" y="2848"/>
                  </a:lnTo>
                  <a:lnTo>
                    <a:pt x="365760" y="0"/>
                  </a:lnTo>
                  <a:lnTo>
                    <a:pt x="411650" y="2848"/>
                  </a:lnTo>
                  <a:lnTo>
                    <a:pt x="455837" y="11167"/>
                  </a:lnTo>
                  <a:lnTo>
                    <a:pt x="497977" y="24613"/>
                  </a:lnTo>
                  <a:lnTo>
                    <a:pt x="537729" y="42844"/>
                  </a:lnTo>
                  <a:lnTo>
                    <a:pt x="574749" y="65517"/>
                  </a:lnTo>
                  <a:lnTo>
                    <a:pt x="608697" y="92291"/>
                  </a:lnTo>
                  <a:lnTo>
                    <a:pt x="639228" y="122822"/>
                  </a:lnTo>
                  <a:lnTo>
                    <a:pt x="666002" y="156770"/>
                  </a:lnTo>
                  <a:lnTo>
                    <a:pt x="688675" y="193790"/>
                  </a:lnTo>
                  <a:lnTo>
                    <a:pt x="706906" y="233542"/>
                  </a:lnTo>
                  <a:lnTo>
                    <a:pt x="720352" y="275682"/>
                  </a:lnTo>
                  <a:lnTo>
                    <a:pt x="728671" y="319869"/>
                  </a:lnTo>
                  <a:lnTo>
                    <a:pt x="731519" y="365760"/>
                  </a:lnTo>
                  <a:lnTo>
                    <a:pt x="728671" y="411650"/>
                  </a:lnTo>
                  <a:lnTo>
                    <a:pt x="720352" y="455837"/>
                  </a:lnTo>
                  <a:lnTo>
                    <a:pt x="706906" y="497977"/>
                  </a:lnTo>
                  <a:lnTo>
                    <a:pt x="688675" y="537729"/>
                  </a:lnTo>
                  <a:lnTo>
                    <a:pt x="666002" y="574749"/>
                  </a:lnTo>
                  <a:lnTo>
                    <a:pt x="639228" y="608697"/>
                  </a:lnTo>
                  <a:lnTo>
                    <a:pt x="608697" y="639228"/>
                  </a:lnTo>
                  <a:lnTo>
                    <a:pt x="574749" y="666002"/>
                  </a:lnTo>
                  <a:lnTo>
                    <a:pt x="537729" y="688675"/>
                  </a:lnTo>
                  <a:lnTo>
                    <a:pt x="497977" y="706906"/>
                  </a:lnTo>
                  <a:lnTo>
                    <a:pt x="455837" y="720352"/>
                  </a:lnTo>
                  <a:lnTo>
                    <a:pt x="411650" y="728671"/>
                  </a:lnTo>
                  <a:lnTo>
                    <a:pt x="365760" y="731520"/>
                  </a:lnTo>
                  <a:lnTo>
                    <a:pt x="319869" y="728671"/>
                  </a:lnTo>
                  <a:lnTo>
                    <a:pt x="275682" y="720352"/>
                  </a:lnTo>
                  <a:lnTo>
                    <a:pt x="233542" y="706906"/>
                  </a:lnTo>
                  <a:lnTo>
                    <a:pt x="193790" y="688675"/>
                  </a:lnTo>
                  <a:lnTo>
                    <a:pt x="156770" y="666002"/>
                  </a:lnTo>
                  <a:lnTo>
                    <a:pt x="122822" y="639228"/>
                  </a:lnTo>
                  <a:lnTo>
                    <a:pt x="92291" y="608697"/>
                  </a:lnTo>
                  <a:lnTo>
                    <a:pt x="65517" y="574749"/>
                  </a:lnTo>
                  <a:lnTo>
                    <a:pt x="42844" y="537729"/>
                  </a:lnTo>
                  <a:lnTo>
                    <a:pt x="24613" y="497977"/>
                  </a:lnTo>
                  <a:lnTo>
                    <a:pt x="11167" y="455837"/>
                  </a:lnTo>
                  <a:lnTo>
                    <a:pt x="2848" y="411650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80259" y="4757927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4690872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4690872" y="583692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80259" y="4757927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0" y="583692"/>
                  </a:moveTo>
                  <a:lnTo>
                    <a:pt x="4690872" y="583692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14499" y="4684775"/>
              <a:ext cx="731520" cy="730250"/>
            </a:xfrm>
            <a:custGeom>
              <a:avLst/>
              <a:gdLst/>
              <a:ahLst/>
              <a:cxnLst/>
              <a:rect l="l" t="t" r="r" b="b"/>
              <a:pathLst>
                <a:path w="731519" h="730250">
                  <a:moveTo>
                    <a:pt x="365760" y="0"/>
                  </a:moveTo>
                  <a:lnTo>
                    <a:pt x="316117" y="3332"/>
                  </a:lnTo>
                  <a:lnTo>
                    <a:pt x="268507" y="13040"/>
                  </a:lnTo>
                  <a:lnTo>
                    <a:pt x="223367" y="28688"/>
                  </a:lnTo>
                  <a:lnTo>
                    <a:pt x="181130" y="49840"/>
                  </a:lnTo>
                  <a:lnTo>
                    <a:pt x="142232" y="76062"/>
                  </a:lnTo>
                  <a:lnTo>
                    <a:pt x="107108" y="106918"/>
                  </a:lnTo>
                  <a:lnTo>
                    <a:pt x="76194" y="141972"/>
                  </a:lnTo>
                  <a:lnTo>
                    <a:pt x="49925" y="180791"/>
                  </a:lnTo>
                  <a:lnTo>
                    <a:pt x="28735" y="222938"/>
                  </a:lnTo>
                  <a:lnTo>
                    <a:pt x="13061" y="267978"/>
                  </a:lnTo>
                  <a:lnTo>
                    <a:pt x="3337" y="315477"/>
                  </a:lnTo>
                  <a:lnTo>
                    <a:pt x="0" y="364998"/>
                  </a:lnTo>
                  <a:lnTo>
                    <a:pt x="3337" y="414518"/>
                  </a:lnTo>
                  <a:lnTo>
                    <a:pt x="13061" y="462017"/>
                  </a:lnTo>
                  <a:lnTo>
                    <a:pt x="28735" y="507057"/>
                  </a:lnTo>
                  <a:lnTo>
                    <a:pt x="49925" y="549204"/>
                  </a:lnTo>
                  <a:lnTo>
                    <a:pt x="76194" y="588023"/>
                  </a:lnTo>
                  <a:lnTo>
                    <a:pt x="107108" y="623077"/>
                  </a:lnTo>
                  <a:lnTo>
                    <a:pt x="142232" y="653933"/>
                  </a:lnTo>
                  <a:lnTo>
                    <a:pt x="181130" y="680155"/>
                  </a:lnTo>
                  <a:lnTo>
                    <a:pt x="223367" y="701307"/>
                  </a:lnTo>
                  <a:lnTo>
                    <a:pt x="268507" y="716955"/>
                  </a:lnTo>
                  <a:lnTo>
                    <a:pt x="316117" y="726663"/>
                  </a:lnTo>
                  <a:lnTo>
                    <a:pt x="365760" y="729996"/>
                  </a:lnTo>
                  <a:lnTo>
                    <a:pt x="415402" y="726663"/>
                  </a:lnTo>
                  <a:lnTo>
                    <a:pt x="463012" y="716955"/>
                  </a:lnTo>
                  <a:lnTo>
                    <a:pt x="508152" y="701307"/>
                  </a:lnTo>
                  <a:lnTo>
                    <a:pt x="550389" y="680155"/>
                  </a:lnTo>
                  <a:lnTo>
                    <a:pt x="589287" y="653933"/>
                  </a:lnTo>
                  <a:lnTo>
                    <a:pt x="624411" y="623077"/>
                  </a:lnTo>
                  <a:lnTo>
                    <a:pt x="655325" y="588023"/>
                  </a:lnTo>
                  <a:lnTo>
                    <a:pt x="681594" y="549204"/>
                  </a:lnTo>
                  <a:lnTo>
                    <a:pt x="702784" y="507057"/>
                  </a:lnTo>
                  <a:lnTo>
                    <a:pt x="718458" y="462017"/>
                  </a:lnTo>
                  <a:lnTo>
                    <a:pt x="728182" y="414518"/>
                  </a:lnTo>
                  <a:lnTo>
                    <a:pt x="731519" y="364998"/>
                  </a:lnTo>
                  <a:lnTo>
                    <a:pt x="728182" y="315477"/>
                  </a:lnTo>
                  <a:lnTo>
                    <a:pt x="718458" y="267978"/>
                  </a:lnTo>
                  <a:lnTo>
                    <a:pt x="702784" y="222938"/>
                  </a:lnTo>
                  <a:lnTo>
                    <a:pt x="681594" y="180791"/>
                  </a:lnTo>
                  <a:lnTo>
                    <a:pt x="655325" y="141972"/>
                  </a:lnTo>
                  <a:lnTo>
                    <a:pt x="624411" y="106918"/>
                  </a:lnTo>
                  <a:lnTo>
                    <a:pt x="589287" y="76062"/>
                  </a:lnTo>
                  <a:lnTo>
                    <a:pt x="550389" y="49840"/>
                  </a:lnTo>
                  <a:lnTo>
                    <a:pt x="508152" y="28688"/>
                  </a:lnTo>
                  <a:lnTo>
                    <a:pt x="463012" y="13040"/>
                  </a:lnTo>
                  <a:lnTo>
                    <a:pt x="415402" y="3332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14499" y="4684775"/>
              <a:ext cx="731520" cy="730250"/>
            </a:xfrm>
            <a:custGeom>
              <a:avLst/>
              <a:gdLst/>
              <a:ahLst/>
              <a:cxnLst/>
              <a:rect l="l" t="t" r="r" b="b"/>
              <a:pathLst>
                <a:path w="731519" h="730250">
                  <a:moveTo>
                    <a:pt x="0" y="364998"/>
                  </a:moveTo>
                  <a:lnTo>
                    <a:pt x="3337" y="315477"/>
                  </a:lnTo>
                  <a:lnTo>
                    <a:pt x="13061" y="267978"/>
                  </a:lnTo>
                  <a:lnTo>
                    <a:pt x="28735" y="222938"/>
                  </a:lnTo>
                  <a:lnTo>
                    <a:pt x="49925" y="180791"/>
                  </a:lnTo>
                  <a:lnTo>
                    <a:pt x="76194" y="141972"/>
                  </a:lnTo>
                  <a:lnTo>
                    <a:pt x="107108" y="106918"/>
                  </a:lnTo>
                  <a:lnTo>
                    <a:pt x="142232" y="76062"/>
                  </a:lnTo>
                  <a:lnTo>
                    <a:pt x="181130" y="49840"/>
                  </a:lnTo>
                  <a:lnTo>
                    <a:pt x="223367" y="28688"/>
                  </a:lnTo>
                  <a:lnTo>
                    <a:pt x="268507" y="13040"/>
                  </a:lnTo>
                  <a:lnTo>
                    <a:pt x="316117" y="3332"/>
                  </a:lnTo>
                  <a:lnTo>
                    <a:pt x="365760" y="0"/>
                  </a:lnTo>
                  <a:lnTo>
                    <a:pt x="415402" y="3332"/>
                  </a:lnTo>
                  <a:lnTo>
                    <a:pt x="463012" y="13040"/>
                  </a:lnTo>
                  <a:lnTo>
                    <a:pt x="508152" y="28688"/>
                  </a:lnTo>
                  <a:lnTo>
                    <a:pt x="550389" y="49840"/>
                  </a:lnTo>
                  <a:lnTo>
                    <a:pt x="589287" y="76062"/>
                  </a:lnTo>
                  <a:lnTo>
                    <a:pt x="624411" y="106918"/>
                  </a:lnTo>
                  <a:lnTo>
                    <a:pt x="655325" y="141972"/>
                  </a:lnTo>
                  <a:lnTo>
                    <a:pt x="681594" y="180791"/>
                  </a:lnTo>
                  <a:lnTo>
                    <a:pt x="702784" y="222938"/>
                  </a:lnTo>
                  <a:lnTo>
                    <a:pt x="718458" y="267978"/>
                  </a:lnTo>
                  <a:lnTo>
                    <a:pt x="728182" y="315477"/>
                  </a:lnTo>
                  <a:lnTo>
                    <a:pt x="731519" y="364998"/>
                  </a:lnTo>
                  <a:lnTo>
                    <a:pt x="728182" y="414518"/>
                  </a:lnTo>
                  <a:lnTo>
                    <a:pt x="718458" y="462017"/>
                  </a:lnTo>
                  <a:lnTo>
                    <a:pt x="702784" y="507057"/>
                  </a:lnTo>
                  <a:lnTo>
                    <a:pt x="681594" y="549204"/>
                  </a:lnTo>
                  <a:lnTo>
                    <a:pt x="655325" y="588023"/>
                  </a:lnTo>
                  <a:lnTo>
                    <a:pt x="624411" y="623077"/>
                  </a:lnTo>
                  <a:lnTo>
                    <a:pt x="589287" y="653933"/>
                  </a:lnTo>
                  <a:lnTo>
                    <a:pt x="550389" y="680155"/>
                  </a:lnTo>
                  <a:lnTo>
                    <a:pt x="508152" y="701307"/>
                  </a:lnTo>
                  <a:lnTo>
                    <a:pt x="463012" y="716955"/>
                  </a:lnTo>
                  <a:lnTo>
                    <a:pt x="415402" y="726663"/>
                  </a:lnTo>
                  <a:lnTo>
                    <a:pt x="365760" y="729996"/>
                  </a:lnTo>
                  <a:lnTo>
                    <a:pt x="316117" y="726663"/>
                  </a:lnTo>
                  <a:lnTo>
                    <a:pt x="268507" y="716955"/>
                  </a:lnTo>
                  <a:lnTo>
                    <a:pt x="223367" y="701307"/>
                  </a:lnTo>
                  <a:lnTo>
                    <a:pt x="181130" y="680155"/>
                  </a:lnTo>
                  <a:lnTo>
                    <a:pt x="142232" y="653933"/>
                  </a:lnTo>
                  <a:lnTo>
                    <a:pt x="107108" y="623077"/>
                  </a:lnTo>
                  <a:lnTo>
                    <a:pt x="76194" y="588023"/>
                  </a:lnTo>
                  <a:lnTo>
                    <a:pt x="49925" y="549204"/>
                  </a:lnTo>
                  <a:lnTo>
                    <a:pt x="28735" y="507057"/>
                  </a:lnTo>
                  <a:lnTo>
                    <a:pt x="13061" y="462017"/>
                  </a:lnTo>
                  <a:lnTo>
                    <a:pt x="3337" y="41451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44979" y="5634227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70">
                  <a:moveTo>
                    <a:pt x="5026152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5026152" y="585216"/>
                  </a:lnTo>
                  <a:lnTo>
                    <a:pt x="50261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44979" y="5634227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70">
                  <a:moveTo>
                    <a:pt x="0" y="585216"/>
                  </a:moveTo>
                  <a:lnTo>
                    <a:pt x="5026152" y="585216"/>
                  </a:lnTo>
                  <a:lnTo>
                    <a:pt x="5026152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196845" y="3009976"/>
            <a:ext cx="3961765" cy="311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FFFFF"/>
                </a:solidFill>
                <a:latin typeface="Calibri"/>
                <a:cs typeface="Calibri"/>
              </a:rPr>
              <a:t>Fiziksel</a:t>
            </a:r>
            <a:r>
              <a:rPr dirty="0" sz="30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Calibri"/>
              <a:cs typeface="Calibri"/>
            </a:endParaRPr>
          </a:p>
          <a:p>
            <a:pPr marL="347980">
              <a:lnSpc>
                <a:spcPct val="100000"/>
              </a:lnSpc>
            </a:pPr>
            <a:r>
              <a:rPr dirty="0" sz="3000" spc="-25" b="1">
                <a:solidFill>
                  <a:srgbClr val="FFFFFF"/>
                </a:solidFill>
                <a:latin typeface="Calibri"/>
                <a:cs typeface="Calibri"/>
              </a:rPr>
              <a:t>Sözel</a:t>
            </a:r>
            <a:r>
              <a:rPr dirty="0" sz="30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3000">
              <a:latin typeface="Calibri"/>
              <a:cs typeface="Calibri"/>
            </a:endParaRPr>
          </a:p>
          <a:p>
            <a:pPr marL="12700" marR="5080" indent="335280">
              <a:lnSpc>
                <a:spcPct val="191900"/>
              </a:lnSpc>
            </a:pPr>
            <a:r>
              <a:rPr dirty="0" sz="3000" spc="-15" b="1">
                <a:solidFill>
                  <a:srgbClr val="FFFFFF"/>
                </a:solidFill>
                <a:latin typeface="Calibri"/>
                <a:cs typeface="Calibri"/>
              </a:rPr>
              <a:t>İlişkisel/sosyal </a:t>
            </a: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zorbalık </a:t>
            </a:r>
            <a:r>
              <a:rPr dirty="0" sz="3000" spc="-6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alibri"/>
                <a:cs typeface="Calibri"/>
              </a:rPr>
              <a:t>Sanal</a:t>
            </a:r>
            <a:r>
              <a:rPr dirty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73124" y="5554979"/>
            <a:ext cx="744220" cy="744220"/>
            <a:chOff x="1373124" y="5554979"/>
            <a:chExt cx="744220" cy="744220"/>
          </a:xfrm>
        </p:grpSpPr>
        <p:sp>
          <p:nvSpPr>
            <p:cNvPr id="23" name="object 23"/>
            <p:cNvSpPr/>
            <p:nvPr/>
          </p:nvSpPr>
          <p:spPr>
            <a:xfrm>
              <a:off x="1379220" y="5561075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760" y="0"/>
                  </a:moveTo>
                  <a:lnTo>
                    <a:pt x="319869" y="2849"/>
                  </a:lnTo>
                  <a:lnTo>
                    <a:pt x="275682" y="11170"/>
                  </a:lnTo>
                  <a:lnTo>
                    <a:pt x="233542" y="24619"/>
                  </a:lnTo>
                  <a:lnTo>
                    <a:pt x="193790" y="42854"/>
                  </a:lnTo>
                  <a:lnTo>
                    <a:pt x="156770" y="65531"/>
                  </a:lnTo>
                  <a:lnTo>
                    <a:pt x="122822" y="92308"/>
                  </a:lnTo>
                  <a:lnTo>
                    <a:pt x="92291" y="122843"/>
                  </a:lnTo>
                  <a:lnTo>
                    <a:pt x="65517" y="156792"/>
                  </a:lnTo>
                  <a:lnTo>
                    <a:pt x="42844" y="193813"/>
                  </a:lnTo>
                  <a:lnTo>
                    <a:pt x="24613" y="233563"/>
                  </a:lnTo>
                  <a:lnTo>
                    <a:pt x="11167" y="275699"/>
                  </a:lnTo>
                  <a:lnTo>
                    <a:pt x="2848" y="319879"/>
                  </a:lnTo>
                  <a:lnTo>
                    <a:pt x="0" y="365760"/>
                  </a:lnTo>
                  <a:lnTo>
                    <a:pt x="2848" y="411640"/>
                  </a:lnTo>
                  <a:lnTo>
                    <a:pt x="11167" y="455820"/>
                  </a:lnTo>
                  <a:lnTo>
                    <a:pt x="24613" y="497956"/>
                  </a:lnTo>
                  <a:lnTo>
                    <a:pt x="42844" y="537706"/>
                  </a:lnTo>
                  <a:lnTo>
                    <a:pt x="65517" y="574727"/>
                  </a:lnTo>
                  <a:lnTo>
                    <a:pt x="92291" y="608676"/>
                  </a:lnTo>
                  <a:lnTo>
                    <a:pt x="122822" y="639211"/>
                  </a:lnTo>
                  <a:lnTo>
                    <a:pt x="156770" y="665988"/>
                  </a:lnTo>
                  <a:lnTo>
                    <a:pt x="193790" y="688665"/>
                  </a:lnTo>
                  <a:lnTo>
                    <a:pt x="233542" y="706900"/>
                  </a:lnTo>
                  <a:lnTo>
                    <a:pt x="275682" y="720349"/>
                  </a:lnTo>
                  <a:lnTo>
                    <a:pt x="319869" y="728670"/>
                  </a:lnTo>
                  <a:lnTo>
                    <a:pt x="365760" y="731520"/>
                  </a:lnTo>
                  <a:lnTo>
                    <a:pt x="411650" y="728670"/>
                  </a:lnTo>
                  <a:lnTo>
                    <a:pt x="455837" y="720349"/>
                  </a:lnTo>
                  <a:lnTo>
                    <a:pt x="497977" y="706900"/>
                  </a:lnTo>
                  <a:lnTo>
                    <a:pt x="537729" y="688665"/>
                  </a:lnTo>
                  <a:lnTo>
                    <a:pt x="574749" y="665988"/>
                  </a:lnTo>
                  <a:lnTo>
                    <a:pt x="608697" y="639211"/>
                  </a:lnTo>
                  <a:lnTo>
                    <a:pt x="639228" y="608676"/>
                  </a:lnTo>
                  <a:lnTo>
                    <a:pt x="666002" y="574727"/>
                  </a:lnTo>
                  <a:lnTo>
                    <a:pt x="688675" y="537706"/>
                  </a:lnTo>
                  <a:lnTo>
                    <a:pt x="706906" y="497956"/>
                  </a:lnTo>
                  <a:lnTo>
                    <a:pt x="720352" y="455820"/>
                  </a:lnTo>
                  <a:lnTo>
                    <a:pt x="728671" y="411640"/>
                  </a:lnTo>
                  <a:lnTo>
                    <a:pt x="731519" y="365760"/>
                  </a:lnTo>
                  <a:lnTo>
                    <a:pt x="728671" y="319879"/>
                  </a:lnTo>
                  <a:lnTo>
                    <a:pt x="720352" y="275699"/>
                  </a:lnTo>
                  <a:lnTo>
                    <a:pt x="706906" y="233563"/>
                  </a:lnTo>
                  <a:lnTo>
                    <a:pt x="688675" y="193813"/>
                  </a:lnTo>
                  <a:lnTo>
                    <a:pt x="666002" y="156792"/>
                  </a:lnTo>
                  <a:lnTo>
                    <a:pt x="639228" y="122843"/>
                  </a:lnTo>
                  <a:lnTo>
                    <a:pt x="608697" y="92308"/>
                  </a:lnTo>
                  <a:lnTo>
                    <a:pt x="574749" y="65531"/>
                  </a:lnTo>
                  <a:lnTo>
                    <a:pt x="537729" y="42854"/>
                  </a:lnTo>
                  <a:lnTo>
                    <a:pt x="497977" y="24619"/>
                  </a:lnTo>
                  <a:lnTo>
                    <a:pt x="455837" y="11170"/>
                  </a:lnTo>
                  <a:lnTo>
                    <a:pt x="411650" y="2849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79220" y="5561075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0" y="365760"/>
                  </a:moveTo>
                  <a:lnTo>
                    <a:pt x="2848" y="319879"/>
                  </a:lnTo>
                  <a:lnTo>
                    <a:pt x="11167" y="275699"/>
                  </a:lnTo>
                  <a:lnTo>
                    <a:pt x="24613" y="233563"/>
                  </a:lnTo>
                  <a:lnTo>
                    <a:pt x="42844" y="193813"/>
                  </a:lnTo>
                  <a:lnTo>
                    <a:pt x="65517" y="156792"/>
                  </a:lnTo>
                  <a:lnTo>
                    <a:pt x="92291" y="122843"/>
                  </a:lnTo>
                  <a:lnTo>
                    <a:pt x="122822" y="92308"/>
                  </a:lnTo>
                  <a:lnTo>
                    <a:pt x="156770" y="65531"/>
                  </a:lnTo>
                  <a:lnTo>
                    <a:pt x="193790" y="42854"/>
                  </a:lnTo>
                  <a:lnTo>
                    <a:pt x="233542" y="24619"/>
                  </a:lnTo>
                  <a:lnTo>
                    <a:pt x="275682" y="11170"/>
                  </a:lnTo>
                  <a:lnTo>
                    <a:pt x="319869" y="2849"/>
                  </a:lnTo>
                  <a:lnTo>
                    <a:pt x="365760" y="0"/>
                  </a:lnTo>
                  <a:lnTo>
                    <a:pt x="411650" y="2849"/>
                  </a:lnTo>
                  <a:lnTo>
                    <a:pt x="455837" y="11170"/>
                  </a:lnTo>
                  <a:lnTo>
                    <a:pt x="497977" y="24619"/>
                  </a:lnTo>
                  <a:lnTo>
                    <a:pt x="537729" y="42854"/>
                  </a:lnTo>
                  <a:lnTo>
                    <a:pt x="574749" y="65531"/>
                  </a:lnTo>
                  <a:lnTo>
                    <a:pt x="608697" y="92308"/>
                  </a:lnTo>
                  <a:lnTo>
                    <a:pt x="639228" y="122843"/>
                  </a:lnTo>
                  <a:lnTo>
                    <a:pt x="666002" y="156792"/>
                  </a:lnTo>
                  <a:lnTo>
                    <a:pt x="688675" y="193813"/>
                  </a:lnTo>
                  <a:lnTo>
                    <a:pt x="706906" y="233563"/>
                  </a:lnTo>
                  <a:lnTo>
                    <a:pt x="720352" y="275699"/>
                  </a:lnTo>
                  <a:lnTo>
                    <a:pt x="728671" y="319879"/>
                  </a:lnTo>
                  <a:lnTo>
                    <a:pt x="731519" y="365760"/>
                  </a:lnTo>
                  <a:lnTo>
                    <a:pt x="728671" y="411640"/>
                  </a:lnTo>
                  <a:lnTo>
                    <a:pt x="720352" y="455820"/>
                  </a:lnTo>
                  <a:lnTo>
                    <a:pt x="706906" y="497956"/>
                  </a:lnTo>
                  <a:lnTo>
                    <a:pt x="688675" y="537706"/>
                  </a:lnTo>
                  <a:lnTo>
                    <a:pt x="666002" y="574727"/>
                  </a:lnTo>
                  <a:lnTo>
                    <a:pt x="639228" y="608676"/>
                  </a:lnTo>
                  <a:lnTo>
                    <a:pt x="608697" y="639211"/>
                  </a:lnTo>
                  <a:lnTo>
                    <a:pt x="574749" y="665988"/>
                  </a:lnTo>
                  <a:lnTo>
                    <a:pt x="537729" y="688665"/>
                  </a:lnTo>
                  <a:lnTo>
                    <a:pt x="497977" y="706900"/>
                  </a:lnTo>
                  <a:lnTo>
                    <a:pt x="455837" y="720349"/>
                  </a:lnTo>
                  <a:lnTo>
                    <a:pt x="411650" y="728670"/>
                  </a:lnTo>
                  <a:lnTo>
                    <a:pt x="365760" y="731520"/>
                  </a:lnTo>
                  <a:lnTo>
                    <a:pt x="319869" y="728670"/>
                  </a:lnTo>
                  <a:lnTo>
                    <a:pt x="275682" y="720349"/>
                  </a:lnTo>
                  <a:lnTo>
                    <a:pt x="233542" y="706900"/>
                  </a:lnTo>
                  <a:lnTo>
                    <a:pt x="193790" y="688665"/>
                  </a:lnTo>
                  <a:lnTo>
                    <a:pt x="156770" y="665988"/>
                  </a:lnTo>
                  <a:lnTo>
                    <a:pt x="122822" y="639211"/>
                  </a:lnTo>
                  <a:lnTo>
                    <a:pt x="92291" y="608676"/>
                  </a:lnTo>
                  <a:lnTo>
                    <a:pt x="65517" y="574727"/>
                  </a:lnTo>
                  <a:lnTo>
                    <a:pt x="42844" y="537706"/>
                  </a:lnTo>
                  <a:lnTo>
                    <a:pt x="24613" y="497956"/>
                  </a:lnTo>
                  <a:lnTo>
                    <a:pt x="11167" y="455820"/>
                  </a:lnTo>
                  <a:lnTo>
                    <a:pt x="2848" y="411640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7041" y="629538"/>
            <a:ext cx="31419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Fiziksel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343" y="2255596"/>
            <a:ext cx="103314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Çocuğa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yönelik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doğrudan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fiziksel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güç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uygulanmasıdır.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396" y="3064205"/>
            <a:ext cx="207137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Vurmak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Calibri"/>
                <a:cs typeface="Calibri"/>
              </a:rPr>
              <a:t>İtmek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5">
                <a:latin typeface="Calibri"/>
                <a:cs typeface="Calibri"/>
              </a:rPr>
              <a:t>Tükürmek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45">
                <a:latin typeface="Calibri"/>
                <a:cs typeface="Calibri"/>
              </a:rPr>
              <a:t>Tekme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atmak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Calibri"/>
                <a:cs typeface="Calibri"/>
              </a:rPr>
              <a:t>Çelme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Saçını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0839" y="3023996"/>
            <a:ext cx="398526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Isırmak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Eşyalarına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zarar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Oyuncak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vurmak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Oyuncaklarını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kırmak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Oyuncak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atmak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5">
                <a:latin typeface="Calibri"/>
                <a:cs typeface="Calibri"/>
              </a:rPr>
              <a:t>Yaptığı </a:t>
            </a:r>
            <a:r>
              <a:rPr dirty="0" sz="2400" spc="-10">
                <a:latin typeface="Calibri"/>
                <a:cs typeface="Calibri"/>
              </a:rPr>
              <a:t>resmi/etkinliği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yırtmak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6683146"/>
            <a:ext cx="340232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(Beale, </a:t>
            </a:r>
            <a:r>
              <a:rPr dirty="0" sz="900">
                <a:latin typeface="Calibri"/>
                <a:cs typeface="Calibri"/>
              </a:rPr>
              <a:t>2001;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Dinner,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Kartal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Bilgin,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Kurt,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2923" y="3051048"/>
            <a:ext cx="4799075" cy="3305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2114" y="465277"/>
            <a:ext cx="27508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5">
                <a:solidFill>
                  <a:srgbClr val="000000"/>
                </a:solidFill>
                <a:latin typeface="Calibri Light"/>
                <a:cs typeface="Calibri Light"/>
              </a:rPr>
              <a:t>Sözel</a:t>
            </a:r>
            <a:r>
              <a:rPr dirty="0" sz="4000" spc="-1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076" y="2196184"/>
            <a:ext cx="10339705" cy="20078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Çocuğa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yönelik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olumsuz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sözel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ifadelerin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kullanılmasıdır.</a:t>
            </a:r>
            <a:endParaRPr sz="2800">
              <a:latin typeface="Calibri"/>
              <a:cs typeface="Calibri"/>
            </a:endParaRPr>
          </a:p>
          <a:p>
            <a:pPr lvl="1" marL="541020" indent="-3435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541020" algn="l"/>
                <a:tab pos="541655" algn="l"/>
              </a:tabLst>
            </a:pPr>
            <a:r>
              <a:rPr dirty="0" sz="2400" spc="-5">
                <a:latin typeface="Calibri"/>
                <a:cs typeface="Calibri"/>
              </a:rPr>
              <a:t>İsim/lakap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takmak</a:t>
            </a:r>
            <a:endParaRPr sz="2400">
              <a:latin typeface="Calibri"/>
              <a:cs typeface="Calibri"/>
            </a:endParaRPr>
          </a:p>
          <a:p>
            <a:pPr lvl="1" marL="541020" indent="-343535">
              <a:lnSpc>
                <a:spcPct val="100000"/>
              </a:lnSpc>
              <a:buFont typeface="Arial MT"/>
              <a:buChar char="•"/>
              <a:tabLst>
                <a:tab pos="541020" algn="l"/>
                <a:tab pos="541655" algn="l"/>
              </a:tabLst>
            </a:pPr>
            <a:r>
              <a:rPr dirty="0" sz="2400" spc="-10">
                <a:latin typeface="Calibri"/>
                <a:cs typeface="Calibri"/>
              </a:rPr>
              <a:t>Küfürlü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konuşmak</a:t>
            </a:r>
            <a:endParaRPr sz="2400">
              <a:latin typeface="Calibri"/>
              <a:cs typeface="Calibri"/>
            </a:endParaRPr>
          </a:p>
          <a:p>
            <a:pPr lvl="1" marL="541020" indent="-343535">
              <a:lnSpc>
                <a:spcPct val="100000"/>
              </a:lnSpc>
              <a:buFont typeface="Arial MT"/>
              <a:buChar char="•"/>
              <a:tabLst>
                <a:tab pos="541020" algn="l"/>
                <a:tab pos="541655" algn="l"/>
              </a:tabLst>
            </a:pPr>
            <a:r>
              <a:rPr dirty="0" sz="2400">
                <a:latin typeface="Calibri"/>
                <a:cs typeface="Calibri"/>
              </a:rPr>
              <a:t>Bağırmak,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çığlık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atmak</a:t>
            </a:r>
            <a:endParaRPr sz="2400">
              <a:latin typeface="Calibri"/>
              <a:cs typeface="Calibri"/>
            </a:endParaRPr>
          </a:p>
          <a:p>
            <a:pPr lvl="1" marL="54102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41020" algn="l"/>
                <a:tab pos="541655" algn="l"/>
              </a:tabLst>
            </a:pPr>
            <a:r>
              <a:rPr dirty="0" sz="2400" spc="-15">
                <a:latin typeface="Calibri"/>
                <a:cs typeface="Calibri"/>
              </a:rPr>
              <a:t>Alay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etmek,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dalga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geçmek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076" y="6632854"/>
            <a:ext cx="34651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(Çankaya,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Dinner,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Gür,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Pişkin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Ayas,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628" y="3037332"/>
            <a:ext cx="5971032" cy="3518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demet vural</dc:creator>
  <dc:title>OKUL ÖNCESİ DÖNEMDE AKRAN ZORBALIĞI</dc:title>
  <dcterms:created xsi:type="dcterms:W3CDTF">2023-08-14T10:51:59Z</dcterms:created>
  <dcterms:modified xsi:type="dcterms:W3CDTF">2023-08-14T10:51:59Z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2023-08-14T00:00:00Z</vt:filetime>
  </property>
</Properties>
</file>