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08532" y="4593335"/>
            <a:ext cx="3573779" cy="631190"/>
          </a:xfrm>
          <a:custGeom>
            <a:avLst/>
            <a:gdLst/>
            <a:ahLst/>
            <a:cxnLst/>
            <a:rect l="l" t="t" r="r" b="b"/>
            <a:pathLst>
              <a:path w="3573779" h="631189">
                <a:moveTo>
                  <a:pt x="3468624" y="0"/>
                </a:moveTo>
                <a:lnTo>
                  <a:pt x="105156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6" y="630936"/>
                </a:lnTo>
                <a:lnTo>
                  <a:pt x="3468624" y="630936"/>
                </a:lnTo>
                <a:lnTo>
                  <a:pt x="3509539" y="622667"/>
                </a:lnTo>
                <a:lnTo>
                  <a:pt x="3542966" y="600122"/>
                </a:lnTo>
                <a:lnTo>
                  <a:pt x="3565511" y="566695"/>
                </a:lnTo>
                <a:lnTo>
                  <a:pt x="3573779" y="525780"/>
                </a:lnTo>
                <a:lnTo>
                  <a:pt x="3573779" y="105156"/>
                </a:lnTo>
                <a:lnTo>
                  <a:pt x="3565511" y="64240"/>
                </a:lnTo>
                <a:lnTo>
                  <a:pt x="3542966" y="30813"/>
                </a:lnTo>
                <a:lnTo>
                  <a:pt x="3509539" y="8268"/>
                </a:lnTo>
                <a:lnTo>
                  <a:pt x="3468624" y="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0197" y="1137869"/>
            <a:ext cx="9531604" cy="242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8128" y="398779"/>
            <a:ext cx="5555742" cy="1183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2715" y="1301953"/>
            <a:ext cx="9386569" cy="3011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197" y="1137869"/>
            <a:ext cx="3418204" cy="242443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algn="ctr" marL="12700" marR="5080" indent="1905">
              <a:lnSpc>
                <a:spcPts val="6759"/>
              </a:lnSpc>
              <a:spcBef>
                <a:spcPts val="695"/>
              </a:spcBef>
            </a:pPr>
            <a:r>
              <a:rPr dirty="0" sz="6000" b="1">
                <a:latin typeface="Calibri"/>
                <a:cs typeface="Calibri"/>
              </a:rPr>
              <a:t>AKRAN </a:t>
            </a:r>
            <a:r>
              <a:rPr dirty="0" sz="6000" spc="5" b="1">
                <a:latin typeface="Calibri"/>
                <a:cs typeface="Calibri"/>
              </a:rPr>
              <a:t> </a:t>
            </a:r>
            <a:r>
              <a:rPr dirty="0" sz="6000" spc="-85" b="1">
                <a:latin typeface="Calibri"/>
                <a:cs typeface="Calibri"/>
              </a:rPr>
              <a:t>Z</a:t>
            </a:r>
            <a:r>
              <a:rPr dirty="0" sz="6000" spc="-5" b="1">
                <a:latin typeface="Calibri"/>
                <a:cs typeface="Calibri"/>
              </a:rPr>
              <a:t>OR</a:t>
            </a:r>
            <a:r>
              <a:rPr dirty="0" sz="6000" spc="-65" b="1">
                <a:latin typeface="Calibri"/>
                <a:cs typeface="Calibri"/>
              </a:rPr>
              <a:t>B</a:t>
            </a:r>
            <a:r>
              <a:rPr dirty="0" sz="6000" b="1">
                <a:latin typeface="Calibri"/>
                <a:cs typeface="Calibri"/>
              </a:rPr>
              <a:t>ALIĞI</a:t>
            </a:r>
            <a:endParaRPr sz="6000">
              <a:latin typeface="Calibri"/>
              <a:cs typeface="Calibri"/>
            </a:endParaRPr>
          </a:p>
          <a:p>
            <a:pPr algn="ctr">
              <a:lnSpc>
                <a:spcPts val="4775"/>
              </a:lnSpc>
            </a:pPr>
            <a:r>
              <a:rPr dirty="0" sz="4000" spc="-20">
                <a:latin typeface="Calibri"/>
                <a:cs typeface="Calibri"/>
              </a:rPr>
              <a:t>(Okul</a:t>
            </a:r>
            <a:r>
              <a:rPr dirty="0" sz="4000" spc="-35">
                <a:latin typeface="Calibri"/>
                <a:cs typeface="Calibri"/>
              </a:rPr>
              <a:t> </a:t>
            </a:r>
            <a:r>
              <a:rPr dirty="0" sz="4000" spc="-5">
                <a:latin typeface="Calibri"/>
                <a:cs typeface="Calibri"/>
              </a:rPr>
              <a:t>öncesi)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2305" y="4604080"/>
            <a:ext cx="321500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 b="1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dirty="0" sz="320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Calibri"/>
                <a:cs typeface="Calibri"/>
              </a:rPr>
              <a:t>Sunumu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10511" y="3563111"/>
            <a:ext cx="2414270" cy="85725"/>
          </a:xfrm>
          <a:custGeom>
            <a:avLst/>
            <a:gdLst/>
            <a:ahLst/>
            <a:cxnLst/>
            <a:rect l="l" t="t" r="r" b="b"/>
            <a:pathLst>
              <a:path w="2414270" h="85725">
                <a:moveTo>
                  <a:pt x="2407666" y="0"/>
                </a:moveTo>
                <a:lnTo>
                  <a:pt x="6350" y="0"/>
                </a:lnTo>
                <a:lnTo>
                  <a:pt x="0" y="6350"/>
                </a:lnTo>
                <a:lnTo>
                  <a:pt x="0" y="14224"/>
                </a:lnTo>
                <a:lnTo>
                  <a:pt x="0" y="78993"/>
                </a:lnTo>
                <a:lnTo>
                  <a:pt x="6350" y="85343"/>
                </a:lnTo>
                <a:lnTo>
                  <a:pt x="2407666" y="85343"/>
                </a:lnTo>
                <a:lnTo>
                  <a:pt x="2414016" y="78993"/>
                </a:lnTo>
                <a:lnTo>
                  <a:pt x="2414016" y="6350"/>
                </a:lnTo>
                <a:lnTo>
                  <a:pt x="240766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45947" y="5660135"/>
            <a:ext cx="3378835" cy="885825"/>
            <a:chOff x="345947" y="5660135"/>
            <a:chExt cx="3378835" cy="8858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47" y="5660135"/>
              <a:ext cx="1725168" cy="853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8443" y="5707379"/>
              <a:ext cx="1696211" cy="83820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29455" y="5661659"/>
            <a:ext cx="1735836" cy="8580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3600" y="1217675"/>
            <a:ext cx="2851404" cy="20177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21495" y="1217675"/>
            <a:ext cx="2852927" cy="20177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57315" y="3360420"/>
            <a:ext cx="2837688" cy="200863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1495" y="3349752"/>
            <a:ext cx="2854452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073" y="415874"/>
            <a:ext cx="33915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İlişkisel</a:t>
            </a:r>
            <a:r>
              <a:rPr dirty="0" spc="-30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0588" y="1624330"/>
            <a:ext cx="911352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İlişkisel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Öğrencinin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ilişkilerine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zarar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vermeyi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hedefleyen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davranışlardır.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9513" y="2331085"/>
            <a:ext cx="4730115" cy="1853564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Hakkında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dedikodu</a:t>
            </a:r>
            <a:r>
              <a:rPr dirty="0" sz="1800" spc="-5">
                <a:latin typeface="Calibri"/>
                <a:cs typeface="Calibri"/>
              </a:rPr>
              <a:t> yapmak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Küsmek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latin typeface="Calibri"/>
                <a:cs typeface="Calibri"/>
              </a:rPr>
              <a:t>Arkadaş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grubundan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dışlamak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Oyundan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çıkarmak,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oynanan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bir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oyunu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bozmak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1800" spc="-30">
                <a:latin typeface="Calibri"/>
                <a:cs typeface="Calibri"/>
              </a:rPr>
              <a:t>Tehdit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etmek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(seni babama söylerim,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513" y="4249292"/>
            <a:ext cx="17856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seni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oyuna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almam)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588" y="5475528"/>
            <a:ext cx="10445115" cy="992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469265" indent="-228600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Öğretmenler/öğrenciler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tarafından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fark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edilmesi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2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zor</a:t>
            </a:r>
            <a:r>
              <a:rPr dirty="0" sz="20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 </a:t>
            </a:r>
            <a:r>
              <a:rPr dirty="0" sz="2000" spc="-35">
                <a:latin typeface="Calibri"/>
                <a:cs typeface="Calibri"/>
              </a:rPr>
              <a:t>türdür.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nedenle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diğer </a:t>
            </a:r>
            <a:r>
              <a:rPr dirty="0" sz="2000">
                <a:latin typeface="Calibri"/>
                <a:cs typeface="Calibri"/>
              </a:rPr>
              <a:t>türlerine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kıyasla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etkilerinin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10">
                <a:latin typeface="Calibri"/>
                <a:cs typeface="Calibri"/>
              </a:rPr>
              <a:t> yaralayıcı/ciddi</a:t>
            </a:r>
            <a:r>
              <a:rPr dirty="0" sz="2000">
                <a:latin typeface="Calibri"/>
                <a:cs typeface="Calibri"/>
              </a:rPr>
              <a:t> olduğu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düşünülmektedir.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070"/>
              </a:spcBef>
            </a:pPr>
            <a:r>
              <a:rPr dirty="0" sz="1050">
                <a:latin typeface="Calibri"/>
                <a:cs typeface="Calibri"/>
              </a:rPr>
              <a:t>(Ayas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ve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Pişkin,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2011;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Crick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&amp;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Grotpeter,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1995)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2746" y="3255644"/>
            <a:ext cx="4631055" cy="1850389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30">
                <a:latin typeface="Calibri"/>
                <a:cs typeface="Calibri"/>
              </a:rPr>
              <a:t>Taklit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0">
                <a:latin typeface="Calibri"/>
                <a:cs typeface="Calibri"/>
              </a:rPr>
              <a:t>Kıs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kıs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gülmek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15">
                <a:latin typeface="Calibri"/>
                <a:cs typeface="Calibri"/>
              </a:rPr>
              <a:t>Okul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dışı </a:t>
            </a:r>
            <a:r>
              <a:rPr dirty="0" sz="1800" spc="-10">
                <a:latin typeface="Calibri"/>
                <a:cs typeface="Calibri"/>
              </a:rPr>
              <a:t>aktivitelere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dahil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etmemek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Jest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mimikler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ile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istenmediğini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hissettirmek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dirty="0" sz="1800" spc="-25">
                <a:latin typeface="Calibri"/>
                <a:cs typeface="Calibri"/>
              </a:rPr>
              <a:t>Yanına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oturmasını</a:t>
            </a:r>
            <a:r>
              <a:rPr dirty="0" sz="1800" spc="-10">
                <a:latin typeface="Calibri"/>
                <a:cs typeface="Calibri"/>
              </a:rPr>
              <a:t> istememek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3880" y="1941576"/>
            <a:ext cx="3851148" cy="22265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6770" y="300939"/>
            <a:ext cx="29216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Siber</a:t>
            </a:r>
            <a:r>
              <a:rPr dirty="0" spc="-65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1271" y="1116838"/>
            <a:ext cx="9083040" cy="5169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889000" indent="-22860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Siber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zorbalık: </a:t>
            </a:r>
            <a:r>
              <a:rPr dirty="0" sz="2400" spc="-20">
                <a:latin typeface="Calibri"/>
                <a:cs typeface="Calibri"/>
              </a:rPr>
              <a:t>Teknolojinin </a:t>
            </a:r>
            <a:r>
              <a:rPr dirty="0" sz="2400" spc="-5">
                <a:latin typeface="Calibri"/>
                <a:cs typeface="Calibri"/>
              </a:rPr>
              <a:t>gelişmesi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0">
                <a:latin typeface="Calibri"/>
                <a:cs typeface="Calibri"/>
              </a:rPr>
              <a:t>birlikte </a:t>
            </a:r>
            <a:r>
              <a:rPr dirty="0" sz="2400" spc="-15">
                <a:latin typeface="Calibri"/>
                <a:cs typeface="Calibri"/>
              </a:rPr>
              <a:t>hayatımıza </a:t>
            </a:r>
            <a:r>
              <a:rPr dirty="0" sz="2400" spc="-10">
                <a:latin typeface="Calibri"/>
                <a:cs typeface="Calibri"/>
              </a:rPr>
              <a:t>giren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bilgisayar ve</a:t>
            </a:r>
            <a:r>
              <a:rPr dirty="0" sz="2400">
                <a:latin typeface="Calibri"/>
                <a:cs typeface="Calibri"/>
              </a:rPr>
              <a:t> cep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telefonlarını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kullanarak </a:t>
            </a:r>
            <a:r>
              <a:rPr dirty="0" sz="2400" spc="-5">
                <a:latin typeface="Calibri"/>
                <a:cs typeface="Calibri"/>
              </a:rPr>
              <a:t>yapılan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davranışlardır.</a:t>
            </a:r>
            <a:endParaRPr sz="2400">
              <a:latin typeface="Calibri"/>
              <a:cs typeface="Calibri"/>
            </a:endParaRPr>
          </a:p>
          <a:p>
            <a:pPr lvl="1" marL="698500" indent="-229870">
              <a:lnSpc>
                <a:spcPct val="100000"/>
              </a:lnSpc>
              <a:spcBef>
                <a:spcPts val="1045"/>
              </a:spcBef>
              <a:buFont typeface="Arial MT"/>
              <a:buChar char="•"/>
              <a:tabLst>
                <a:tab pos="697865" algn="l"/>
                <a:tab pos="699135" algn="l"/>
              </a:tabLst>
            </a:pPr>
            <a:r>
              <a:rPr dirty="0" sz="2000">
                <a:latin typeface="Calibri"/>
                <a:cs typeface="Calibri"/>
              </a:rPr>
              <a:t>Kişiden</a:t>
            </a:r>
            <a:r>
              <a:rPr dirty="0" sz="2000" spc="-5">
                <a:latin typeface="Calibri"/>
                <a:cs typeface="Calibri"/>
              </a:rPr>
              <a:t> habersiz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onun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bilgilerini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kullanarak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hesap</a:t>
            </a:r>
            <a:r>
              <a:rPr dirty="0" sz="2000">
                <a:latin typeface="Calibri"/>
                <a:cs typeface="Calibri"/>
              </a:rPr>
              <a:t> açmak</a:t>
            </a:r>
            <a:endParaRPr sz="2000">
              <a:latin typeface="Calibri"/>
              <a:cs typeface="Calibri"/>
            </a:endParaRPr>
          </a:p>
          <a:p>
            <a:pPr lvl="1" marL="698500" indent="-229870">
              <a:lnSpc>
                <a:spcPct val="100000"/>
              </a:lnSpc>
              <a:spcBef>
                <a:spcPts val="975"/>
              </a:spcBef>
              <a:buFont typeface="Arial MT"/>
              <a:buChar char="•"/>
              <a:tabLst>
                <a:tab pos="697865" algn="l"/>
                <a:tab pos="69913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 </a:t>
            </a:r>
            <a:r>
              <a:rPr dirty="0" sz="2000" spc="-5">
                <a:latin typeface="Calibri"/>
                <a:cs typeface="Calibri"/>
              </a:rPr>
              <a:t>aracılığıyla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uygunsuz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içerik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  <a:p>
            <a:pPr lvl="1" marL="698500" indent="-22987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697865" algn="l"/>
                <a:tab pos="69913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medyada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kötü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yorumlar </a:t>
            </a:r>
            <a:r>
              <a:rPr dirty="0" sz="2000" spc="-5">
                <a:latin typeface="Calibri"/>
                <a:cs typeface="Calibri"/>
              </a:rPr>
              <a:t>yazmak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hakaret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lvl="1" marL="698500" indent="-229870">
              <a:lnSpc>
                <a:spcPct val="100000"/>
              </a:lnSpc>
              <a:spcBef>
                <a:spcPts val="985"/>
              </a:spcBef>
              <a:buFont typeface="Arial MT"/>
              <a:buChar char="•"/>
              <a:tabLst>
                <a:tab pos="697865" algn="l"/>
                <a:tab pos="699135" algn="l"/>
              </a:tabLst>
            </a:pP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medya</a:t>
            </a:r>
            <a:r>
              <a:rPr dirty="0" sz="2000" spc="-5">
                <a:latin typeface="Calibri"/>
                <a:cs typeface="Calibri"/>
              </a:rPr>
              <a:t> hesaplarından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dışlamak</a:t>
            </a:r>
            <a:endParaRPr sz="2000">
              <a:latin typeface="Calibri"/>
              <a:cs typeface="Calibri"/>
            </a:endParaRPr>
          </a:p>
          <a:p>
            <a:pPr lvl="1" marL="698500" indent="-229870">
              <a:lnSpc>
                <a:spcPct val="100000"/>
              </a:lnSpc>
              <a:spcBef>
                <a:spcPts val="975"/>
              </a:spcBef>
              <a:buFont typeface="Arial MT"/>
              <a:buChar char="•"/>
              <a:tabLst>
                <a:tab pos="697865" algn="l"/>
                <a:tab pos="699135" algn="l"/>
              </a:tabLst>
            </a:pPr>
            <a:r>
              <a:rPr dirty="0" sz="2000">
                <a:latin typeface="Calibri"/>
                <a:cs typeface="Calibri"/>
              </a:rPr>
              <a:t>İzinsiz</a:t>
            </a:r>
            <a:r>
              <a:rPr dirty="0" sz="2000" spc="-10">
                <a:latin typeface="Calibri"/>
                <a:cs typeface="Calibri"/>
              </a:rPr>
              <a:t> 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fotoğrafını/videosunu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  <a:p>
            <a:pPr lvl="1" marL="698500" indent="-229870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697865" algn="l"/>
                <a:tab pos="699135" algn="l"/>
              </a:tabLst>
            </a:pPr>
            <a:r>
              <a:rPr dirty="0" sz="2000" spc="-15">
                <a:latin typeface="Calibri"/>
                <a:cs typeface="Calibri"/>
              </a:rPr>
              <a:t>Özel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fotoğraflarını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görüşmelerini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başkaları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paylaşmak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5">
                <a:latin typeface="Calibri"/>
                <a:cs typeface="Calibri"/>
              </a:rPr>
              <a:t>Siber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olaylarında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yapanlar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anonimdir</a:t>
            </a:r>
            <a:r>
              <a:rPr dirty="0" sz="20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kimliklerini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gizleyebilir.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yapanlar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hızlı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bir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şekilde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geniş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kitlelere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ulaşabilir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haftada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dirty="0" sz="20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gün/24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saat</a:t>
            </a:r>
            <a:endParaRPr sz="20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yapabilir.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1395"/>
              </a:spcBef>
            </a:pPr>
            <a:r>
              <a:rPr dirty="0" sz="1000" spc="-5">
                <a:latin typeface="Calibri"/>
                <a:cs typeface="Calibri"/>
              </a:rPr>
              <a:t>(Hinduja</a:t>
            </a:r>
            <a:r>
              <a:rPr dirty="0" sz="1000" spc="-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Patchin,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2014;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Zych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2015)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9911" y="2150364"/>
            <a:ext cx="3310128" cy="23378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7041" y="441705"/>
            <a:ext cx="31419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Yaş</a:t>
            </a:r>
            <a:r>
              <a:rPr dirty="0" spc="-65"/>
              <a:t> </a:t>
            </a:r>
            <a:r>
              <a:rPr dirty="0" spc="-10"/>
              <a:t>Farklılıkları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9184" y="1755775"/>
            <a:ext cx="10434955" cy="4497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40665" marR="25146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Akran zorbalığı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her sınıf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düzeyinde </a:t>
            </a:r>
            <a:r>
              <a:rPr dirty="0" sz="2000" spc="-20">
                <a:latin typeface="Calibri"/>
                <a:cs typeface="Calibri"/>
              </a:rPr>
              <a:t>görülmektedir. </a:t>
            </a:r>
            <a:r>
              <a:rPr dirty="0" sz="2000">
                <a:latin typeface="Calibri"/>
                <a:cs typeface="Calibri"/>
              </a:rPr>
              <a:t>Ancak en </a:t>
            </a:r>
            <a:r>
              <a:rPr dirty="0" sz="2000" spc="-5">
                <a:latin typeface="Calibri"/>
                <a:cs typeface="Calibri"/>
              </a:rPr>
              <a:t>yoğun </a:t>
            </a:r>
            <a:r>
              <a:rPr dirty="0" sz="2000" spc="-10">
                <a:latin typeface="Calibri"/>
                <a:cs typeface="Calibri"/>
              </a:rPr>
              <a:t>olarak </a:t>
            </a:r>
            <a:r>
              <a:rPr dirty="0" sz="2000" spc="-15">
                <a:latin typeface="Calibri"/>
                <a:cs typeface="Calibri"/>
              </a:rPr>
              <a:t>ilkokulun </a:t>
            </a:r>
            <a:r>
              <a:rPr dirty="0" sz="2000" spc="-5">
                <a:latin typeface="Calibri"/>
                <a:cs typeface="Calibri"/>
              </a:rPr>
              <a:t>son yıllarında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ortaya </a:t>
            </a:r>
            <a:r>
              <a:rPr dirty="0" sz="2000" spc="-5">
                <a:latin typeface="Calibri"/>
                <a:cs typeface="Calibri"/>
              </a:rPr>
              <a:t>çıktığı, </a:t>
            </a:r>
            <a:r>
              <a:rPr dirty="0" sz="2000">
                <a:latin typeface="Calibri"/>
                <a:cs typeface="Calibri"/>
              </a:rPr>
              <a:t>en </a:t>
            </a:r>
            <a:r>
              <a:rPr dirty="0" sz="2000" spc="-5">
                <a:latin typeface="Calibri"/>
                <a:cs typeface="Calibri"/>
              </a:rPr>
              <a:t>çok </a:t>
            </a:r>
            <a:r>
              <a:rPr dirty="0" sz="2000" spc="-10">
                <a:latin typeface="Calibri"/>
                <a:cs typeface="Calibri"/>
              </a:rPr>
              <a:t>ortaokul </a:t>
            </a:r>
            <a:r>
              <a:rPr dirty="0" sz="2000">
                <a:latin typeface="Calibri"/>
                <a:cs typeface="Calibri"/>
              </a:rPr>
              <a:t>döneminde </a:t>
            </a:r>
            <a:r>
              <a:rPr dirty="0" sz="2000" spc="-5">
                <a:latin typeface="Calibri"/>
                <a:cs typeface="Calibri"/>
              </a:rPr>
              <a:t>görüldüğü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5">
                <a:latin typeface="Calibri"/>
                <a:cs typeface="Calibri"/>
              </a:rPr>
              <a:t>ergenlerin </a:t>
            </a:r>
            <a:r>
              <a:rPr dirty="0" sz="2000" spc="-10">
                <a:latin typeface="Calibri"/>
                <a:cs typeface="Calibri"/>
              </a:rPr>
              <a:t>liseye </a:t>
            </a:r>
            <a:r>
              <a:rPr dirty="0" sz="2000" spc="-5">
                <a:latin typeface="Calibri"/>
                <a:cs typeface="Calibri"/>
              </a:rPr>
              <a:t>başlaması ile </a:t>
            </a:r>
            <a:r>
              <a:rPr dirty="0" sz="2000" spc="-10">
                <a:latin typeface="Calibri"/>
                <a:cs typeface="Calibri"/>
              </a:rPr>
              <a:t>problemin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sıklığının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azaldığı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bulunmuştur.</a:t>
            </a:r>
            <a:endParaRPr sz="2000">
              <a:latin typeface="Calibri"/>
              <a:cs typeface="Calibri"/>
            </a:endParaRPr>
          </a:p>
          <a:p>
            <a:pPr algn="just" marL="240665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Akran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karşılaşma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riskinin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her 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öğretim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kademesinin</a:t>
            </a:r>
            <a:r>
              <a:rPr dirty="0" sz="20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ilk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yılında</a:t>
            </a:r>
            <a:r>
              <a:rPr dirty="0" sz="20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fazla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</a:t>
            </a:r>
            <a:endParaRPr sz="2000">
              <a:latin typeface="Calibri"/>
              <a:cs typeface="Calibri"/>
            </a:endParaRPr>
          </a:p>
          <a:p>
            <a:pPr marL="240665" marR="5080">
              <a:lnSpc>
                <a:spcPct val="100000"/>
              </a:lnSpc>
            </a:pPr>
            <a:r>
              <a:rPr dirty="0" sz="2000" spc="-20">
                <a:latin typeface="Calibri"/>
                <a:cs typeface="Calibri"/>
              </a:rPr>
              <a:t>bilinmektedir.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Özetle,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ilkokul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sınıf,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ortaokul</a:t>
            </a:r>
            <a:r>
              <a:rPr dirty="0" sz="2000">
                <a:latin typeface="Calibri"/>
                <a:cs typeface="Calibri"/>
              </a:rPr>
              <a:t> 5.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sınıf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lise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9.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sınıfta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öğrencilerin </a:t>
            </a:r>
            <a:r>
              <a:rPr dirty="0" sz="2000" spc="-10">
                <a:latin typeface="Calibri"/>
                <a:cs typeface="Calibri"/>
              </a:rPr>
              <a:t>akran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zorbalığına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uğrama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olasılıkları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diğer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sınıflardaki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öğrencilere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yüksektir.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yapanların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kendilerini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koruma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becerileri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zayıf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yaşça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kendilerinden</a:t>
            </a:r>
            <a:r>
              <a:rPr dirty="0" sz="2000">
                <a:latin typeface="Calibri"/>
                <a:cs typeface="Calibri"/>
              </a:rPr>
              <a:t> daha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küçük </a:t>
            </a:r>
            <a:r>
              <a:rPr dirty="0" sz="2000" spc="-5">
                <a:latin typeface="Calibri"/>
                <a:cs typeface="Calibri"/>
              </a:rPr>
              <a:t>olan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öğrencileri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hedef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seçtikleri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gözlenmektedir.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35">
                <a:latin typeface="Calibri"/>
                <a:cs typeface="Calibri"/>
              </a:rPr>
              <a:t>Yaşa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bağlı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 </a:t>
            </a:r>
            <a:r>
              <a:rPr dirty="0" sz="2000" spc="-20">
                <a:latin typeface="Calibri"/>
                <a:cs typeface="Calibri"/>
              </a:rPr>
              <a:t>değişmektedir.</a:t>
            </a:r>
            <a:endParaRPr sz="2000">
              <a:latin typeface="Calibri"/>
              <a:cs typeface="Calibri"/>
            </a:endParaRPr>
          </a:p>
          <a:p>
            <a:pPr marL="240665" marR="376555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000" spc="-45">
                <a:latin typeface="Calibri"/>
                <a:cs typeface="Calibri"/>
              </a:rPr>
              <a:t>Yaş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arttıkça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türünde</a:t>
            </a:r>
            <a:r>
              <a:rPr dirty="0" sz="2000" spc="-10">
                <a:latin typeface="Calibri"/>
                <a:cs typeface="Calibri"/>
              </a:rPr>
              <a:t> azalma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gözlenirken,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türünde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artış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tespit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edilmiştir.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İlkokul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yıllarında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daha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çok </a:t>
            </a: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sözel,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ortaokul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yıllarında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daha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çok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ilişkisel,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lise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yıllarında</a:t>
            </a:r>
            <a:r>
              <a:rPr dirty="0" sz="2000">
                <a:latin typeface="Calibri"/>
                <a:cs typeface="Calibri"/>
              </a:rPr>
              <a:t> ise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daha</a:t>
            </a:r>
            <a:r>
              <a:rPr dirty="0" sz="2000" spc="-5">
                <a:latin typeface="Calibri"/>
                <a:cs typeface="Calibri"/>
              </a:rPr>
              <a:t> çok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ilişkisel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siber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zorbalık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görülmektedir.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50145" y="6658152"/>
            <a:ext cx="21704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(Eslea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Rees,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2001;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Frisén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2007)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7838" y="465277"/>
            <a:ext cx="41141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Cinsiyet</a:t>
            </a:r>
            <a:r>
              <a:rPr dirty="0" spc="-25"/>
              <a:t> </a:t>
            </a:r>
            <a:r>
              <a:rPr dirty="0" spc="-15"/>
              <a:t>Farklılıkları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45665"/>
            <a:ext cx="9852660" cy="34620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41275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>
                <a:latin typeface="Calibri"/>
                <a:cs typeface="Calibri"/>
              </a:rPr>
              <a:t>Genel </a:t>
            </a:r>
            <a:r>
              <a:rPr dirty="0" sz="2400" spc="-10">
                <a:latin typeface="Calibri"/>
                <a:cs typeface="Calibri"/>
              </a:rPr>
              <a:t>olarak, erkeklerin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kızlara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oranla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fazla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yaptığı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 </a:t>
            </a:r>
            <a:r>
              <a:rPr dirty="0" sz="2400" spc="-10">
                <a:latin typeface="Calibri"/>
                <a:cs typeface="Calibri"/>
              </a:rPr>
              <a:t>fazla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5">
                <a:latin typeface="Calibri"/>
                <a:cs typeface="Calibri"/>
              </a:rPr>
              <a:t>kaldığı </a:t>
            </a:r>
            <a:r>
              <a:rPr dirty="0" sz="2400" spc="-25">
                <a:latin typeface="Calibri"/>
                <a:cs typeface="Calibri"/>
              </a:rPr>
              <a:t>bulunmuştur. </a:t>
            </a:r>
            <a:r>
              <a:rPr dirty="0" sz="2400" spc="-5">
                <a:latin typeface="Calibri"/>
                <a:cs typeface="Calibri"/>
              </a:rPr>
              <a:t>Ancak </a:t>
            </a:r>
            <a:r>
              <a:rPr dirty="0" sz="2400" spc="-10">
                <a:latin typeface="Calibri"/>
                <a:cs typeface="Calibri"/>
              </a:rPr>
              <a:t>zorbalık </a:t>
            </a:r>
            <a:r>
              <a:rPr dirty="0" sz="2400">
                <a:latin typeface="Calibri"/>
                <a:cs typeface="Calibri"/>
              </a:rPr>
              <a:t>türüne </a:t>
            </a:r>
            <a:r>
              <a:rPr dirty="0" sz="2400" spc="-20">
                <a:latin typeface="Calibri"/>
                <a:cs typeface="Calibri"/>
              </a:rPr>
              <a:t>göre </a:t>
            </a:r>
            <a:r>
              <a:rPr dirty="0" sz="2400" spc="-5">
                <a:latin typeface="Calibri"/>
                <a:cs typeface="Calibri"/>
              </a:rPr>
              <a:t>cinsiyet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farklılıkları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bulunmaktadır.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9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kızlara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kıyasla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 sıklıkla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yaptığı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kaldığı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erkeklere</a:t>
            </a:r>
            <a:r>
              <a:rPr dirty="0" sz="2400" spc="-5">
                <a:latin typeface="Calibri"/>
                <a:cs typeface="Calibri"/>
              </a:rPr>
              <a:t> kıyasla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sıklıkla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ilişkisel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yaptığı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>
                <a:latin typeface="Calibri"/>
                <a:cs typeface="Calibri"/>
              </a:rPr>
              <a:t> maruz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kaldığı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Erkeklerin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kızların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ise </a:t>
            </a:r>
            <a:r>
              <a:rPr dirty="0" sz="2400" spc="-15">
                <a:latin typeface="Calibri"/>
                <a:cs typeface="Calibri"/>
              </a:rPr>
              <a:t>benzer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oranda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sözel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yaptığı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kaldığı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400" spc="-25">
                <a:latin typeface="Calibri"/>
                <a:cs typeface="Calibri"/>
              </a:rPr>
              <a:t>bulunmuştur.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9654" y="6688328"/>
            <a:ext cx="33756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(Craig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2009;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Rodkin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2015;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Türkmen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2013)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76" y="1249158"/>
            <a:ext cx="9154160" cy="456184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r" marL="227965" marR="52069" indent="-22796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dirty="0" sz="2200" spc="-10">
                <a:latin typeface="Calibri"/>
                <a:cs typeface="Calibri"/>
              </a:rPr>
              <a:t>Önleyici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müdahale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çalışmaları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olaylarının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okulun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hangi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alanlarında</a:t>
            </a:r>
            <a:endParaRPr sz="2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265"/>
              </a:spcBef>
            </a:pPr>
            <a:r>
              <a:rPr dirty="0" sz="2200" spc="-10">
                <a:latin typeface="Calibri"/>
                <a:cs typeface="Calibri"/>
              </a:rPr>
              <a:t>görüldüğünün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tespit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edilmesi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bu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alanların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güvenli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hale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getirilmesi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önemlidir.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156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 davranışları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özellikle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yetişkin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gözetimi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denetiminin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olmadığı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dirty="0" sz="2200" spc="-10">
                <a:latin typeface="Calibri"/>
                <a:cs typeface="Calibri"/>
              </a:rPr>
              <a:t>yerlerde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daha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yaygındır.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Sınıf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5">
                <a:latin typeface="Calibri"/>
                <a:cs typeface="Calibri"/>
              </a:rPr>
              <a:t>Koridor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>
                <a:latin typeface="Calibri"/>
                <a:cs typeface="Calibri"/>
              </a:rPr>
              <a:t>Okul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bahçesi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Oyun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sahası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(basketbol, </a:t>
            </a:r>
            <a:r>
              <a:rPr dirty="0" sz="2200" spc="-5">
                <a:latin typeface="Calibri"/>
                <a:cs typeface="Calibri"/>
              </a:rPr>
              <a:t>futbol)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25">
                <a:latin typeface="Calibri"/>
                <a:cs typeface="Calibri"/>
              </a:rPr>
              <a:t>Yemekhane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0">
                <a:latin typeface="Calibri"/>
                <a:cs typeface="Calibri"/>
              </a:rPr>
              <a:t>Uyku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odası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8441" y="386537"/>
            <a:ext cx="35921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Görüldüğü</a:t>
            </a:r>
            <a:r>
              <a:rPr dirty="0" spc="-30"/>
              <a:t> </a:t>
            </a:r>
            <a:r>
              <a:rPr dirty="0" spc="-60"/>
              <a:t>Yerler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20682" y="6469176"/>
            <a:ext cx="25787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(Rivers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1994;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Vaillancourt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2010)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0940" y="3273552"/>
            <a:ext cx="4075176" cy="25267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448513"/>
            <a:ext cx="84918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10"/>
              <a:t> </a:t>
            </a:r>
            <a:r>
              <a:rPr dirty="0" spc="-10"/>
              <a:t>Zorbalığında</a:t>
            </a:r>
            <a:r>
              <a:rPr dirty="0" spc="35"/>
              <a:t> </a:t>
            </a:r>
            <a:r>
              <a:rPr dirty="0" spc="-20"/>
              <a:t>Farklı</a:t>
            </a:r>
            <a:r>
              <a:rPr dirty="0"/>
              <a:t> </a:t>
            </a:r>
            <a:r>
              <a:rPr dirty="0" spc="-15"/>
              <a:t>Öğrenci</a:t>
            </a:r>
            <a:r>
              <a:rPr dirty="0" spc="15"/>
              <a:t> </a:t>
            </a:r>
            <a:r>
              <a:rPr dirty="0" spc="-15"/>
              <a:t>Rolleri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4432"/>
            <a:ext cx="9853930" cy="3805554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zorbalığı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durumlarında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öğrenciler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arasında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rollerin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olduğu </a:t>
            </a:r>
            <a:r>
              <a:rPr dirty="0" sz="2200" spc="-25">
                <a:latin typeface="Calibri"/>
                <a:cs typeface="Calibri"/>
              </a:rPr>
              <a:t>görülmektedir.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Dört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temel</a:t>
            </a:r>
            <a:r>
              <a:rPr dirty="0" sz="2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grup: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10" b="1">
                <a:latin typeface="Calibri"/>
                <a:cs typeface="Calibri"/>
              </a:rPr>
              <a:t>Zorbalık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yapan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r>
              <a:rPr dirty="0" sz="2200" spc="70" b="1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 başlatan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zorbalıkta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aktif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 </a:t>
            </a:r>
            <a:r>
              <a:rPr dirty="0" sz="2200" spc="-15">
                <a:latin typeface="Calibri"/>
                <a:cs typeface="Calibri"/>
              </a:rPr>
              <a:t>yer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alanlar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15" b="1">
                <a:latin typeface="Calibri"/>
                <a:cs typeface="Calibri"/>
              </a:rPr>
              <a:t>Zorbalığa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r>
              <a:rPr dirty="0" sz="2200" spc="65" b="1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Zorbalık </a:t>
            </a:r>
            <a:r>
              <a:rPr dirty="0" sz="2200" spc="-10">
                <a:latin typeface="Calibri"/>
                <a:cs typeface="Calibri"/>
              </a:rPr>
              <a:t>davranışlarına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birebir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 </a:t>
            </a:r>
            <a:r>
              <a:rPr dirty="0" sz="2200" spc="-10">
                <a:latin typeface="Calibri"/>
                <a:cs typeface="Calibri"/>
              </a:rPr>
              <a:t>kalanlar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zorbalık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yapan</a:t>
            </a:r>
            <a:r>
              <a:rPr dirty="0" sz="220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hem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de</a:t>
            </a:r>
            <a:r>
              <a:rPr dirty="0" sz="2200" spc="2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zorbalığa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öğrenciler:</a:t>
            </a:r>
            <a:endParaRPr sz="22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200" spc="-5" b="1">
                <a:latin typeface="Calibri"/>
                <a:cs typeface="Calibri"/>
              </a:rPr>
              <a:t>İzleyici</a:t>
            </a:r>
            <a:r>
              <a:rPr dirty="0" sz="2200" spc="-2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</a:t>
            </a:r>
            <a:r>
              <a:rPr dirty="0" sz="2200" spc="-1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29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destekleyenler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alkışlamak,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gülmek)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40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İzlemekten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hoşlananlar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35">
                <a:latin typeface="Calibri"/>
                <a:cs typeface="Calibri"/>
              </a:rPr>
              <a:t>Yardım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edilmesi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gerektiğini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düşünen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ancak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 </a:t>
            </a:r>
            <a:r>
              <a:rPr dirty="0" sz="2200" spc="-10">
                <a:latin typeface="Calibri"/>
                <a:cs typeface="Calibri"/>
              </a:rPr>
              <a:t>etmeyenler</a:t>
            </a:r>
            <a:endParaRPr sz="22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25"/>
              </a:spcBef>
              <a:buFont typeface="Arial MT"/>
              <a:buChar char="•"/>
              <a:tabLst>
                <a:tab pos="1155700" algn="l"/>
                <a:tab pos="1156335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-10">
                <a:latin typeface="Calibri"/>
                <a:cs typeface="Calibri"/>
              </a:rPr>
              <a:t> kalana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edenler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5003" y="6532880"/>
            <a:ext cx="278701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(Menesini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2017;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1996)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58" y="284175"/>
            <a:ext cx="53987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20"/>
              <a:t> </a:t>
            </a:r>
            <a:r>
              <a:rPr dirty="0" spc="-5"/>
              <a:t>–</a:t>
            </a:r>
            <a:r>
              <a:rPr dirty="0" spc="-40"/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10">
                <a:solidFill>
                  <a:srgbClr val="FF0000"/>
                </a:solidFill>
              </a:rPr>
              <a:t> </a:t>
            </a:r>
            <a:r>
              <a:rPr dirty="0" spc="-40">
                <a:solidFill>
                  <a:srgbClr val="FF0000"/>
                </a:solidFill>
              </a:rPr>
              <a:t>Yapanlar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355" y="1256791"/>
            <a:ext cx="10759440" cy="5372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0" b="1">
                <a:latin typeface="Calibri"/>
                <a:cs typeface="Calibri"/>
              </a:rPr>
              <a:t>Akran</a:t>
            </a:r>
            <a:r>
              <a:rPr dirty="0" sz="2900" spc="-2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zorbalığı</a:t>
            </a:r>
            <a:r>
              <a:rPr dirty="0" sz="2900" spc="-5" b="1">
                <a:latin typeface="Calibri"/>
                <a:cs typeface="Calibri"/>
              </a:rPr>
              <a:t> </a:t>
            </a:r>
            <a:r>
              <a:rPr dirty="0" sz="2900" spc="-15" b="1">
                <a:latin typeface="Calibri"/>
                <a:cs typeface="Calibri"/>
              </a:rPr>
              <a:t>yapan</a:t>
            </a:r>
            <a:r>
              <a:rPr dirty="0" sz="2900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öğrencilerin</a:t>
            </a:r>
            <a:r>
              <a:rPr dirty="0" sz="2900" spc="-3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bireysel</a:t>
            </a:r>
            <a:r>
              <a:rPr dirty="0" sz="2900" spc="-15" b="1">
                <a:latin typeface="Calibri"/>
                <a:cs typeface="Calibri"/>
              </a:rPr>
              <a:t> </a:t>
            </a:r>
            <a:r>
              <a:rPr dirty="0" sz="2900" spc="-10" b="1">
                <a:latin typeface="Calibri"/>
                <a:cs typeface="Calibri"/>
              </a:rPr>
              <a:t>özellikleri</a:t>
            </a:r>
            <a:r>
              <a:rPr dirty="0" sz="2900" spc="-15" b="1">
                <a:latin typeface="Calibri"/>
                <a:cs typeface="Calibri"/>
              </a:rPr>
              <a:t> </a:t>
            </a:r>
            <a:r>
              <a:rPr dirty="0" sz="2900" spc="-5" b="1">
                <a:latin typeface="Calibri"/>
                <a:cs typeface="Calibri"/>
              </a:rPr>
              <a:t>nelerdir?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Başkalarını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yönetmeyi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seven,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başkaları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üzerinde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egemenlik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kurmayı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güçlü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olmayı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isteyen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Başkalarının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duygularına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5">
                <a:latin typeface="Calibri"/>
                <a:cs typeface="Calibri"/>
              </a:rPr>
              <a:t> duyarsız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empati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yeteneği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zayıf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Vicdan,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utanç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pişmanlık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duyguları</a:t>
            </a:r>
            <a:r>
              <a:rPr dirty="0" sz="2200" spc="-20">
                <a:latin typeface="Calibri"/>
                <a:cs typeface="Calibri"/>
              </a:rPr>
              <a:t> zayıf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Şiddete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olumlu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-10">
                <a:latin typeface="Calibri"/>
                <a:cs typeface="Calibri"/>
              </a:rPr>
              <a:t> tutuma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Problem </a:t>
            </a:r>
            <a:r>
              <a:rPr dirty="0" sz="2200" spc="-25">
                <a:latin typeface="Calibri"/>
                <a:cs typeface="Calibri"/>
              </a:rPr>
              <a:t>çözerken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saldırgan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çözüm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yollarını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kullanan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Düşük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denetim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(kendisini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kontrol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etme)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becerilerine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Farklılıklara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tahammülsüz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Düşünmeden, tepkisel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aceleci </a:t>
            </a:r>
            <a:r>
              <a:rPr dirty="0" sz="2200" spc="-10">
                <a:latin typeface="Calibri"/>
                <a:cs typeface="Calibri"/>
              </a:rPr>
              <a:t>davranan,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çabuk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sinirlenen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35">
                <a:latin typeface="Calibri"/>
                <a:cs typeface="Calibri"/>
              </a:rPr>
              <a:t>Yalan</a:t>
            </a:r>
            <a:r>
              <a:rPr dirty="0" sz="2200" spc="-10">
                <a:latin typeface="Calibri"/>
                <a:cs typeface="Calibri"/>
              </a:rPr>
              <a:t> söylemeye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hile</a:t>
            </a:r>
            <a:r>
              <a:rPr dirty="0" sz="2200" spc="-20">
                <a:latin typeface="Calibri"/>
                <a:cs typeface="Calibri"/>
              </a:rPr>
              <a:t> yapmaya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eğilimli</a:t>
            </a:r>
            <a:endParaRPr sz="2200">
              <a:latin typeface="Calibri"/>
              <a:cs typeface="Calibri"/>
            </a:endParaRPr>
          </a:p>
          <a:p>
            <a:pPr marL="6398895">
              <a:lnSpc>
                <a:spcPct val="100000"/>
              </a:lnSpc>
              <a:spcBef>
                <a:spcPts val="835"/>
              </a:spcBef>
            </a:pPr>
            <a:r>
              <a:rPr dirty="0" sz="1100">
                <a:latin typeface="Calibri"/>
                <a:cs typeface="Calibri"/>
              </a:rPr>
              <a:t>(McGrath,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2007;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Rigby,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2003;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Salmivalli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Peets,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2009;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Ural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5">
                <a:latin typeface="Calibri"/>
                <a:cs typeface="Calibri"/>
              </a:rPr>
              <a:t> Özteke </a:t>
            </a:r>
            <a:r>
              <a:rPr dirty="0" sz="1100">
                <a:latin typeface="Calibri"/>
                <a:cs typeface="Calibri"/>
              </a:rPr>
              <a:t>2007</a:t>
            </a:r>
            <a:r>
              <a:rPr dirty="0" sz="1000">
                <a:latin typeface="Calibri"/>
                <a:cs typeface="Calibri"/>
              </a:rPr>
              <a:t>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5928" y="2938272"/>
            <a:ext cx="3854196" cy="23103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7276" y="380746"/>
            <a:ext cx="69977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/>
              <a:t> </a:t>
            </a:r>
            <a:r>
              <a:rPr dirty="0" spc="-5"/>
              <a:t>–</a:t>
            </a:r>
            <a:r>
              <a:rPr dirty="0" spc="-25"/>
              <a:t>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2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Kalanlar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262" y="1300186"/>
            <a:ext cx="8884920" cy="552640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2200" spc="-15" b="1">
                <a:latin typeface="Calibri"/>
                <a:cs typeface="Calibri"/>
              </a:rPr>
              <a:t>Akran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zorbalığına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maruz</a:t>
            </a:r>
            <a:r>
              <a:rPr dirty="0" sz="2200" spc="10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kalan</a:t>
            </a:r>
            <a:r>
              <a:rPr dirty="0" sz="2200" spc="1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öğrencilerin</a:t>
            </a:r>
            <a:r>
              <a:rPr dirty="0" sz="2200" spc="35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bireysel</a:t>
            </a:r>
            <a:r>
              <a:rPr dirty="0" sz="2200" spc="30" b="1">
                <a:latin typeface="Calibri"/>
                <a:cs typeface="Calibri"/>
              </a:rPr>
              <a:t> </a:t>
            </a:r>
            <a:r>
              <a:rPr dirty="0" sz="2200" spc="-15" b="1">
                <a:latin typeface="Calibri"/>
                <a:cs typeface="Calibri"/>
              </a:rPr>
              <a:t>özellikleri</a:t>
            </a:r>
            <a:r>
              <a:rPr dirty="0" sz="2200" spc="20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nelerdir?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güveni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benlik </a:t>
            </a:r>
            <a:r>
              <a:rPr dirty="0" sz="2200" spc="-10">
                <a:latin typeface="Calibri"/>
                <a:cs typeface="Calibri"/>
              </a:rPr>
              <a:t>saygısı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düşük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 </a:t>
            </a:r>
            <a:r>
              <a:rPr dirty="0" sz="2200" spc="-15">
                <a:latin typeface="Calibri"/>
                <a:cs typeface="Calibri"/>
              </a:rPr>
              <a:t>kendini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aptal,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başarısız,</a:t>
            </a:r>
            <a:endParaRPr sz="22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beceriksiz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 tanımlama)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35">
                <a:latin typeface="Calibri"/>
                <a:cs typeface="Calibri"/>
              </a:rPr>
              <a:t>Pasif,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utangaç,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çekingen,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kapanık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İtaatkâr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boyun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eğici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kişilik</a:t>
            </a:r>
            <a:r>
              <a:rPr dirty="0" sz="2200" spc="-10">
                <a:latin typeface="Calibri"/>
                <a:cs typeface="Calibri"/>
              </a:rPr>
              <a:t> özelliklerine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sahip</a:t>
            </a:r>
            <a:endParaRPr sz="2200">
              <a:latin typeface="Calibri"/>
              <a:cs typeface="Calibri"/>
            </a:endParaRPr>
          </a:p>
          <a:p>
            <a:pPr marL="240665" marR="77089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Arkadaş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ortamında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çoğunlukla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endişeli,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kaygılı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güvensiz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sergileyen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İletişim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sorun </a:t>
            </a:r>
            <a:r>
              <a:rPr dirty="0" sz="2200" spc="-15">
                <a:latin typeface="Calibri"/>
                <a:cs typeface="Calibri"/>
              </a:rPr>
              <a:t>çözme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becerilerinin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zayıf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olması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uğradıktan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sonra </a:t>
            </a:r>
            <a:r>
              <a:rPr dirty="0" sz="2200" spc="-5">
                <a:latin typeface="Calibri"/>
                <a:cs typeface="Calibri"/>
              </a:rPr>
              <a:t>ağlama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geri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çekilme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tepkisi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veren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Farklı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gelişim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gösteren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çocuklar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aşırı kısa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boylu/uzun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boylu,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aşırı</a:t>
            </a:r>
            <a:endParaRPr sz="22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</a:pPr>
            <a:r>
              <a:rPr dirty="0" sz="2200" spc="-10">
                <a:latin typeface="Calibri"/>
                <a:cs typeface="Calibri"/>
              </a:rPr>
              <a:t>zayıf/kilolu)</a:t>
            </a:r>
            <a:endParaRPr sz="2200">
              <a:latin typeface="Calibri"/>
              <a:cs typeface="Calibri"/>
            </a:endParaRPr>
          </a:p>
          <a:p>
            <a:pPr marL="240665" marR="592455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20">
                <a:latin typeface="Calibri"/>
                <a:cs typeface="Calibri"/>
              </a:rPr>
              <a:t>Dezavantantajlı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gruplar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(örn.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zihinsel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engeli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olan, </a:t>
            </a:r>
            <a:r>
              <a:rPr dirty="0" sz="2200" spc="-15">
                <a:latin typeface="Calibri"/>
                <a:cs typeface="Calibri"/>
              </a:rPr>
              <a:t>dil/aksanı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farklı </a:t>
            </a:r>
            <a:r>
              <a:rPr dirty="0" sz="2200" spc="-30">
                <a:latin typeface="Calibri"/>
                <a:cs typeface="Calibri"/>
              </a:rPr>
              <a:t>olanlar, </a:t>
            </a:r>
            <a:r>
              <a:rPr dirty="0" sz="2200" spc="-10">
                <a:latin typeface="Calibri"/>
                <a:cs typeface="Calibri"/>
              </a:rPr>
              <a:t>göçmen/etnik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azınlık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gruba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üye</a:t>
            </a:r>
            <a:r>
              <a:rPr dirty="0" sz="2200">
                <a:latin typeface="Calibri"/>
                <a:cs typeface="Calibri"/>
              </a:rPr>
              <a:t> olanlar)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6319" y="2010155"/>
            <a:ext cx="3211068" cy="22707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255" y="403047"/>
            <a:ext cx="102603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5"/>
              <a:t> –</a:t>
            </a:r>
            <a:r>
              <a:rPr dirty="0" spc="-25"/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25">
                <a:solidFill>
                  <a:srgbClr val="FF0000"/>
                </a:solidFill>
              </a:rPr>
              <a:t> </a:t>
            </a:r>
            <a:r>
              <a:rPr dirty="0" spc="-60">
                <a:solidFill>
                  <a:srgbClr val="FF0000"/>
                </a:solidFill>
              </a:rPr>
              <a:t>Yapan</a:t>
            </a:r>
            <a:r>
              <a:rPr dirty="0" spc="1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ve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 spc="-20">
                <a:solidFill>
                  <a:srgbClr val="FF0000"/>
                </a:solidFill>
              </a:rPr>
              <a:t>Zorbalığa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Maruz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5">
                <a:solidFill>
                  <a:srgbClr val="FF0000"/>
                </a:solidFill>
              </a:rPr>
              <a:t>Kalan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236" y="1731390"/>
            <a:ext cx="10591800" cy="3869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071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Hem </a:t>
            </a:r>
            <a:r>
              <a:rPr dirty="0" sz="2400" spc="-10" b="1">
                <a:latin typeface="Calibri"/>
                <a:cs typeface="Calibri"/>
              </a:rPr>
              <a:t>akran </a:t>
            </a:r>
            <a:r>
              <a:rPr dirty="0" sz="2400" spc="-5" b="1">
                <a:latin typeface="Calibri"/>
                <a:cs typeface="Calibri"/>
              </a:rPr>
              <a:t>zorbalığı </a:t>
            </a:r>
            <a:r>
              <a:rPr dirty="0" sz="2400" spc="-10" b="1">
                <a:latin typeface="Calibri"/>
                <a:cs typeface="Calibri"/>
              </a:rPr>
              <a:t>yapan </a:t>
            </a:r>
            <a:r>
              <a:rPr dirty="0" sz="2400" b="1">
                <a:latin typeface="Calibri"/>
                <a:cs typeface="Calibri"/>
              </a:rPr>
              <a:t>hem de bu </a:t>
            </a:r>
            <a:r>
              <a:rPr dirty="0" sz="2400" spc="-20" b="1">
                <a:latin typeface="Calibri"/>
                <a:cs typeface="Calibri"/>
              </a:rPr>
              <a:t>olaya </a:t>
            </a:r>
            <a:r>
              <a:rPr dirty="0" sz="2400" spc="-5" b="1">
                <a:latin typeface="Calibri"/>
                <a:cs typeface="Calibri"/>
              </a:rPr>
              <a:t>maruz kalan </a:t>
            </a:r>
            <a:r>
              <a:rPr dirty="0" sz="2400" spc="-10" b="1">
                <a:latin typeface="Calibri"/>
                <a:cs typeface="Calibri"/>
              </a:rPr>
              <a:t>öğrencilerin özellikleri </a:t>
            </a:r>
            <a:r>
              <a:rPr dirty="0" sz="2400" spc="-530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nelerdir?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2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rolleri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arasında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riskli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grup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Kendisinden </a:t>
            </a:r>
            <a:r>
              <a:rPr dirty="0" sz="2200" spc="-5">
                <a:latin typeface="Calibri"/>
                <a:cs typeface="Calibri"/>
              </a:rPr>
              <a:t>güçlü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olanların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zorbaca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davranışlarına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kendisinden daha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güçsüz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200" spc="-5">
                <a:latin typeface="Calibri"/>
                <a:cs typeface="Calibri"/>
              </a:rPr>
              <a:t>olana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yapan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uğradığında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öfkeli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hissettiği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 </a:t>
            </a:r>
            <a:r>
              <a:rPr dirty="0" sz="2200" spc="-15">
                <a:latin typeface="Calibri"/>
                <a:cs typeface="Calibri"/>
              </a:rPr>
              <a:t>şiddete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başvuran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Arkadaşları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tarafından kolaylıkla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kışkırtılabilen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başkalarını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kışkırtan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Aceleci,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öfkeli,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çabuk sinirlenen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2593" y="6639864"/>
            <a:ext cx="36233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latin typeface="Calibri"/>
                <a:cs typeface="Calibri"/>
              </a:rPr>
              <a:t>(Holt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 </a:t>
            </a:r>
            <a:r>
              <a:rPr dirty="0" sz="1100" spc="-5">
                <a:latin typeface="Calibri"/>
                <a:cs typeface="Calibri"/>
              </a:rPr>
              <a:t>Espelage,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2007;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Marsh,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2018;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O’Brennan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 2009)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31" y="1543938"/>
            <a:ext cx="8560435" cy="3678554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241300" marR="255904" indent="-228600">
              <a:lnSpc>
                <a:spcPct val="80000"/>
              </a:lnSpc>
              <a:spcBef>
                <a:spcPts val="6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Zorbayı destekleyen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(onu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alkışlayarak,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mimikleri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sözel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davranışları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onaylayan)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algn="just" marL="241300" marR="530860" indent="-228600">
              <a:lnSpc>
                <a:spcPct val="80000"/>
              </a:lnSpc>
              <a:spcBef>
                <a:spcPts val="14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Bir gün </a:t>
            </a:r>
            <a:r>
              <a:rPr dirty="0" sz="2200" spc="-10">
                <a:latin typeface="Calibri"/>
                <a:cs typeface="Calibri"/>
              </a:rPr>
              <a:t>kendisinin </a:t>
            </a:r>
            <a:r>
              <a:rPr dirty="0" sz="2200" spc="-5">
                <a:latin typeface="Calibri"/>
                <a:cs typeface="Calibri"/>
              </a:rPr>
              <a:t>başına </a:t>
            </a:r>
            <a:r>
              <a:rPr dirty="0" sz="2200" spc="-10">
                <a:latin typeface="Calibri"/>
                <a:cs typeface="Calibri"/>
              </a:rPr>
              <a:t>geleceğini düşünen </a:t>
            </a:r>
            <a:r>
              <a:rPr dirty="0" sz="2200" spc="-15">
                <a:latin typeface="Calibri"/>
                <a:cs typeface="Calibri"/>
              </a:rPr>
              <a:t>ve </a:t>
            </a:r>
            <a:r>
              <a:rPr dirty="0" sz="2200" spc="-10">
                <a:latin typeface="Calibri"/>
                <a:cs typeface="Calibri"/>
              </a:rPr>
              <a:t>bundan dolayı </a:t>
            </a:r>
            <a:r>
              <a:rPr dirty="0" sz="2200" spc="-15">
                <a:latin typeface="Calibri"/>
                <a:cs typeface="Calibri"/>
              </a:rPr>
              <a:t>akran </a:t>
            </a:r>
            <a:r>
              <a:rPr dirty="0" sz="2200" spc="-10">
                <a:latin typeface="Calibri"/>
                <a:cs typeface="Calibri"/>
              </a:rPr>
              <a:t> zorbalığına </a:t>
            </a:r>
            <a:r>
              <a:rPr dirty="0" sz="2200" spc="-25">
                <a:latin typeface="Calibri"/>
                <a:cs typeface="Calibri"/>
              </a:rPr>
              <a:t>uğrayan </a:t>
            </a:r>
            <a:r>
              <a:rPr dirty="0" sz="2200" spc="-5">
                <a:latin typeface="Calibri"/>
                <a:cs typeface="Calibri"/>
              </a:rPr>
              <a:t>kişiyi </a:t>
            </a:r>
            <a:r>
              <a:rPr dirty="0" sz="2200" spc="-25">
                <a:latin typeface="Calibri"/>
                <a:cs typeface="Calibri"/>
              </a:rPr>
              <a:t>korumaya </a:t>
            </a:r>
            <a:r>
              <a:rPr dirty="0" sz="2200" spc="-10">
                <a:latin typeface="Calibri"/>
                <a:cs typeface="Calibri"/>
              </a:rPr>
              <a:t>yönelik herhangi </a:t>
            </a:r>
            <a:r>
              <a:rPr dirty="0" sz="2200" spc="-5">
                <a:latin typeface="Calibri"/>
                <a:cs typeface="Calibri"/>
              </a:rPr>
              <a:t>bir </a:t>
            </a:r>
            <a:r>
              <a:rPr dirty="0" sz="2200" spc="-10">
                <a:latin typeface="Calibri"/>
                <a:cs typeface="Calibri"/>
              </a:rPr>
              <a:t>müdahalede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bulunmayan (olay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yerinden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uzaklaşan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veya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sessizce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izleyen)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1300" marR="1492885" indent="-228600">
              <a:lnSpc>
                <a:spcPct val="80000"/>
              </a:lnSpc>
              <a:spcBef>
                <a:spcPts val="142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-5">
                <a:latin typeface="Calibri"/>
                <a:cs typeface="Calibri"/>
              </a:rPr>
              <a:t> kişiyi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koruyan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çünkü kendisinin </a:t>
            </a:r>
            <a:r>
              <a:rPr dirty="0" sz="2200" spc="-5">
                <a:latin typeface="Calibri"/>
                <a:cs typeface="Calibri"/>
              </a:rPr>
              <a:t>başına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gelmeyeceğinden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emin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(genelde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popüler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çocuklar)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375"/>
              </a:lnSpc>
              <a:spcBef>
                <a:spcPts val="48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kişiye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destek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(kurbanın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yanında </a:t>
            </a:r>
            <a:r>
              <a:rPr dirty="0" sz="2200" spc="-15">
                <a:latin typeface="Calibri"/>
                <a:cs typeface="Calibri"/>
              </a:rPr>
              <a:t>yer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alarak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onu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dirty="0" sz="2200" spc="-10">
                <a:latin typeface="Calibri"/>
                <a:cs typeface="Calibri"/>
              </a:rPr>
              <a:t>sakinleştirerek </a:t>
            </a:r>
            <a:r>
              <a:rPr dirty="0" sz="2200" spc="-25">
                <a:latin typeface="Calibri"/>
                <a:cs typeface="Calibri"/>
              </a:rPr>
              <a:t>veya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araya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girerek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koruyan</a:t>
            </a:r>
            <a:r>
              <a:rPr dirty="0" sz="2000" spc="-2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6041" y="6193027"/>
            <a:ext cx="18497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(Akay,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2019;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Salmivalli,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1996,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1999)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84726" y="465277"/>
            <a:ext cx="36264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Roller</a:t>
            </a:r>
            <a:r>
              <a:rPr dirty="0" spc="-35"/>
              <a:t> </a:t>
            </a:r>
            <a:r>
              <a:rPr dirty="0" spc="-5"/>
              <a:t>-</a:t>
            </a:r>
            <a:r>
              <a:rPr dirty="0" spc="-40"/>
              <a:t> </a:t>
            </a:r>
            <a:r>
              <a:rPr dirty="0" spc="-5">
                <a:solidFill>
                  <a:srgbClr val="FF0000"/>
                </a:solidFill>
              </a:rPr>
              <a:t>İzleyiciler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0" y="2250948"/>
            <a:ext cx="3567684" cy="2371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6267" y="465277"/>
            <a:ext cx="130048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10"/>
              <a:t>T</a:t>
            </a:r>
            <a:r>
              <a:rPr dirty="0" spc="-5"/>
              <a:t>anım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69619"/>
            <a:ext cx="8232140" cy="4860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5">
                <a:latin typeface="Calibri"/>
                <a:cs typeface="Calibri"/>
              </a:rPr>
              <a:t>Okullarda </a:t>
            </a:r>
            <a:r>
              <a:rPr dirty="0" sz="2400" spc="-5">
                <a:latin typeface="Calibri"/>
                <a:cs typeface="Calibri"/>
              </a:rPr>
              <a:t>sıklıkla </a:t>
            </a:r>
            <a:r>
              <a:rPr dirty="0" sz="2400" spc="-10">
                <a:latin typeface="Calibri"/>
                <a:cs typeface="Calibri"/>
              </a:rPr>
              <a:t>karşılaştığımız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akran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zorbalığı </a:t>
            </a:r>
            <a:r>
              <a:rPr dirty="0" sz="2400">
                <a:latin typeface="Calibri"/>
                <a:cs typeface="Calibri"/>
              </a:rPr>
              <a:t>‘bir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0">
                <a:latin typeface="Calibri"/>
                <a:cs typeface="Calibri"/>
              </a:rPr>
              <a:t>birkaç </a:t>
            </a:r>
            <a:r>
              <a:rPr dirty="0" sz="2400" spc="-5">
                <a:latin typeface="Calibri"/>
                <a:cs typeface="Calibri"/>
              </a:rPr>
              <a:t> öğrencinin bir </a:t>
            </a:r>
            <a:r>
              <a:rPr dirty="0" sz="2400" spc="-15">
                <a:latin typeface="Calibri"/>
                <a:cs typeface="Calibri"/>
              </a:rPr>
              <a:t>başka </a:t>
            </a:r>
            <a:r>
              <a:rPr dirty="0" sz="2400" spc="-10">
                <a:latin typeface="Calibri"/>
                <a:cs typeface="Calibri"/>
              </a:rPr>
              <a:t>öğrenciye </a:t>
            </a:r>
            <a:r>
              <a:rPr dirty="0" sz="2400" spc="-15">
                <a:latin typeface="Calibri"/>
                <a:cs typeface="Calibri"/>
              </a:rPr>
              <a:t>karşı </a:t>
            </a:r>
            <a:r>
              <a:rPr dirty="0" sz="2400" spc="-10">
                <a:latin typeface="Calibri"/>
                <a:cs typeface="Calibri"/>
              </a:rPr>
              <a:t>yaptığı </a:t>
            </a:r>
            <a:r>
              <a:rPr dirty="0" sz="2400" spc="-15">
                <a:latin typeface="Calibri"/>
                <a:cs typeface="Calibri"/>
              </a:rPr>
              <a:t>saldırgan </a:t>
            </a:r>
            <a:r>
              <a:rPr dirty="0" sz="2400">
                <a:latin typeface="Calibri"/>
                <a:cs typeface="Calibri"/>
              </a:rPr>
              <a:t>davranışlar’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olarak</a:t>
            </a:r>
            <a:r>
              <a:rPr dirty="0" sz="2400" spc="-20">
                <a:latin typeface="Calibri"/>
                <a:cs typeface="Calibri"/>
              </a:rPr>
              <a:t> tanımlanmaktadır.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Olweus’a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(1993)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göre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akran zorbalığının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</a:t>
            </a:r>
            <a:r>
              <a:rPr dirty="0" sz="2400" spc="-5">
                <a:latin typeface="Calibri"/>
                <a:cs typeface="Calibri"/>
              </a:rPr>
              <a:t> temel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özelliği vardır:</a:t>
            </a:r>
            <a:endParaRPr sz="2400">
              <a:latin typeface="Calibri"/>
              <a:cs typeface="Calibri"/>
            </a:endParaRPr>
          </a:p>
          <a:p>
            <a:pPr lvl="1" marL="698500" marR="963930" indent="-228600">
              <a:lnSpc>
                <a:spcPct val="120000"/>
              </a:lnSpc>
              <a:spcBef>
                <a:spcPts val="49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Bilinçli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kasıtlı </a:t>
            </a:r>
            <a:r>
              <a:rPr dirty="0" sz="2400" spc="-15">
                <a:latin typeface="Calibri"/>
                <a:cs typeface="Calibri"/>
              </a:rPr>
              <a:t>olarak karşı tarafı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incitmeye ve </a:t>
            </a:r>
            <a:r>
              <a:rPr dirty="0" sz="2400" spc="-15" b="1">
                <a:solidFill>
                  <a:srgbClr val="FF0000"/>
                </a:solidFill>
                <a:latin typeface="Calibri"/>
                <a:cs typeface="Calibri"/>
              </a:rPr>
              <a:t>zarar </a:t>
            </a:r>
            <a:r>
              <a:rPr dirty="0" sz="2400" spc="-5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vermeye</a:t>
            </a: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08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25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4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sürekli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lvl="1" marL="698500" marR="347345" indent="-228600">
              <a:lnSpc>
                <a:spcPct val="120000"/>
              </a:lnSpc>
              <a:spcBef>
                <a:spcPts val="50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Güç dengesizliği </a:t>
            </a:r>
            <a:r>
              <a:rPr dirty="0" sz="2400" spc="-5">
                <a:latin typeface="Calibri"/>
                <a:cs typeface="Calibri"/>
              </a:rPr>
              <a:t>olması </a:t>
            </a:r>
            <a:r>
              <a:rPr dirty="0" sz="2400" spc="-10">
                <a:latin typeface="Calibri"/>
                <a:cs typeface="Calibri"/>
              </a:rPr>
              <a:t>(zorbalık yapan </a:t>
            </a:r>
            <a:r>
              <a:rPr dirty="0" sz="2400" spc="-5">
                <a:latin typeface="Calibri"/>
                <a:cs typeface="Calibri"/>
              </a:rPr>
              <a:t>öğrencinin </a:t>
            </a:r>
            <a:r>
              <a:rPr dirty="0" sz="2400" spc="-10">
                <a:latin typeface="Calibri"/>
                <a:cs typeface="Calibri"/>
              </a:rPr>
              <a:t>fiziksel,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zihinsel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yaş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olarak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daha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büyük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7180" y="2310383"/>
            <a:ext cx="3945635" cy="27340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0008" y="414985"/>
            <a:ext cx="596201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-5"/>
              <a:t> Zorbalığının</a:t>
            </a:r>
            <a:r>
              <a:rPr dirty="0" spc="20"/>
              <a:t> </a:t>
            </a:r>
            <a:r>
              <a:rPr dirty="0" spc="-5"/>
              <a:t>Sonuçları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79575"/>
            <a:ext cx="10253345" cy="363474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zorbalığının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bu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olaya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dahil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olan</a:t>
            </a:r>
            <a:r>
              <a:rPr dirty="0" sz="2800" spc="-5">
                <a:latin typeface="Calibri"/>
                <a:cs typeface="Calibri"/>
              </a:rPr>
              <a:t> tüm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öğrenciler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için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kısa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uzun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vadeli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fiziksel, </a:t>
            </a:r>
            <a:r>
              <a:rPr dirty="0" sz="2400" spc="-5">
                <a:latin typeface="Calibri"/>
                <a:cs typeface="Calibri"/>
              </a:rPr>
              <a:t>bilişsel,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davranışsal,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duygusal sonuçları olduğu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bulunmuştur.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27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yapanlar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15">
                <a:latin typeface="Calibri"/>
                <a:cs typeface="Calibri"/>
              </a:rPr>
              <a:t>Zorbalığa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yapan </a:t>
            </a:r>
            <a:r>
              <a:rPr dirty="0" sz="2400" spc="-5">
                <a:latin typeface="Calibri"/>
                <a:cs typeface="Calibri"/>
              </a:rPr>
              <a:t>hem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maruz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kalanlar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İzleyiciler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555" y="382269"/>
            <a:ext cx="1009459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5"/>
              <a:t> </a:t>
            </a:r>
            <a:r>
              <a:rPr dirty="0" spc="-10"/>
              <a:t>Zorbalığının</a:t>
            </a:r>
            <a:r>
              <a:rPr dirty="0" spc="30"/>
              <a:t> </a:t>
            </a:r>
            <a:r>
              <a:rPr dirty="0" spc="-5"/>
              <a:t>Sonuçları</a:t>
            </a:r>
            <a:r>
              <a:rPr dirty="0" spc="20"/>
              <a:t> </a:t>
            </a:r>
            <a:r>
              <a:rPr dirty="0" spc="-5" b="0">
                <a:latin typeface="Calibri"/>
                <a:cs typeface="Calibri"/>
              </a:rPr>
              <a:t>–</a:t>
            </a:r>
            <a:r>
              <a:rPr dirty="0" spc="-15" b="0">
                <a:latin typeface="Calibri"/>
                <a:cs typeface="Calibri"/>
              </a:rPr>
              <a:t> </a:t>
            </a:r>
            <a:r>
              <a:rPr dirty="0" spc="-10">
                <a:solidFill>
                  <a:srgbClr val="FF0000"/>
                </a:solidFill>
              </a:rPr>
              <a:t>Zorbalık</a:t>
            </a:r>
            <a:r>
              <a:rPr dirty="0" spc="25">
                <a:solidFill>
                  <a:srgbClr val="FF0000"/>
                </a:solidFill>
              </a:rPr>
              <a:t> </a:t>
            </a:r>
            <a:r>
              <a:rPr dirty="0" spc="-40">
                <a:solidFill>
                  <a:srgbClr val="FF0000"/>
                </a:solidFill>
              </a:rPr>
              <a:t>Yapanlar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94304"/>
            <a:ext cx="9857740" cy="4360545"/>
          </a:xfrm>
          <a:prstGeom prst="rect">
            <a:avLst/>
          </a:prstGeom>
        </p:spPr>
        <p:txBody>
          <a:bodyPr wrap="square" lIns="0" tIns="17208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Okuldan kaçma,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okuldaki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kuralları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çiğneme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Öğretmenlere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gelme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5">
                <a:latin typeface="Calibri"/>
                <a:cs typeface="Calibri"/>
              </a:rPr>
              <a:t>Okula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karşı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ilgisizlik,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akademik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başarıda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düşüş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7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10">
                <a:latin typeface="Calibri"/>
                <a:cs typeface="Calibri"/>
              </a:rPr>
              <a:t>Aileye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öğretmene</a:t>
            </a:r>
            <a:r>
              <a:rPr dirty="0" sz="2200" spc="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saldırgan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şiddet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içerikli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gösterme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35">
                <a:latin typeface="Calibri"/>
                <a:cs typeface="Calibri"/>
              </a:rPr>
              <a:t>Yetersiz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sosyal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beceriler,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soyutlanma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yalnız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kalma</a:t>
            </a: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20">
                <a:latin typeface="Calibri"/>
                <a:cs typeface="Calibri"/>
              </a:rPr>
              <a:t>Erken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yaşta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alkol,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sigara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-5">
                <a:latin typeface="Calibri"/>
                <a:cs typeface="Calibri"/>
              </a:rPr>
              <a:t> madde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kullanımı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500">
              <a:latin typeface="Calibri"/>
              <a:cs typeface="Calibri"/>
            </a:endParaRPr>
          </a:p>
          <a:p>
            <a:pPr marL="241300" marR="5080" indent="-229235">
              <a:lnSpc>
                <a:spcPct val="110000"/>
              </a:lnSpc>
              <a:spcBef>
                <a:spcPts val="185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u="heavy" sz="22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</a:t>
            </a:r>
            <a:r>
              <a:rPr dirty="0" u="heavy" sz="22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</a:t>
            </a:r>
            <a:r>
              <a:rPr dirty="0" sz="2200" spc="-5">
                <a:latin typeface="Calibri"/>
                <a:cs typeface="Calibri"/>
              </a:rPr>
              <a:t>: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Suç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şiddet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olaylarına </a:t>
            </a:r>
            <a:r>
              <a:rPr dirty="0" sz="2200" spc="-10">
                <a:latin typeface="Calibri"/>
                <a:cs typeface="Calibri"/>
              </a:rPr>
              <a:t>karışma,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aile içi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şiddet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gösterme,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riskli </a:t>
            </a:r>
            <a:r>
              <a:rPr dirty="0" sz="2200" spc="-484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davranışlarda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bulunma,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madde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kullanımı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psikiyatrik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hastalık</a:t>
            </a:r>
            <a:r>
              <a:rPr dirty="0" sz="2200" spc="-5">
                <a:latin typeface="Calibri"/>
                <a:cs typeface="Calibri"/>
              </a:rPr>
              <a:t> riski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9632" y="6602983"/>
            <a:ext cx="4305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(Fergusson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2014;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Gökkaya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Tekinsav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Sütcü,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2020;</a:t>
            </a:r>
            <a:r>
              <a:rPr dirty="0" sz="1000" spc="6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Menesini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2003)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694" y="413969"/>
            <a:ext cx="105283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Akran</a:t>
            </a:r>
            <a:r>
              <a:rPr dirty="0" sz="3600" spc="-5"/>
              <a:t> Zorbalığının</a:t>
            </a:r>
            <a:r>
              <a:rPr dirty="0" sz="3600" spc="15"/>
              <a:t> </a:t>
            </a:r>
            <a:r>
              <a:rPr dirty="0" sz="3600" spc="-5"/>
              <a:t>Sonuçları</a:t>
            </a:r>
            <a:r>
              <a:rPr dirty="0" sz="3600"/>
              <a:t> –</a:t>
            </a:r>
            <a:r>
              <a:rPr dirty="0" sz="3600" spc="-5"/>
              <a:t> </a:t>
            </a:r>
            <a:r>
              <a:rPr dirty="0" sz="3600" spc="-15">
                <a:solidFill>
                  <a:srgbClr val="FF0000"/>
                </a:solidFill>
              </a:rPr>
              <a:t>Zorbalığa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Maruz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10">
                <a:solidFill>
                  <a:srgbClr val="FF0000"/>
                </a:solidFill>
              </a:rPr>
              <a:t>Kalanlar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6939" y="1818614"/>
            <a:ext cx="8040370" cy="304863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Üzgün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>
                <a:latin typeface="Calibri"/>
                <a:cs typeface="Calibri"/>
              </a:rPr>
              <a:t>mutsuz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hissetme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Kızgınlık,</a:t>
            </a:r>
            <a:r>
              <a:rPr dirty="0" sz="2000" spc="-10">
                <a:latin typeface="Calibri"/>
                <a:cs typeface="Calibri"/>
              </a:rPr>
              <a:t> çaresizlik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5">
                <a:latin typeface="Calibri"/>
                <a:cs typeface="Calibri"/>
              </a:rPr>
              <a:t> yalnızlık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5">
                <a:latin typeface="Calibri"/>
                <a:cs typeface="Calibri"/>
              </a:rPr>
              <a:t>Uyku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Fiziksel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belirtiler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(karın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baş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ağrısı,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mide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bulantısı)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Okula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isteksizlik,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okuldan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uzaklaşma,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okulda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kendini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güvensiz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hissetme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>
                <a:latin typeface="Calibri"/>
                <a:cs typeface="Calibri"/>
              </a:rPr>
              <a:t>Düşük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benlik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000" spc="-10">
                <a:latin typeface="Calibri"/>
                <a:cs typeface="Calibri"/>
              </a:rPr>
              <a:t>Depresyon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 spc="-20">
                <a:latin typeface="Calibri"/>
                <a:cs typeface="Calibri"/>
              </a:rPr>
              <a:t> kaygı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5831535"/>
            <a:ext cx="10672445" cy="921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u="heavy" sz="20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Yetişkinlik</a:t>
            </a:r>
            <a:r>
              <a:rPr dirty="0" u="heavy" sz="2000" spc="4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0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döneminde: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düşük benlik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saygısı,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depresyon</a:t>
            </a:r>
            <a:r>
              <a:rPr dirty="0" sz="2000" spc="-15">
                <a:latin typeface="Calibri"/>
                <a:cs typeface="Calibri"/>
              </a:rPr>
              <a:t> 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kaygı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problemleri,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romantik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ilişkilerde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problem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yaşama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riski</a:t>
            </a:r>
            <a:endParaRPr sz="2000">
              <a:latin typeface="Calibri"/>
              <a:cs typeface="Calibri"/>
            </a:endParaRPr>
          </a:p>
          <a:p>
            <a:pPr marL="6170295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Calibri"/>
                <a:cs typeface="Calibri"/>
              </a:rPr>
              <a:t>(Gültekin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Sayıl,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2005;</a:t>
            </a:r>
            <a:r>
              <a:rPr dirty="0" sz="1100" spc="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Kapcı,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2004;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Ledwell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-5">
                <a:latin typeface="Calibri"/>
                <a:cs typeface="Calibri"/>
              </a:rPr>
              <a:t> King,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2013; </a:t>
            </a:r>
            <a:r>
              <a:rPr dirty="0" sz="1100">
                <a:latin typeface="Calibri"/>
                <a:cs typeface="Calibri"/>
              </a:rPr>
              <a:t>Ttofi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ark.,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2011)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73155"/>
            <a:ext cx="5176520" cy="278701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25">
                <a:latin typeface="Calibri"/>
                <a:cs typeface="Calibri"/>
              </a:rPr>
              <a:t>Yüksek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düzeyde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saldırgan</a:t>
            </a:r>
            <a:r>
              <a:rPr dirty="0" sz="2600" spc="-10">
                <a:latin typeface="Calibri"/>
                <a:cs typeface="Calibri"/>
              </a:rPr>
              <a:t> davranışlar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5">
                <a:latin typeface="Calibri"/>
                <a:cs typeface="Calibri"/>
              </a:rPr>
              <a:t>Depresyon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kaygı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Duygusal</a:t>
            </a:r>
            <a:r>
              <a:rPr dirty="0" sz="2600" spc="-6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stres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Düşük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benlik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saygısı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204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Arkadaşlık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ilişkilerinde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problemler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Dışlanma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5497" y="6687108"/>
            <a:ext cx="33635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(Conners-Burrow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ark., </a:t>
            </a:r>
            <a:r>
              <a:rPr dirty="0" sz="1200">
                <a:latin typeface="Calibri"/>
                <a:cs typeface="Calibri"/>
              </a:rPr>
              <a:t>2009; </a:t>
            </a:r>
            <a:r>
              <a:rPr dirty="0" sz="1200" spc="-10">
                <a:latin typeface="Calibri"/>
                <a:cs typeface="Calibri"/>
              </a:rPr>
              <a:t>Swearer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ark., </a:t>
            </a:r>
            <a:r>
              <a:rPr dirty="0" sz="1200">
                <a:latin typeface="Calibri"/>
                <a:cs typeface="Calibri"/>
              </a:rPr>
              <a:t>2001)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8810" y="437464"/>
            <a:ext cx="8195309" cy="106870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4105"/>
              </a:lnSpc>
              <a:spcBef>
                <a:spcPts val="100"/>
              </a:spcBef>
            </a:pPr>
            <a:r>
              <a:rPr dirty="0" sz="3600" spc="-15"/>
              <a:t>Akran </a:t>
            </a:r>
            <a:r>
              <a:rPr dirty="0" sz="3600" spc="-5"/>
              <a:t>Zorbalığının</a:t>
            </a:r>
            <a:r>
              <a:rPr dirty="0" sz="3600"/>
              <a:t> </a:t>
            </a:r>
            <a:r>
              <a:rPr dirty="0" sz="3600" spc="-5"/>
              <a:t>Sonuçları</a:t>
            </a:r>
            <a:r>
              <a:rPr dirty="0" sz="3600" spc="-15"/>
              <a:t> </a:t>
            </a:r>
            <a:r>
              <a:rPr dirty="0" sz="3600"/>
              <a:t>–</a:t>
            </a:r>
            <a:endParaRPr sz="3600"/>
          </a:p>
          <a:p>
            <a:pPr algn="ctr">
              <a:lnSpc>
                <a:spcPts val="4105"/>
              </a:lnSpc>
            </a:pPr>
            <a:r>
              <a:rPr dirty="0" sz="3600" spc="-10">
                <a:solidFill>
                  <a:srgbClr val="FF0000"/>
                </a:solidFill>
              </a:rPr>
              <a:t>Zorbalık</a:t>
            </a:r>
            <a:r>
              <a:rPr dirty="0" sz="3600" spc="-5">
                <a:solidFill>
                  <a:srgbClr val="FF0000"/>
                </a:solidFill>
              </a:rPr>
              <a:t> </a:t>
            </a:r>
            <a:r>
              <a:rPr dirty="0" sz="3600" spc="-50">
                <a:solidFill>
                  <a:srgbClr val="FF0000"/>
                </a:solidFill>
              </a:rPr>
              <a:t>Yapan</a:t>
            </a:r>
            <a:r>
              <a:rPr dirty="0" sz="3600" spc="-5">
                <a:solidFill>
                  <a:srgbClr val="FF0000"/>
                </a:solidFill>
              </a:rPr>
              <a:t> </a:t>
            </a:r>
            <a:r>
              <a:rPr dirty="0" sz="3600" spc="-15">
                <a:solidFill>
                  <a:srgbClr val="FF0000"/>
                </a:solidFill>
              </a:rPr>
              <a:t>ve</a:t>
            </a:r>
            <a:r>
              <a:rPr dirty="0" sz="3600" spc="-5">
                <a:solidFill>
                  <a:srgbClr val="FF0000"/>
                </a:solidFill>
              </a:rPr>
              <a:t> </a:t>
            </a:r>
            <a:r>
              <a:rPr dirty="0" sz="3600" spc="-15">
                <a:solidFill>
                  <a:srgbClr val="FF0000"/>
                </a:solidFill>
              </a:rPr>
              <a:t>Zorbalığa</a:t>
            </a:r>
            <a:r>
              <a:rPr dirty="0" sz="3600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Maruz </a:t>
            </a:r>
            <a:r>
              <a:rPr dirty="0" sz="3600" spc="-10">
                <a:solidFill>
                  <a:srgbClr val="FF0000"/>
                </a:solidFill>
              </a:rPr>
              <a:t>Kalanlar</a:t>
            </a:r>
            <a:endParaRPr sz="3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860" y="387858"/>
            <a:ext cx="83210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/>
              <a:t> </a:t>
            </a:r>
            <a:r>
              <a:rPr dirty="0" spc="-10"/>
              <a:t>Zorbalığının</a:t>
            </a:r>
            <a:r>
              <a:rPr dirty="0" spc="25"/>
              <a:t> </a:t>
            </a:r>
            <a:r>
              <a:rPr dirty="0" spc="-5"/>
              <a:t>Sonuçları</a:t>
            </a:r>
            <a:r>
              <a:rPr dirty="0" spc="20"/>
              <a:t> </a:t>
            </a:r>
            <a:r>
              <a:rPr dirty="0" spc="-5"/>
              <a:t>-</a:t>
            </a:r>
            <a:r>
              <a:rPr dirty="0" spc="-15"/>
              <a:t> </a:t>
            </a:r>
            <a:r>
              <a:rPr dirty="0" spc="-5">
                <a:solidFill>
                  <a:srgbClr val="FF0000"/>
                </a:solidFill>
              </a:rPr>
              <a:t>İzleyiciler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357" y="1534247"/>
            <a:ext cx="10760710" cy="326136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5">
                <a:latin typeface="Calibri"/>
                <a:cs typeface="Calibri"/>
              </a:rPr>
              <a:t>Benim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de başıma</a:t>
            </a:r>
            <a:r>
              <a:rPr dirty="0" sz="2200" spc="-10">
                <a:latin typeface="Calibri"/>
                <a:cs typeface="Calibri"/>
              </a:rPr>
              <a:t> gelebilir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düşüncesi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Kendini savunmak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-10">
                <a:latin typeface="Calibri"/>
                <a:cs typeface="Calibri"/>
              </a:rPr>
              <a:t> sürekli </a:t>
            </a:r>
            <a:r>
              <a:rPr dirty="0" sz="2200" spc="-15">
                <a:latin typeface="Calibri"/>
                <a:cs typeface="Calibri"/>
              </a:rPr>
              <a:t>tetikte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olma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hissi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Zorbalığa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maruz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öğrenciye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yardım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edemediği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 </a:t>
            </a:r>
            <a:r>
              <a:rPr dirty="0" sz="2200" spc="-10">
                <a:latin typeface="Calibri"/>
                <a:cs typeface="Calibri"/>
              </a:rPr>
              <a:t>suçluluk duyma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veya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güçsüz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olaylarına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katılması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baskı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hissetme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0">
                <a:latin typeface="Calibri"/>
                <a:cs typeface="Calibri"/>
              </a:rPr>
              <a:t>Mutsuzluk,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üzüntü,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umutsuzluk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Korku,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kaygı,</a:t>
            </a:r>
            <a:r>
              <a:rPr dirty="0" sz="2200" spc="-10">
                <a:latin typeface="Calibri"/>
                <a:cs typeface="Calibri"/>
              </a:rPr>
              <a:t> endişe,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tedirginlik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dirty="0" sz="2200" spc="-15">
                <a:latin typeface="Calibri"/>
                <a:cs typeface="Calibri"/>
              </a:rPr>
              <a:t>Okulu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sevmeme,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okuldan uzaklaşma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okulda</a:t>
            </a:r>
            <a:r>
              <a:rPr dirty="0" sz="2200" spc="-15">
                <a:latin typeface="Calibri"/>
                <a:cs typeface="Calibri"/>
              </a:rPr>
              <a:t> kendini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güvende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hissetmeme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19361" y="6574028"/>
            <a:ext cx="2425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(Nishina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Juvanen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2005;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Rigby, </a:t>
            </a:r>
            <a:r>
              <a:rPr dirty="0" sz="1200">
                <a:latin typeface="Calibri"/>
                <a:cs typeface="Calibri"/>
              </a:rPr>
              <a:t>2003)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0408" y="533146"/>
            <a:ext cx="717486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5"/>
              <a:t> </a:t>
            </a:r>
            <a:r>
              <a:rPr dirty="0" spc="-10"/>
              <a:t>Zorbalığı</a:t>
            </a:r>
            <a:r>
              <a:rPr dirty="0" spc="25"/>
              <a:t> </a:t>
            </a:r>
            <a:r>
              <a:rPr dirty="0" spc="-5"/>
              <a:t>ile</a:t>
            </a:r>
            <a:r>
              <a:rPr dirty="0"/>
              <a:t> </a:t>
            </a:r>
            <a:r>
              <a:rPr dirty="0" spc="-5"/>
              <a:t>İlişkili</a:t>
            </a:r>
            <a:r>
              <a:rPr dirty="0" spc="20"/>
              <a:t> </a:t>
            </a:r>
            <a:r>
              <a:rPr dirty="0" spc="-25"/>
              <a:t>Faktörler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40762"/>
            <a:ext cx="3440429" cy="3518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Bireysel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Aileye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İlişkin</a:t>
            </a:r>
            <a:r>
              <a:rPr dirty="0" sz="2800" spc="-15">
                <a:latin typeface="Calibri"/>
                <a:cs typeface="Calibri"/>
              </a:rPr>
              <a:t> 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20">
                <a:latin typeface="Calibri"/>
                <a:cs typeface="Calibri"/>
              </a:rPr>
              <a:t>Okula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İlişkin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dirty="0" sz="2800" spc="-10">
                <a:latin typeface="Calibri"/>
                <a:cs typeface="Calibri"/>
              </a:rPr>
              <a:t>Çevresel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Özellikler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2313559"/>
            <a:ext cx="10337165" cy="2129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1300" indent="-229235">
              <a:lnSpc>
                <a:spcPts val="3420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3000" spc="-30">
                <a:latin typeface="Calibri"/>
                <a:cs typeface="Calibri"/>
              </a:rPr>
              <a:t>Araştırmalar,</a:t>
            </a:r>
            <a:r>
              <a:rPr dirty="0" sz="3000" spc="15">
                <a:latin typeface="Calibri"/>
                <a:cs typeface="Calibri"/>
              </a:rPr>
              <a:t> </a:t>
            </a:r>
            <a:r>
              <a:rPr dirty="0" sz="3000" spc="-15" b="1">
                <a:latin typeface="Calibri"/>
                <a:cs typeface="Calibri"/>
              </a:rPr>
              <a:t>akran</a:t>
            </a:r>
            <a:r>
              <a:rPr dirty="0" sz="3000" spc="-10" b="1">
                <a:latin typeface="Calibri"/>
                <a:cs typeface="Calibri"/>
              </a:rPr>
              <a:t> zorbalığının</a:t>
            </a:r>
            <a:r>
              <a:rPr dirty="0" sz="3000" b="1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çocukların</a:t>
            </a:r>
            <a:r>
              <a:rPr dirty="0" sz="3000" spc="-20">
                <a:latin typeface="Calibri"/>
                <a:cs typeface="Calibri"/>
              </a:rPr>
              <a:t> bireysel</a:t>
            </a:r>
            <a:endParaRPr sz="3000">
              <a:latin typeface="Calibri"/>
              <a:cs typeface="Calibri"/>
            </a:endParaRPr>
          </a:p>
          <a:p>
            <a:pPr algn="just" marL="241300" marR="5080">
              <a:lnSpc>
                <a:spcPts val="3240"/>
              </a:lnSpc>
              <a:spcBef>
                <a:spcPts val="225"/>
              </a:spcBef>
            </a:pPr>
            <a:r>
              <a:rPr dirty="0" sz="3000" spc="-15">
                <a:latin typeface="Calibri"/>
                <a:cs typeface="Calibri"/>
              </a:rPr>
              <a:t>özelliklerinden </a:t>
            </a:r>
            <a:r>
              <a:rPr dirty="0" sz="3000" spc="-10">
                <a:latin typeface="Calibri"/>
                <a:cs typeface="Calibri"/>
              </a:rPr>
              <a:t>kaynaklanan </a:t>
            </a:r>
            <a:r>
              <a:rPr dirty="0" sz="3000" spc="-15" b="1">
                <a:solidFill>
                  <a:srgbClr val="FF0000"/>
                </a:solidFill>
                <a:latin typeface="Calibri"/>
                <a:cs typeface="Calibri"/>
              </a:rPr>
              <a:t>tek yönlü </a:t>
            </a:r>
            <a:r>
              <a:rPr dirty="0" sz="3000" b="1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dirty="0" sz="3000" spc="-10" b="1">
                <a:solidFill>
                  <a:srgbClr val="FF0000"/>
                </a:solidFill>
                <a:latin typeface="Calibri"/>
                <a:cs typeface="Calibri"/>
              </a:rPr>
              <a:t>problem </a:t>
            </a:r>
            <a:r>
              <a:rPr dirty="0" sz="3000" b="1">
                <a:solidFill>
                  <a:srgbClr val="FF0000"/>
                </a:solidFill>
                <a:latin typeface="Calibri"/>
                <a:cs typeface="Calibri"/>
              </a:rPr>
              <a:t>değil </a:t>
            </a:r>
            <a:r>
              <a:rPr dirty="0" sz="3000" spc="-5">
                <a:latin typeface="Calibri"/>
                <a:cs typeface="Calibri"/>
              </a:rPr>
              <a:t>aile, </a:t>
            </a:r>
            <a:r>
              <a:rPr dirty="0" sz="3000" spc="-15">
                <a:latin typeface="Calibri"/>
                <a:cs typeface="Calibri"/>
              </a:rPr>
              <a:t>okul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15">
                <a:latin typeface="Calibri"/>
                <a:cs typeface="Calibri"/>
              </a:rPr>
              <a:t>atmosferi, </a:t>
            </a:r>
            <a:r>
              <a:rPr dirty="0" sz="3000" spc="-10">
                <a:latin typeface="Calibri"/>
                <a:cs typeface="Calibri"/>
              </a:rPr>
              <a:t>öğretmen </a:t>
            </a:r>
            <a:r>
              <a:rPr dirty="0" sz="3000">
                <a:latin typeface="Calibri"/>
                <a:cs typeface="Calibri"/>
              </a:rPr>
              <a:t>tutumu, </a:t>
            </a:r>
            <a:r>
              <a:rPr dirty="0" sz="3000" spc="-10">
                <a:latin typeface="Calibri"/>
                <a:cs typeface="Calibri"/>
              </a:rPr>
              <a:t>arkadaş </a:t>
            </a:r>
            <a:r>
              <a:rPr dirty="0" sz="3000" spc="-5">
                <a:latin typeface="Calibri"/>
                <a:cs typeface="Calibri"/>
              </a:rPr>
              <a:t>ilişkileri </a:t>
            </a:r>
            <a:r>
              <a:rPr dirty="0" sz="3000" spc="-15">
                <a:latin typeface="Calibri"/>
                <a:cs typeface="Calibri"/>
              </a:rPr>
              <a:t>ve </a:t>
            </a:r>
            <a:r>
              <a:rPr dirty="0" sz="3000" spc="-5">
                <a:latin typeface="Calibri"/>
                <a:cs typeface="Calibri"/>
              </a:rPr>
              <a:t>içinde </a:t>
            </a:r>
            <a:r>
              <a:rPr dirty="0" sz="3000" spc="-10">
                <a:latin typeface="Calibri"/>
                <a:cs typeface="Calibri"/>
              </a:rPr>
              <a:t>yaşanılan </a:t>
            </a:r>
            <a:r>
              <a:rPr dirty="0" sz="3000" spc="-66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kültürün de</a:t>
            </a:r>
            <a:r>
              <a:rPr dirty="0" sz="3000" spc="-20">
                <a:latin typeface="Calibri"/>
                <a:cs typeface="Calibri"/>
              </a:rPr>
              <a:t> rol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5">
                <a:latin typeface="Calibri"/>
                <a:cs typeface="Calibri"/>
              </a:rPr>
              <a:t>oynadığı</a:t>
            </a:r>
            <a:r>
              <a:rPr dirty="0" sz="3000" spc="5">
                <a:latin typeface="Calibri"/>
                <a:cs typeface="Calibri"/>
              </a:rPr>
              <a:t> </a:t>
            </a:r>
            <a:r>
              <a:rPr dirty="0" sz="3000" spc="-10" b="1">
                <a:solidFill>
                  <a:srgbClr val="FF0000"/>
                </a:solidFill>
                <a:latin typeface="Calibri"/>
                <a:cs typeface="Calibri"/>
              </a:rPr>
              <a:t>çok</a:t>
            </a:r>
            <a:r>
              <a:rPr dirty="0" sz="30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0" spc="-5" b="1">
                <a:solidFill>
                  <a:srgbClr val="FF0000"/>
                </a:solidFill>
                <a:latin typeface="Calibri"/>
                <a:cs typeface="Calibri"/>
              </a:rPr>
              <a:t>boyutlu</a:t>
            </a:r>
            <a:r>
              <a:rPr dirty="0" sz="30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0" b="1">
                <a:solidFill>
                  <a:srgbClr val="FF0000"/>
                </a:solidFill>
                <a:latin typeface="Calibri"/>
                <a:cs typeface="Calibri"/>
              </a:rPr>
              <a:t>bir </a:t>
            </a:r>
            <a:r>
              <a:rPr dirty="0" sz="3000" spc="-10" b="1">
                <a:solidFill>
                  <a:srgbClr val="FF0000"/>
                </a:solidFill>
                <a:latin typeface="Calibri"/>
                <a:cs typeface="Calibri"/>
              </a:rPr>
              <a:t>problem </a:t>
            </a:r>
            <a:r>
              <a:rPr dirty="0" sz="3000" spc="-5">
                <a:latin typeface="Calibri"/>
                <a:cs typeface="Calibri"/>
              </a:rPr>
              <a:t>olduğunu</a:t>
            </a:r>
            <a:endParaRPr sz="3000">
              <a:latin typeface="Calibri"/>
              <a:cs typeface="Calibri"/>
            </a:endParaRPr>
          </a:p>
          <a:p>
            <a:pPr marL="241300">
              <a:lnSpc>
                <a:spcPts val="3195"/>
              </a:lnSpc>
            </a:pPr>
            <a:r>
              <a:rPr dirty="0" sz="3000" spc="-35">
                <a:latin typeface="Calibri"/>
                <a:cs typeface="Calibri"/>
              </a:rPr>
              <a:t>göstermektedir.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9801" y="465277"/>
            <a:ext cx="62293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Çocukların</a:t>
            </a:r>
            <a:r>
              <a:rPr dirty="0" spc="10"/>
              <a:t> </a:t>
            </a:r>
            <a:r>
              <a:rPr dirty="0" spc="-15"/>
              <a:t>Bireysel</a:t>
            </a:r>
            <a:r>
              <a:rPr dirty="0"/>
              <a:t> </a:t>
            </a:r>
            <a:r>
              <a:rPr dirty="0" spc="-15"/>
              <a:t>Özellikleri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11879" y="1749551"/>
            <a:ext cx="4968240" cy="4970145"/>
            <a:chOff x="3611879" y="1749551"/>
            <a:chExt cx="4968240" cy="4970145"/>
          </a:xfrm>
        </p:grpSpPr>
        <p:sp>
          <p:nvSpPr>
            <p:cNvPr id="4" name="object 4"/>
            <p:cNvSpPr/>
            <p:nvPr/>
          </p:nvSpPr>
          <p:spPr>
            <a:xfrm>
              <a:off x="3611879" y="1749551"/>
              <a:ext cx="4968240" cy="4970145"/>
            </a:xfrm>
            <a:custGeom>
              <a:avLst/>
              <a:gdLst/>
              <a:ahLst/>
              <a:cxnLst/>
              <a:rect l="l" t="t" r="r" b="b"/>
              <a:pathLst>
                <a:path w="4968240" h="4970145">
                  <a:moveTo>
                    <a:pt x="2484120" y="0"/>
                  </a:moveTo>
                  <a:lnTo>
                    <a:pt x="0" y="2484882"/>
                  </a:lnTo>
                  <a:lnTo>
                    <a:pt x="2484120" y="4969764"/>
                  </a:lnTo>
                  <a:lnTo>
                    <a:pt x="4968240" y="2484882"/>
                  </a:lnTo>
                  <a:lnTo>
                    <a:pt x="2484120" y="0"/>
                  </a:lnTo>
                  <a:close/>
                </a:path>
              </a:pathLst>
            </a:custGeom>
            <a:solidFill>
              <a:srgbClr val="FFE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82795" y="2221991"/>
              <a:ext cx="1938655" cy="1937385"/>
            </a:xfrm>
            <a:custGeom>
              <a:avLst/>
              <a:gdLst/>
              <a:ahLst/>
              <a:cxnLst/>
              <a:rect l="l" t="t" r="r" b="b"/>
              <a:pathLst>
                <a:path w="1938654" h="1937385">
                  <a:moveTo>
                    <a:pt x="1615693" y="0"/>
                  </a:moveTo>
                  <a:lnTo>
                    <a:pt x="322833" y="0"/>
                  </a:lnTo>
                  <a:lnTo>
                    <a:pt x="275125" y="3500"/>
                  </a:lnTo>
                  <a:lnTo>
                    <a:pt x="229591" y="13667"/>
                  </a:lnTo>
                  <a:lnTo>
                    <a:pt x="186730" y="30003"/>
                  </a:lnTo>
                  <a:lnTo>
                    <a:pt x="147042" y="52007"/>
                  </a:lnTo>
                  <a:lnTo>
                    <a:pt x="111026" y="79181"/>
                  </a:lnTo>
                  <a:lnTo>
                    <a:pt x="79181" y="111026"/>
                  </a:lnTo>
                  <a:lnTo>
                    <a:pt x="52007" y="147042"/>
                  </a:lnTo>
                  <a:lnTo>
                    <a:pt x="30003" y="186730"/>
                  </a:lnTo>
                  <a:lnTo>
                    <a:pt x="13667" y="229591"/>
                  </a:lnTo>
                  <a:lnTo>
                    <a:pt x="3500" y="275125"/>
                  </a:lnTo>
                  <a:lnTo>
                    <a:pt x="0" y="322834"/>
                  </a:lnTo>
                  <a:lnTo>
                    <a:pt x="0" y="1614170"/>
                  </a:lnTo>
                  <a:lnTo>
                    <a:pt x="3500" y="1661878"/>
                  </a:lnTo>
                  <a:lnTo>
                    <a:pt x="13667" y="1707412"/>
                  </a:lnTo>
                  <a:lnTo>
                    <a:pt x="30003" y="1750273"/>
                  </a:lnTo>
                  <a:lnTo>
                    <a:pt x="52007" y="1789961"/>
                  </a:lnTo>
                  <a:lnTo>
                    <a:pt x="79181" y="1825977"/>
                  </a:lnTo>
                  <a:lnTo>
                    <a:pt x="111026" y="1857822"/>
                  </a:lnTo>
                  <a:lnTo>
                    <a:pt x="147042" y="1884996"/>
                  </a:lnTo>
                  <a:lnTo>
                    <a:pt x="186730" y="1907000"/>
                  </a:lnTo>
                  <a:lnTo>
                    <a:pt x="229591" y="1923336"/>
                  </a:lnTo>
                  <a:lnTo>
                    <a:pt x="275125" y="1933503"/>
                  </a:lnTo>
                  <a:lnTo>
                    <a:pt x="322833" y="1937004"/>
                  </a:lnTo>
                  <a:lnTo>
                    <a:pt x="1615693" y="1937004"/>
                  </a:lnTo>
                  <a:lnTo>
                    <a:pt x="1663402" y="1933503"/>
                  </a:lnTo>
                  <a:lnTo>
                    <a:pt x="1708936" y="1923336"/>
                  </a:lnTo>
                  <a:lnTo>
                    <a:pt x="1751797" y="1907000"/>
                  </a:lnTo>
                  <a:lnTo>
                    <a:pt x="1791485" y="1884996"/>
                  </a:lnTo>
                  <a:lnTo>
                    <a:pt x="1827501" y="1857822"/>
                  </a:lnTo>
                  <a:lnTo>
                    <a:pt x="1859346" y="1825977"/>
                  </a:lnTo>
                  <a:lnTo>
                    <a:pt x="1886520" y="1789961"/>
                  </a:lnTo>
                  <a:lnTo>
                    <a:pt x="1908524" y="1750273"/>
                  </a:lnTo>
                  <a:lnTo>
                    <a:pt x="1924860" y="1707412"/>
                  </a:lnTo>
                  <a:lnTo>
                    <a:pt x="1935027" y="1661878"/>
                  </a:lnTo>
                  <a:lnTo>
                    <a:pt x="1938527" y="1614170"/>
                  </a:lnTo>
                  <a:lnTo>
                    <a:pt x="1938527" y="322834"/>
                  </a:lnTo>
                  <a:lnTo>
                    <a:pt x="1935027" y="275125"/>
                  </a:lnTo>
                  <a:lnTo>
                    <a:pt x="1924860" y="229591"/>
                  </a:lnTo>
                  <a:lnTo>
                    <a:pt x="1908524" y="186730"/>
                  </a:lnTo>
                  <a:lnTo>
                    <a:pt x="1886520" y="147042"/>
                  </a:lnTo>
                  <a:lnTo>
                    <a:pt x="1859346" y="111026"/>
                  </a:lnTo>
                  <a:lnTo>
                    <a:pt x="1827501" y="79181"/>
                  </a:lnTo>
                  <a:lnTo>
                    <a:pt x="1791485" y="52007"/>
                  </a:lnTo>
                  <a:lnTo>
                    <a:pt x="1751797" y="30003"/>
                  </a:lnTo>
                  <a:lnTo>
                    <a:pt x="1708936" y="13667"/>
                  </a:lnTo>
                  <a:lnTo>
                    <a:pt x="1663402" y="3500"/>
                  </a:lnTo>
                  <a:lnTo>
                    <a:pt x="161569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082795" y="2221991"/>
              <a:ext cx="1938655" cy="1937385"/>
            </a:xfrm>
            <a:custGeom>
              <a:avLst/>
              <a:gdLst/>
              <a:ahLst/>
              <a:cxnLst/>
              <a:rect l="l" t="t" r="r" b="b"/>
              <a:pathLst>
                <a:path w="1938654" h="1937385">
                  <a:moveTo>
                    <a:pt x="0" y="322834"/>
                  </a:moveTo>
                  <a:lnTo>
                    <a:pt x="3500" y="275125"/>
                  </a:lnTo>
                  <a:lnTo>
                    <a:pt x="13667" y="229591"/>
                  </a:lnTo>
                  <a:lnTo>
                    <a:pt x="30003" y="186730"/>
                  </a:lnTo>
                  <a:lnTo>
                    <a:pt x="52007" y="147042"/>
                  </a:lnTo>
                  <a:lnTo>
                    <a:pt x="79181" y="111026"/>
                  </a:lnTo>
                  <a:lnTo>
                    <a:pt x="111026" y="79181"/>
                  </a:lnTo>
                  <a:lnTo>
                    <a:pt x="147042" y="52007"/>
                  </a:lnTo>
                  <a:lnTo>
                    <a:pt x="186730" y="30003"/>
                  </a:lnTo>
                  <a:lnTo>
                    <a:pt x="229591" y="13667"/>
                  </a:lnTo>
                  <a:lnTo>
                    <a:pt x="275125" y="3500"/>
                  </a:lnTo>
                  <a:lnTo>
                    <a:pt x="322833" y="0"/>
                  </a:lnTo>
                  <a:lnTo>
                    <a:pt x="1615693" y="0"/>
                  </a:lnTo>
                  <a:lnTo>
                    <a:pt x="1663402" y="3500"/>
                  </a:lnTo>
                  <a:lnTo>
                    <a:pt x="1708936" y="13667"/>
                  </a:lnTo>
                  <a:lnTo>
                    <a:pt x="1751797" y="30003"/>
                  </a:lnTo>
                  <a:lnTo>
                    <a:pt x="1791485" y="52007"/>
                  </a:lnTo>
                  <a:lnTo>
                    <a:pt x="1827501" y="79181"/>
                  </a:lnTo>
                  <a:lnTo>
                    <a:pt x="1859346" y="111026"/>
                  </a:lnTo>
                  <a:lnTo>
                    <a:pt x="1886520" y="147042"/>
                  </a:lnTo>
                  <a:lnTo>
                    <a:pt x="1908524" y="186730"/>
                  </a:lnTo>
                  <a:lnTo>
                    <a:pt x="1924860" y="229591"/>
                  </a:lnTo>
                  <a:lnTo>
                    <a:pt x="1935027" y="275125"/>
                  </a:lnTo>
                  <a:lnTo>
                    <a:pt x="1938527" y="322834"/>
                  </a:lnTo>
                  <a:lnTo>
                    <a:pt x="1938527" y="1614170"/>
                  </a:lnTo>
                  <a:lnTo>
                    <a:pt x="1935027" y="1661878"/>
                  </a:lnTo>
                  <a:lnTo>
                    <a:pt x="1924860" y="1707412"/>
                  </a:lnTo>
                  <a:lnTo>
                    <a:pt x="1908524" y="1750273"/>
                  </a:lnTo>
                  <a:lnTo>
                    <a:pt x="1886520" y="1789961"/>
                  </a:lnTo>
                  <a:lnTo>
                    <a:pt x="1859346" y="1825977"/>
                  </a:lnTo>
                  <a:lnTo>
                    <a:pt x="1827501" y="1857822"/>
                  </a:lnTo>
                  <a:lnTo>
                    <a:pt x="1791485" y="1884996"/>
                  </a:lnTo>
                  <a:lnTo>
                    <a:pt x="1751797" y="1907000"/>
                  </a:lnTo>
                  <a:lnTo>
                    <a:pt x="1708936" y="1923336"/>
                  </a:lnTo>
                  <a:lnTo>
                    <a:pt x="1663402" y="1933503"/>
                  </a:lnTo>
                  <a:lnTo>
                    <a:pt x="1615693" y="1937004"/>
                  </a:lnTo>
                  <a:lnTo>
                    <a:pt x="322833" y="1937004"/>
                  </a:lnTo>
                  <a:lnTo>
                    <a:pt x="275125" y="1933503"/>
                  </a:lnTo>
                  <a:lnTo>
                    <a:pt x="229591" y="1923336"/>
                  </a:lnTo>
                  <a:lnTo>
                    <a:pt x="186730" y="1907000"/>
                  </a:lnTo>
                  <a:lnTo>
                    <a:pt x="147042" y="1884996"/>
                  </a:lnTo>
                  <a:lnTo>
                    <a:pt x="111026" y="1857822"/>
                  </a:lnTo>
                  <a:lnTo>
                    <a:pt x="79181" y="1825977"/>
                  </a:lnTo>
                  <a:lnTo>
                    <a:pt x="52007" y="1789961"/>
                  </a:lnTo>
                  <a:lnTo>
                    <a:pt x="30003" y="1750273"/>
                  </a:lnTo>
                  <a:lnTo>
                    <a:pt x="13667" y="1707412"/>
                  </a:lnTo>
                  <a:lnTo>
                    <a:pt x="3500" y="1661878"/>
                  </a:lnTo>
                  <a:lnTo>
                    <a:pt x="0" y="1614170"/>
                  </a:lnTo>
                  <a:lnTo>
                    <a:pt x="0" y="32283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791583" y="2913329"/>
            <a:ext cx="523240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95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aş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64326" y="2215642"/>
            <a:ext cx="1951355" cy="1950085"/>
            <a:chOff x="6164326" y="2215642"/>
            <a:chExt cx="1951355" cy="1950085"/>
          </a:xfrm>
        </p:grpSpPr>
        <p:sp>
          <p:nvSpPr>
            <p:cNvPr id="9" name="object 9"/>
            <p:cNvSpPr/>
            <p:nvPr/>
          </p:nvSpPr>
          <p:spPr>
            <a:xfrm>
              <a:off x="6170676" y="2221992"/>
              <a:ext cx="1938655" cy="1937385"/>
            </a:xfrm>
            <a:custGeom>
              <a:avLst/>
              <a:gdLst/>
              <a:ahLst/>
              <a:cxnLst/>
              <a:rect l="l" t="t" r="r" b="b"/>
              <a:pathLst>
                <a:path w="1938654" h="1937385">
                  <a:moveTo>
                    <a:pt x="1615694" y="0"/>
                  </a:moveTo>
                  <a:lnTo>
                    <a:pt x="322834" y="0"/>
                  </a:lnTo>
                  <a:lnTo>
                    <a:pt x="275125" y="3500"/>
                  </a:lnTo>
                  <a:lnTo>
                    <a:pt x="229591" y="13667"/>
                  </a:lnTo>
                  <a:lnTo>
                    <a:pt x="186730" y="30003"/>
                  </a:lnTo>
                  <a:lnTo>
                    <a:pt x="147042" y="52007"/>
                  </a:lnTo>
                  <a:lnTo>
                    <a:pt x="111026" y="79181"/>
                  </a:lnTo>
                  <a:lnTo>
                    <a:pt x="79181" y="111026"/>
                  </a:lnTo>
                  <a:lnTo>
                    <a:pt x="52007" y="147042"/>
                  </a:lnTo>
                  <a:lnTo>
                    <a:pt x="30003" y="186730"/>
                  </a:lnTo>
                  <a:lnTo>
                    <a:pt x="13667" y="229591"/>
                  </a:lnTo>
                  <a:lnTo>
                    <a:pt x="3500" y="275125"/>
                  </a:lnTo>
                  <a:lnTo>
                    <a:pt x="0" y="322834"/>
                  </a:lnTo>
                  <a:lnTo>
                    <a:pt x="0" y="1614170"/>
                  </a:lnTo>
                  <a:lnTo>
                    <a:pt x="3500" y="1661878"/>
                  </a:lnTo>
                  <a:lnTo>
                    <a:pt x="13667" y="1707412"/>
                  </a:lnTo>
                  <a:lnTo>
                    <a:pt x="30003" y="1750273"/>
                  </a:lnTo>
                  <a:lnTo>
                    <a:pt x="52007" y="1789961"/>
                  </a:lnTo>
                  <a:lnTo>
                    <a:pt x="79181" y="1825977"/>
                  </a:lnTo>
                  <a:lnTo>
                    <a:pt x="111026" y="1857822"/>
                  </a:lnTo>
                  <a:lnTo>
                    <a:pt x="147042" y="1884996"/>
                  </a:lnTo>
                  <a:lnTo>
                    <a:pt x="186730" y="1907000"/>
                  </a:lnTo>
                  <a:lnTo>
                    <a:pt x="229591" y="1923336"/>
                  </a:lnTo>
                  <a:lnTo>
                    <a:pt x="275125" y="1933503"/>
                  </a:lnTo>
                  <a:lnTo>
                    <a:pt x="322834" y="1937004"/>
                  </a:lnTo>
                  <a:lnTo>
                    <a:pt x="1615694" y="1937004"/>
                  </a:lnTo>
                  <a:lnTo>
                    <a:pt x="1663402" y="1933503"/>
                  </a:lnTo>
                  <a:lnTo>
                    <a:pt x="1708936" y="1923336"/>
                  </a:lnTo>
                  <a:lnTo>
                    <a:pt x="1751797" y="1907000"/>
                  </a:lnTo>
                  <a:lnTo>
                    <a:pt x="1791485" y="1884996"/>
                  </a:lnTo>
                  <a:lnTo>
                    <a:pt x="1827501" y="1857822"/>
                  </a:lnTo>
                  <a:lnTo>
                    <a:pt x="1859346" y="1825977"/>
                  </a:lnTo>
                  <a:lnTo>
                    <a:pt x="1886520" y="1789961"/>
                  </a:lnTo>
                  <a:lnTo>
                    <a:pt x="1908524" y="1750273"/>
                  </a:lnTo>
                  <a:lnTo>
                    <a:pt x="1924860" y="1707412"/>
                  </a:lnTo>
                  <a:lnTo>
                    <a:pt x="1935027" y="1661878"/>
                  </a:lnTo>
                  <a:lnTo>
                    <a:pt x="1938527" y="1614170"/>
                  </a:lnTo>
                  <a:lnTo>
                    <a:pt x="1938527" y="322834"/>
                  </a:lnTo>
                  <a:lnTo>
                    <a:pt x="1935027" y="275125"/>
                  </a:lnTo>
                  <a:lnTo>
                    <a:pt x="1924860" y="229591"/>
                  </a:lnTo>
                  <a:lnTo>
                    <a:pt x="1908524" y="186730"/>
                  </a:lnTo>
                  <a:lnTo>
                    <a:pt x="1886520" y="147042"/>
                  </a:lnTo>
                  <a:lnTo>
                    <a:pt x="1859346" y="111026"/>
                  </a:lnTo>
                  <a:lnTo>
                    <a:pt x="1827501" y="79181"/>
                  </a:lnTo>
                  <a:lnTo>
                    <a:pt x="1791485" y="52007"/>
                  </a:lnTo>
                  <a:lnTo>
                    <a:pt x="1751797" y="30003"/>
                  </a:lnTo>
                  <a:lnTo>
                    <a:pt x="1708936" y="13667"/>
                  </a:lnTo>
                  <a:lnTo>
                    <a:pt x="1663402" y="3500"/>
                  </a:lnTo>
                  <a:lnTo>
                    <a:pt x="1615694" y="0"/>
                  </a:lnTo>
                  <a:close/>
                </a:path>
              </a:pathLst>
            </a:custGeom>
            <a:solidFill>
              <a:srgbClr val="52EB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170676" y="2221992"/>
              <a:ext cx="1938655" cy="1937385"/>
            </a:xfrm>
            <a:custGeom>
              <a:avLst/>
              <a:gdLst/>
              <a:ahLst/>
              <a:cxnLst/>
              <a:rect l="l" t="t" r="r" b="b"/>
              <a:pathLst>
                <a:path w="1938654" h="1937385">
                  <a:moveTo>
                    <a:pt x="0" y="322834"/>
                  </a:moveTo>
                  <a:lnTo>
                    <a:pt x="3500" y="275125"/>
                  </a:lnTo>
                  <a:lnTo>
                    <a:pt x="13667" y="229591"/>
                  </a:lnTo>
                  <a:lnTo>
                    <a:pt x="30003" y="186730"/>
                  </a:lnTo>
                  <a:lnTo>
                    <a:pt x="52007" y="147042"/>
                  </a:lnTo>
                  <a:lnTo>
                    <a:pt x="79181" y="111026"/>
                  </a:lnTo>
                  <a:lnTo>
                    <a:pt x="111026" y="79181"/>
                  </a:lnTo>
                  <a:lnTo>
                    <a:pt x="147042" y="52007"/>
                  </a:lnTo>
                  <a:lnTo>
                    <a:pt x="186730" y="30003"/>
                  </a:lnTo>
                  <a:lnTo>
                    <a:pt x="229591" y="13667"/>
                  </a:lnTo>
                  <a:lnTo>
                    <a:pt x="275125" y="3500"/>
                  </a:lnTo>
                  <a:lnTo>
                    <a:pt x="322834" y="0"/>
                  </a:lnTo>
                  <a:lnTo>
                    <a:pt x="1615694" y="0"/>
                  </a:lnTo>
                  <a:lnTo>
                    <a:pt x="1663402" y="3500"/>
                  </a:lnTo>
                  <a:lnTo>
                    <a:pt x="1708936" y="13667"/>
                  </a:lnTo>
                  <a:lnTo>
                    <a:pt x="1751797" y="30003"/>
                  </a:lnTo>
                  <a:lnTo>
                    <a:pt x="1791485" y="52007"/>
                  </a:lnTo>
                  <a:lnTo>
                    <a:pt x="1827501" y="79181"/>
                  </a:lnTo>
                  <a:lnTo>
                    <a:pt x="1859346" y="111026"/>
                  </a:lnTo>
                  <a:lnTo>
                    <a:pt x="1886520" y="147042"/>
                  </a:lnTo>
                  <a:lnTo>
                    <a:pt x="1908524" y="186730"/>
                  </a:lnTo>
                  <a:lnTo>
                    <a:pt x="1924860" y="229591"/>
                  </a:lnTo>
                  <a:lnTo>
                    <a:pt x="1935027" y="275125"/>
                  </a:lnTo>
                  <a:lnTo>
                    <a:pt x="1938527" y="322834"/>
                  </a:lnTo>
                  <a:lnTo>
                    <a:pt x="1938527" y="1614170"/>
                  </a:lnTo>
                  <a:lnTo>
                    <a:pt x="1935027" y="1661878"/>
                  </a:lnTo>
                  <a:lnTo>
                    <a:pt x="1924860" y="1707412"/>
                  </a:lnTo>
                  <a:lnTo>
                    <a:pt x="1908524" y="1750273"/>
                  </a:lnTo>
                  <a:lnTo>
                    <a:pt x="1886520" y="1789961"/>
                  </a:lnTo>
                  <a:lnTo>
                    <a:pt x="1859346" y="1825977"/>
                  </a:lnTo>
                  <a:lnTo>
                    <a:pt x="1827501" y="1857822"/>
                  </a:lnTo>
                  <a:lnTo>
                    <a:pt x="1791485" y="1884996"/>
                  </a:lnTo>
                  <a:lnTo>
                    <a:pt x="1751797" y="1907000"/>
                  </a:lnTo>
                  <a:lnTo>
                    <a:pt x="1708936" y="1923336"/>
                  </a:lnTo>
                  <a:lnTo>
                    <a:pt x="1663402" y="1933503"/>
                  </a:lnTo>
                  <a:lnTo>
                    <a:pt x="1615694" y="1937004"/>
                  </a:lnTo>
                  <a:lnTo>
                    <a:pt x="322834" y="1937004"/>
                  </a:lnTo>
                  <a:lnTo>
                    <a:pt x="275125" y="1933503"/>
                  </a:lnTo>
                  <a:lnTo>
                    <a:pt x="229591" y="1923336"/>
                  </a:lnTo>
                  <a:lnTo>
                    <a:pt x="186730" y="1907000"/>
                  </a:lnTo>
                  <a:lnTo>
                    <a:pt x="147042" y="1884996"/>
                  </a:lnTo>
                  <a:lnTo>
                    <a:pt x="111026" y="1857822"/>
                  </a:lnTo>
                  <a:lnTo>
                    <a:pt x="79181" y="1825977"/>
                  </a:lnTo>
                  <a:lnTo>
                    <a:pt x="52007" y="1789961"/>
                  </a:lnTo>
                  <a:lnTo>
                    <a:pt x="30003" y="1750273"/>
                  </a:lnTo>
                  <a:lnTo>
                    <a:pt x="13667" y="1707412"/>
                  </a:lnTo>
                  <a:lnTo>
                    <a:pt x="3500" y="1661878"/>
                  </a:lnTo>
                  <a:lnTo>
                    <a:pt x="0" y="1614170"/>
                  </a:lnTo>
                  <a:lnTo>
                    <a:pt x="0" y="32283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526783" y="2913329"/>
            <a:ext cx="1228725" cy="468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spc="-10" b="1">
                <a:solidFill>
                  <a:srgbClr val="FFFFFF"/>
                </a:solidFill>
                <a:latin typeface="Calibri"/>
                <a:cs typeface="Calibri"/>
              </a:rPr>
              <a:t>Cinsiyet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76446" y="4301997"/>
            <a:ext cx="1951355" cy="1951355"/>
            <a:chOff x="4076446" y="4301997"/>
            <a:chExt cx="1951355" cy="1951355"/>
          </a:xfrm>
        </p:grpSpPr>
        <p:sp>
          <p:nvSpPr>
            <p:cNvPr id="13" name="object 13"/>
            <p:cNvSpPr/>
            <p:nvPr/>
          </p:nvSpPr>
          <p:spPr>
            <a:xfrm>
              <a:off x="4082796" y="4308347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4" h="1938654">
                  <a:moveTo>
                    <a:pt x="1615439" y="0"/>
                  </a:moveTo>
                  <a:lnTo>
                    <a:pt x="323088" y="0"/>
                  </a:ln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0" y="1615427"/>
                  </a:lnTo>
                  <a:lnTo>
                    <a:pt x="3503" y="1663173"/>
                  </a:lnTo>
                  <a:lnTo>
                    <a:pt x="13679" y="1708744"/>
                  </a:lnTo>
                  <a:lnTo>
                    <a:pt x="30028" y="1751640"/>
                  </a:lnTo>
                  <a:lnTo>
                    <a:pt x="52051" y="1791360"/>
                  </a:lnTo>
                  <a:lnTo>
                    <a:pt x="79248" y="1827406"/>
                  </a:lnTo>
                  <a:lnTo>
                    <a:pt x="111119" y="1859278"/>
                  </a:lnTo>
                  <a:lnTo>
                    <a:pt x="147163" y="1886475"/>
                  </a:lnTo>
                  <a:lnTo>
                    <a:pt x="186882" y="1908498"/>
                  </a:lnTo>
                  <a:lnTo>
                    <a:pt x="229776" y="1924848"/>
                  </a:lnTo>
                  <a:lnTo>
                    <a:pt x="275344" y="1935024"/>
                  </a:lnTo>
                  <a:lnTo>
                    <a:pt x="323088" y="1938527"/>
                  </a:lnTo>
                  <a:lnTo>
                    <a:pt x="1615439" y="1938527"/>
                  </a:lnTo>
                  <a:lnTo>
                    <a:pt x="1663183" y="1935024"/>
                  </a:lnTo>
                  <a:lnTo>
                    <a:pt x="1708751" y="1924848"/>
                  </a:lnTo>
                  <a:lnTo>
                    <a:pt x="1751645" y="1908498"/>
                  </a:lnTo>
                  <a:lnTo>
                    <a:pt x="1791364" y="1886475"/>
                  </a:lnTo>
                  <a:lnTo>
                    <a:pt x="1827408" y="1859278"/>
                  </a:lnTo>
                  <a:lnTo>
                    <a:pt x="1859279" y="1827406"/>
                  </a:lnTo>
                  <a:lnTo>
                    <a:pt x="1886476" y="1791360"/>
                  </a:lnTo>
                  <a:lnTo>
                    <a:pt x="1908499" y="1751640"/>
                  </a:lnTo>
                  <a:lnTo>
                    <a:pt x="1924848" y="1708744"/>
                  </a:lnTo>
                  <a:lnTo>
                    <a:pt x="1935024" y="1663173"/>
                  </a:lnTo>
                  <a:lnTo>
                    <a:pt x="1938527" y="1615427"/>
                  </a:lnTo>
                  <a:lnTo>
                    <a:pt x="1938527" y="323088"/>
                  </a:lnTo>
                  <a:lnTo>
                    <a:pt x="1935024" y="275344"/>
                  </a:lnTo>
                  <a:lnTo>
                    <a:pt x="1924848" y="229776"/>
                  </a:lnTo>
                  <a:lnTo>
                    <a:pt x="1908499" y="186882"/>
                  </a:lnTo>
                  <a:lnTo>
                    <a:pt x="1886476" y="147163"/>
                  </a:lnTo>
                  <a:lnTo>
                    <a:pt x="1859279" y="111119"/>
                  </a:lnTo>
                  <a:lnTo>
                    <a:pt x="1827408" y="79248"/>
                  </a:lnTo>
                  <a:lnTo>
                    <a:pt x="1791364" y="52051"/>
                  </a:lnTo>
                  <a:lnTo>
                    <a:pt x="1751645" y="30028"/>
                  </a:lnTo>
                  <a:lnTo>
                    <a:pt x="1708751" y="13679"/>
                  </a:lnTo>
                  <a:lnTo>
                    <a:pt x="1663183" y="3503"/>
                  </a:lnTo>
                  <a:lnTo>
                    <a:pt x="1615439" y="0"/>
                  </a:lnTo>
                  <a:close/>
                </a:path>
              </a:pathLst>
            </a:custGeom>
            <a:solidFill>
              <a:srgbClr val="2DD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082796" y="4308347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4" h="1938654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1615439" y="0"/>
                  </a:lnTo>
                  <a:lnTo>
                    <a:pt x="1663183" y="3503"/>
                  </a:lnTo>
                  <a:lnTo>
                    <a:pt x="1708751" y="13679"/>
                  </a:lnTo>
                  <a:lnTo>
                    <a:pt x="1751645" y="30028"/>
                  </a:lnTo>
                  <a:lnTo>
                    <a:pt x="1791364" y="52051"/>
                  </a:lnTo>
                  <a:lnTo>
                    <a:pt x="1827408" y="79248"/>
                  </a:lnTo>
                  <a:lnTo>
                    <a:pt x="1859279" y="111119"/>
                  </a:lnTo>
                  <a:lnTo>
                    <a:pt x="1886476" y="147163"/>
                  </a:lnTo>
                  <a:lnTo>
                    <a:pt x="1908499" y="186882"/>
                  </a:lnTo>
                  <a:lnTo>
                    <a:pt x="1924848" y="229776"/>
                  </a:lnTo>
                  <a:lnTo>
                    <a:pt x="1935024" y="275344"/>
                  </a:lnTo>
                  <a:lnTo>
                    <a:pt x="1938527" y="323088"/>
                  </a:lnTo>
                  <a:lnTo>
                    <a:pt x="1938527" y="1615427"/>
                  </a:lnTo>
                  <a:lnTo>
                    <a:pt x="1935024" y="1663173"/>
                  </a:lnTo>
                  <a:lnTo>
                    <a:pt x="1924848" y="1708744"/>
                  </a:lnTo>
                  <a:lnTo>
                    <a:pt x="1908499" y="1751640"/>
                  </a:lnTo>
                  <a:lnTo>
                    <a:pt x="1886476" y="1791360"/>
                  </a:lnTo>
                  <a:lnTo>
                    <a:pt x="1859279" y="1827406"/>
                  </a:lnTo>
                  <a:lnTo>
                    <a:pt x="1827408" y="1859278"/>
                  </a:lnTo>
                  <a:lnTo>
                    <a:pt x="1791364" y="1886475"/>
                  </a:lnTo>
                  <a:lnTo>
                    <a:pt x="1751645" y="1908498"/>
                  </a:lnTo>
                  <a:lnTo>
                    <a:pt x="1708751" y="1924848"/>
                  </a:lnTo>
                  <a:lnTo>
                    <a:pt x="1663183" y="1935024"/>
                  </a:lnTo>
                  <a:lnTo>
                    <a:pt x="1615439" y="1938527"/>
                  </a:lnTo>
                  <a:lnTo>
                    <a:pt x="323088" y="1938527"/>
                  </a:lnTo>
                  <a:lnTo>
                    <a:pt x="275344" y="1935024"/>
                  </a:lnTo>
                  <a:lnTo>
                    <a:pt x="229776" y="1924848"/>
                  </a:lnTo>
                  <a:lnTo>
                    <a:pt x="186882" y="1908498"/>
                  </a:lnTo>
                  <a:lnTo>
                    <a:pt x="147163" y="1886475"/>
                  </a:lnTo>
                  <a:lnTo>
                    <a:pt x="111119" y="1859278"/>
                  </a:lnTo>
                  <a:lnTo>
                    <a:pt x="79248" y="1827406"/>
                  </a:lnTo>
                  <a:lnTo>
                    <a:pt x="52051" y="1791360"/>
                  </a:lnTo>
                  <a:lnTo>
                    <a:pt x="30028" y="1751640"/>
                  </a:lnTo>
                  <a:lnTo>
                    <a:pt x="13679" y="1708744"/>
                  </a:lnTo>
                  <a:lnTo>
                    <a:pt x="3503" y="1663173"/>
                  </a:lnTo>
                  <a:lnTo>
                    <a:pt x="0" y="1615427"/>
                  </a:lnTo>
                  <a:lnTo>
                    <a:pt x="0" y="3230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594986" y="5001514"/>
            <a:ext cx="916940" cy="46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5" b="1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dirty="0" sz="2900" spc="-40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aç</a:t>
            </a:r>
            <a:endParaRPr sz="29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64579" y="4302252"/>
            <a:ext cx="1950720" cy="1950720"/>
            <a:chOff x="6164579" y="4302252"/>
            <a:chExt cx="1950720" cy="1950720"/>
          </a:xfrm>
        </p:grpSpPr>
        <p:sp>
          <p:nvSpPr>
            <p:cNvPr id="17" name="object 17"/>
            <p:cNvSpPr/>
            <p:nvPr/>
          </p:nvSpPr>
          <p:spPr>
            <a:xfrm>
              <a:off x="6170675" y="4308348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4" h="1938654">
                  <a:moveTo>
                    <a:pt x="1615440" y="0"/>
                  </a:moveTo>
                  <a:lnTo>
                    <a:pt x="323088" y="0"/>
                  </a:ln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0" y="1615427"/>
                  </a:lnTo>
                  <a:lnTo>
                    <a:pt x="3503" y="1663173"/>
                  </a:lnTo>
                  <a:lnTo>
                    <a:pt x="13679" y="1708744"/>
                  </a:lnTo>
                  <a:lnTo>
                    <a:pt x="30028" y="1751640"/>
                  </a:lnTo>
                  <a:lnTo>
                    <a:pt x="52051" y="1791360"/>
                  </a:lnTo>
                  <a:lnTo>
                    <a:pt x="79248" y="1827406"/>
                  </a:lnTo>
                  <a:lnTo>
                    <a:pt x="111119" y="1859278"/>
                  </a:lnTo>
                  <a:lnTo>
                    <a:pt x="147163" y="1886475"/>
                  </a:lnTo>
                  <a:lnTo>
                    <a:pt x="186882" y="1908498"/>
                  </a:lnTo>
                  <a:lnTo>
                    <a:pt x="229776" y="1924848"/>
                  </a:lnTo>
                  <a:lnTo>
                    <a:pt x="275344" y="1935024"/>
                  </a:lnTo>
                  <a:lnTo>
                    <a:pt x="323088" y="1938527"/>
                  </a:lnTo>
                  <a:lnTo>
                    <a:pt x="1615440" y="1938527"/>
                  </a:lnTo>
                  <a:lnTo>
                    <a:pt x="1663183" y="1935024"/>
                  </a:lnTo>
                  <a:lnTo>
                    <a:pt x="1708751" y="1924848"/>
                  </a:lnTo>
                  <a:lnTo>
                    <a:pt x="1751645" y="1908498"/>
                  </a:lnTo>
                  <a:lnTo>
                    <a:pt x="1791364" y="1886475"/>
                  </a:lnTo>
                  <a:lnTo>
                    <a:pt x="1827408" y="1859278"/>
                  </a:lnTo>
                  <a:lnTo>
                    <a:pt x="1859279" y="1827406"/>
                  </a:lnTo>
                  <a:lnTo>
                    <a:pt x="1886476" y="1791360"/>
                  </a:lnTo>
                  <a:lnTo>
                    <a:pt x="1908499" y="1751640"/>
                  </a:lnTo>
                  <a:lnTo>
                    <a:pt x="1924848" y="1708744"/>
                  </a:lnTo>
                  <a:lnTo>
                    <a:pt x="1935024" y="1663173"/>
                  </a:lnTo>
                  <a:lnTo>
                    <a:pt x="1938527" y="1615427"/>
                  </a:lnTo>
                  <a:lnTo>
                    <a:pt x="1938527" y="323088"/>
                  </a:lnTo>
                  <a:lnTo>
                    <a:pt x="1935024" y="275344"/>
                  </a:lnTo>
                  <a:lnTo>
                    <a:pt x="1924848" y="229776"/>
                  </a:lnTo>
                  <a:lnTo>
                    <a:pt x="1908499" y="186882"/>
                  </a:lnTo>
                  <a:lnTo>
                    <a:pt x="1886476" y="147163"/>
                  </a:lnTo>
                  <a:lnTo>
                    <a:pt x="1859279" y="111119"/>
                  </a:lnTo>
                  <a:lnTo>
                    <a:pt x="1827408" y="79248"/>
                  </a:lnTo>
                  <a:lnTo>
                    <a:pt x="1791364" y="52051"/>
                  </a:lnTo>
                  <a:lnTo>
                    <a:pt x="1751645" y="30028"/>
                  </a:lnTo>
                  <a:lnTo>
                    <a:pt x="1708751" y="13679"/>
                  </a:lnTo>
                  <a:lnTo>
                    <a:pt x="1663183" y="3503"/>
                  </a:lnTo>
                  <a:lnTo>
                    <a:pt x="16154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70675" y="4308348"/>
              <a:ext cx="1938655" cy="1938655"/>
            </a:xfrm>
            <a:custGeom>
              <a:avLst/>
              <a:gdLst/>
              <a:ahLst/>
              <a:cxnLst/>
              <a:rect l="l" t="t" r="r" b="b"/>
              <a:pathLst>
                <a:path w="1938654" h="1938654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1615440" y="0"/>
                  </a:lnTo>
                  <a:lnTo>
                    <a:pt x="1663183" y="3503"/>
                  </a:lnTo>
                  <a:lnTo>
                    <a:pt x="1708751" y="13679"/>
                  </a:lnTo>
                  <a:lnTo>
                    <a:pt x="1751645" y="30028"/>
                  </a:lnTo>
                  <a:lnTo>
                    <a:pt x="1791364" y="52051"/>
                  </a:lnTo>
                  <a:lnTo>
                    <a:pt x="1827408" y="79248"/>
                  </a:lnTo>
                  <a:lnTo>
                    <a:pt x="1859279" y="111119"/>
                  </a:lnTo>
                  <a:lnTo>
                    <a:pt x="1886476" y="147163"/>
                  </a:lnTo>
                  <a:lnTo>
                    <a:pt x="1908499" y="186882"/>
                  </a:lnTo>
                  <a:lnTo>
                    <a:pt x="1924848" y="229776"/>
                  </a:lnTo>
                  <a:lnTo>
                    <a:pt x="1935024" y="275344"/>
                  </a:lnTo>
                  <a:lnTo>
                    <a:pt x="1938527" y="323088"/>
                  </a:lnTo>
                  <a:lnTo>
                    <a:pt x="1938527" y="1615427"/>
                  </a:lnTo>
                  <a:lnTo>
                    <a:pt x="1935024" y="1663173"/>
                  </a:lnTo>
                  <a:lnTo>
                    <a:pt x="1924848" y="1708744"/>
                  </a:lnTo>
                  <a:lnTo>
                    <a:pt x="1908499" y="1751640"/>
                  </a:lnTo>
                  <a:lnTo>
                    <a:pt x="1886476" y="1791360"/>
                  </a:lnTo>
                  <a:lnTo>
                    <a:pt x="1859279" y="1827406"/>
                  </a:lnTo>
                  <a:lnTo>
                    <a:pt x="1827408" y="1859278"/>
                  </a:lnTo>
                  <a:lnTo>
                    <a:pt x="1791364" y="1886475"/>
                  </a:lnTo>
                  <a:lnTo>
                    <a:pt x="1751645" y="1908498"/>
                  </a:lnTo>
                  <a:lnTo>
                    <a:pt x="1708751" y="1924848"/>
                  </a:lnTo>
                  <a:lnTo>
                    <a:pt x="1663183" y="1935024"/>
                  </a:lnTo>
                  <a:lnTo>
                    <a:pt x="1615440" y="1938527"/>
                  </a:lnTo>
                  <a:lnTo>
                    <a:pt x="323088" y="1938527"/>
                  </a:lnTo>
                  <a:lnTo>
                    <a:pt x="275344" y="1935024"/>
                  </a:lnTo>
                  <a:lnTo>
                    <a:pt x="229776" y="1924848"/>
                  </a:lnTo>
                  <a:lnTo>
                    <a:pt x="186882" y="1908498"/>
                  </a:lnTo>
                  <a:lnTo>
                    <a:pt x="147163" y="1886475"/>
                  </a:lnTo>
                  <a:lnTo>
                    <a:pt x="111119" y="1859278"/>
                  </a:lnTo>
                  <a:lnTo>
                    <a:pt x="79248" y="1827406"/>
                  </a:lnTo>
                  <a:lnTo>
                    <a:pt x="52051" y="1791360"/>
                  </a:lnTo>
                  <a:lnTo>
                    <a:pt x="30028" y="1751640"/>
                  </a:lnTo>
                  <a:lnTo>
                    <a:pt x="13679" y="1708744"/>
                  </a:lnTo>
                  <a:lnTo>
                    <a:pt x="3503" y="1663173"/>
                  </a:lnTo>
                  <a:lnTo>
                    <a:pt x="0" y="1615427"/>
                  </a:lnTo>
                  <a:lnTo>
                    <a:pt x="0" y="3230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368288" y="4799202"/>
            <a:ext cx="1545590" cy="87249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 indent="316865">
              <a:lnSpc>
                <a:spcPts val="3180"/>
              </a:lnSpc>
              <a:spcBef>
                <a:spcPts val="459"/>
              </a:spcBef>
            </a:pPr>
            <a:r>
              <a:rPr dirty="0" sz="2900" spc="-5" b="1">
                <a:solidFill>
                  <a:srgbClr val="FFFFFF"/>
                </a:solidFill>
                <a:latin typeface="Calibri"/>
                <a:cs typeface="Calibri"/>
              </a:rPr>
              <a:t>Kişilik 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FFFFFF"/>
                </a:solidFill>
                <a:latin typeface="Calibri"/>
                <a:cs typeface="Calibri"/>
              </a:rPr>
              <a:t>Ö</a:t>
            </a:r>
            <a:r>
              <a:rPr dirty="0" sz="2900" spc="-55" b="1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dirty="0" sz="2900" spc="-5" b="1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900" spc="-1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2900" spc="-10" b="1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z="2900" b="1">
                <a:solidFill>
                  <a:srgbClr val="FFFFFF"/>
                </a:solidFill>
                <a:latin typeface="Calibri"/>
                <a:cs typeface="Calibri"/>
              </a:rPr>
              <a:t>leri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9321" y="283540"/>
            <a:ext cx="475170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Aileye</a:t>
            </a:r>
            <a:r>
              <a:rPr dirty="0" spc="-10"/>
              <a:t> </a:t>
            </a:r>
            <a:r>
              <a:rPr dirty="0" spc="-5"/>
              <a:t>İlişkin</a:t>
            </a:r>
            <a:r>
              <a:rPr dirty="0"/>
              <a:t> </a:t>
            </a:r>
            <a:r>
              <a:rPr dirty="0" spc="-20"/>
              <a:t>Özellikler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930" y="1186523"/>
            <a:ext cx="8529955" cy="494220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u="heavy" sz="2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Zorbalık</a:t>
            </a:r>
            <a:r>
              <a:rPr dirty="0" u="heavy" sz="2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yapan</a:t>
            </a:r>
            <a:r>
              <a:rPr dirty="0" u="heavy" sz="2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çocukların</a:t>
            </a:r>
            <a:r>
              <a:rPr dirty="0" u="heavy" sz="2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00" spc="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</a:t>
            </a:r>
            <a:r>
              <a:rPr dirty="0" sz="2600" spc="5">
                <a:latin typeface="Calibri"/>
                <a:cs typeface="Calibri"/>
              </a:rPr>
              <a:t>?</a:t>
            </a:r>
            <a:endParaRPr sz="26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600">
                <a:latin typeface="Calibri"/>
                <a:cs typeface="Calibri"/>
              </a:rPr>
              <a:t>İlgi,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sevgi 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sıcaklıktan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yoksun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bir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aile </a:t>
            </a:r>
            <a:r>
              <a:rPr dirty="0" sz="2600" spc="-10">
                <a:latin typeface="Calibri"/>
                <a:cs typeface="Calibri"/>
              </a:rPr>
              <a:t>ortamı</a:t>
            </a:r>
            <a:endParaRPr sz="26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600" spc="-5">
                <a:latin typeface="Calibri"/>
                <a:cs typeface="Calibri"/>
              </a:rPr>
              <a:t>Fiziksel</a:t>
            </a:r>
            <a:r>
              <a:rPr dirty="0" sz="2600" spc="-20">
                <a:latin typeface="Calibri"/>
                <a:cs typeface="Calibri"/>
              </a:rPr>
              <a:t> veya </a:t>
            </a:r>
            <a:r>
              <a:rPr dirty="0" sz="2600" spc="-10">
                <a:latin typeface="Calibri"/>
                <a:cs typeface="Calibri"/>
              </a:rPr>
              <a:t>duygusal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istismar</a:t>
            </a:r>
            <a:r>
              <a:rPr dirty="0" sz="2600" spc="-15">
                <a:latin typeface="Calibri"/>
                <a:cs typeface="Calibri"/>
              </a:rPr>
              <a:t> uygulayan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ebeveynler</a:t>
            </a:r>
            <a:endParaRPr sz="26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600" spc="-30">
                <a:latin typeface="Calibri"/>
                <a:cs typeface="Calibri"/>
              </a:rPr>
              <a:t>Tutarsız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ebeveyn</a:t>
            </a:r>
            <a:r>
              <a:rPr dirty="0" sz="2600" spc="-5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tutumları,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sınır </a:t>
            </a:r>
            <a:r>
              <a:rPr dirty="0" sz="2600" spc="-10">
                <a:latin typeface="Calibri"/>
                <a:cs typeface="Calibri"/>
              </a:rPr>
              <a:t>problemi, </a:t>
            </a:r>
            <a:r>
              <a:rPr dirty="0" sz="2600">
                <a:latin typeface="Calibri"/>
                <a:cs typeface="Calibri"/>
              </a:rPr>
              <a:t>aşırı ilgi</a:t>
            </a:r>
            <a:endParaRPr sz="26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600" spc="-10">
                <a:latin typeface="Calibri"/>
                <a:cs typeface="Calibri"/>
              </a:rPr>
              <a:t>Saldırgan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davranışları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hoşgörü</a:t>
            </a:r>
            <a:r>
              <a:rPr dirty="0" sz="2600">
                <a:latin typeface="Calibri"/>
                <a:cs typeface="Calibri"/>
              </a:rPr>
              <a:t> ile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karşılayan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ebeveynler</a:t>
            </a:r>
            <a:endParaRPr sz="26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8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600" spc="-10">
                <a:latin typeface="Calibri"/>
                <a:cs typeface="Calibri"/>
              </a:rPr>
              <a:t>Problem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çözümünde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fiziksel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güç </a:t>
            </a:r>
            <a:r>
              <a:rPr dirty="0" sz="2600" spc="-10">
                <a:latin typeface="Calibri"/>
                <a:cs typeface="Calibri"/>
              </a:rPr>
              <a:t>kullanan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ebeveynler</a:t>
            </a:r>
            <a:endParaRPr sz="2600">
              <a:latin typeface="Calibri"/>
              <a:cs typeface="Calibri"/>
            </a:endParaRPr>
          </a:p>
          <a:p>
            <a:pPr lvl="1" marL="698500" marR="203835" indent="-228600">
              <a:lnSpc>
                <a:spcPts val="2810"/>
              </a:lnSpc>
              <a:spcBef>
                <a:spcPts val="545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600" spc="-10">
                <a:latin typeface="Calibri"/>
                <a:cs typeface="Calibri"/>
              </a:rPr>
              <a:t>Kardeşleri tarafından </a:t>
            </a:r>
            <a:r>
              <a:rPr dirty="0" sz="2600" spc="-15">
                <a:latin typeface="Calibri"/>
                <a:cs typeface="Calibri"/>
              </a:rPr>
              <a:t>zorbalığa </a:t>
            </a:r>
            <a:r>
              <a:rPr dirty="0" sz="2600" spc="-20">
                <a:latin typeface="Calibri"/>
                <a:cs typeface="Calibri"/>
              </a:rPr>
              <a:t>uğrayan veya </a:t>
            </a:r>
            <a:r>
              <a:rPr dirty="0" sz="2600" spc="-10">
                <a:latin typeface="Calibri"/>
                <a:cs typeface="Calibri"/>
              </a:rPr>
              <a:t>kardeşlerine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zorbalık </a:t>
            </a:r>
            <a:r>
              <a:rPr dirty="0" sz="2600" spc="-5">
                <a:latin typeface="Calibri"/>
                <a:cs typeface="Calibri"/>
              </a:rPr>
              <a:t>yapan</a:t>
            </a:r>
            <a:r>
              <a:rPr dirty="0" sz="2600" spc="-10">
                <a:latin typeface="Calibri"/>
                <a:cs typeface="Calibri"/>
              </a:rPr>
              <a:t> çocuklar</a:t>
            </a:r>
            <a:endParaRPr sz="2600">
              <a:latin typeface="Calibri"/>
              <a:cs typeface="Calibri"/>
            </a:endParaRPr>
          </a:p>
          <a:p>
            <a:pPr lvl="1" marL="698500" indent="-228600">
              <a:lnSpc>
                <a:spcPct val="100000"/>
              </a:lnSpc>
              <a:spcBef>
                <a:spcPts val="150"/>
              </a:spcBef>
              <a:buFont typeface="Arial MT"/>
              <a:buChar char="•"/>
              <a:tabLst>
                <a:tab pos="698500" algn="l"/>
              </a:tabLst>
            </a:pPr>
            <a:r>
              <a:rPr dirty="0" sz="2600" spc="-10">
                <a:latin typeface="Calibri"/>
                <a:cs typeface="Calibri"/>
              </a:rPr>
              <a:t>Farklı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aile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yapısı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(tek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ebeveynli)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30">
                <a:latin typeface="Calibri"/>
                <a:cs typeface="Calibri"/>
              </a:rPr>
              <a:t>Ev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ortamında </a:t>
            </a:r>
            <a:r>
              <a:rPr dirty="0" sz="2600" spc="-15">
                <a:latin typeface="Calibri"/>
                <a:cs typeface="Calibri"/>
              </a:rPr>
              <a:t>saldırgan</a:t>
            </a:r>
            <a:r>
              <a:rPr dirty="0" sz="2600" spc="-10">
                <a:latin typeface="Calibri"/>
                <a:cs typeface="Calibri"/>
              </a:rPr>
              <a:t> davranışları</a:t>
            </a:r>
            <a:r>
              <a:rPr dirty="0" sz="2600" spc="-5">
                <a:latin typeface="Calibri"/>
                <a:cs typeface="Calibri"/>
              </a:rPr>
              <a:t> öğrenen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çocukların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bunu 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okulda</a:t>
            </a:r>
            <a:r>
              <a:rPr dirty="0" sz="2600" spc="-5">
                <a:latin typeface="Calibri"/>
                <a:cs typeface="Calibri"/>
              </a:rPr>
              <a:t> da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arkadaş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öğretmenlerine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karşı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uyguladıkları tespit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edilmiştir.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8588" y="6519773"/>
            <a:ext cx="45599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(Atik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Güneri,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2013;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Ensor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 2010;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Hong</a:t>
            </a:r>
            <a:r>
              <a:rPr dirty="0" sz="1000" spc="-10">
                <a:latin typeface="Calibri"/>
                <a:cs typeface="Calibri"/>
              </a:rPr>
              <a:t> ve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Espelage,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2012;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Wolke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2015)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7968" y="1719072"/>
            <a:ext cx="3304031" cy="233629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79" y="1177518"/>
            <a:ext cx="8066405" cy="480568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u="heavy" sz="2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Zorbalığa</a:t>
            </a:r>
            <a:r>
              <a:rPr dirty="0" u="heavy" sz="2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maruz</a:t>
            </a:r>
            <a:r>
              <a:rPr dirty="0" u="heavy" sz="2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kalan</a:t>
            </a:r>
            <a:r>
              <a:rPr dirty="0" u="heavy" sz="2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çocukların</a:t>
            </a:r>
            <a:r>
              <a:rPr dirty="0" u="heavy" sz="26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aileleri?</a:t>
            </a:r>
            <a:endParaRPr sz="2600">
              <a:latin typeface="Calibri"/>
              <a:cs typeface="Calibri"/>
            </a:endParaRPr>
          </a:p>
          <a:p>
            <a:pPr lvl="1" marL="698500" marR="5080" indent="-229235">
              <a:lnSpc>
                <a:spcPct val="89700"/>
              </a:lnSpc>
              <a:spcBef>
                <a:spcPts val="51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600">
                <a:latin typeface="Calibri"/>
                <a:cs typeface="Calibri"/>
              </a:rPr>
              <a:t>Aşırı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koruyucu, </a:t>
            </a:r>
            <a:r>
              <a:rPr dirty="0" sz="2600" spc="-20">
                <a:latin typeface="Calibri"/>
                <a:cs typeface="Calibri"/>
              </a:rPr>
              <a:t>kollayıcı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kontrolcü</a:t>
            </a:r>
            <a:r>
              <a:rPr dirty="0" sz="2600" spc="-10">
                <a:latin typeface="Calibri"/>
                <a:cs typeface="Calibri"/>
              </a:rPr>
              <a:t> ebeveynler 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(çocuklar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bağımsızlık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kendine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güven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konularında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sorunlar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yaşayabilirler.)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0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600" spc="-10">
                <a:latin typeface="Calibri"/>
                <a:cs typeface="Calibri"/>
              </a:rPr>
              <a:t>Farklı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aile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yapısı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(tek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ebeveynli)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850">
              <a:latin typeface="Calibri"/>
              <a:cs typeface="Calibri"/>
            </a:endParaRPr>
          </a:p>
          <a:p>
            <a:pPr algn="just" lvl="1" marL="698500" marR="293370" indent="-229235">
              <a:lnSpc>
                <a:spcPts val="2810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u="heavy" sz="2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Anne ile </a:t>
            </a:r>
            <a:r>
              <a:rPr dirty="0" u="heavy" sz="26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ilişki</a:t>
            </a:r>
            <a:r>
              <a:rPr dirty="0" sz="2600" spc="-5">
                <a:latin typeface="Calibri"/>
                <a:cs typeface="Calibri"/>
              </a:rPr>
              <a:t>: </a:t>
            </a:r>
            <a:r>
              <a:rPr dirty="0" sz="2600" spc="-20">
                <a:latin typeface="Calibri"/>
                <a:cs typeface="Calibri"/>
              </a:rPr>
              <a:t>Erkek </a:t>
            </a:r>
            <a:r>
              <a:rPr dirty="0" sz="2600" spc="-5">
                <a:latin typeface="Calibri"/>
                <a:cs typeface="Calibri"/>
              </a:rPr>
              <a:t>çocukların </a:t>
            </a:r>
            <a:r>
              <a:rPr dirty="0" sz="2600">
                <a:latin typeface="Calibri"/>
                <a:cs typeface="Calibri"/>
              </a:rPr>
              <a:t>anneleri ile </a:t>
            </a:r>
            <a:r>
              <a:rPr dirty="0" sz="2600" spc="-10">
                <a:latin typeface="Calibri"/>
                <a:cs typeface="Calibri"/>
              </a:rPr>
              <a:t>çok yakın </a:t>
            </a:r>
            <a:r>
              <a:rPr dirty="0" sz="2600" spc="-5">
                <a:latin typeface="Calibri"/>
                <a:cs typeface="Calibri"/>
              </a:rPr>
              <a:t> duygusal </a:t>
            </a:r>
            <a:r>
              <a:rPr dirty="0" sz="2600">
                <a:latin typeface="Calibri"/>
                <a:cs typeface="Calibri"/>
              </a:rPr>
              <a:t>ilişki </a:t>
            </a:r>
            <a:r>
              <a:rPr dirty="0" sz="2600" spc="-10">
                <a:latin typeface="Calibri"/>
                <a:cs typeface="Calibri"/>
              </a:rPr>
              <a:t>kurma </a:t>
            </a:r>
            <a:r>
              <a:rPr dirty="0" sz="2600" spc="-5">
                <a:latin typeface="Calibri"/>
                <a:cs typeface="Calibri"/>
              </a:rPr>
              <a:t>eğilimi, </a:t>
            </a:r>
            <a:r>
              <a:rPr dirty="0" sz="2600">
                <a:latin typeface="Calibri"/>
                <a:cs typeface="Calibri"/>
              </a:rPr>
              <a:t>annelerinse </a:t>
            </a:r>
            <a:r>
              <a:rPr dirty="0" sz="2600" spc="-5">
                <a:latin typeface="Calibri"/>
                <a:cs typeface="Calibri"/>
              </a:rPr>
              <a:t>çocuklarına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yaşından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daha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küçükmüş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gibi</a:t>
            </a:r>
            <a:r>
              <a:rPr dirty="0" sz="2600" spc="-15">
                <a:latin typeface="Calibri"/>
                <a:cs typeface="Calibri"/>
              </a:rPr>
              <a:t> davranma</a:t>
            </a:r>
            <a:r>
              <a:rPr dirty="0" sz="2600">
                <a:latin typeface="Calibri"/>
                <a:cs typeface="Calibri"/>
              </a:rPr>
              <a:t> eğilimi</a:t>
            </a:r>
            <a:endParaRPr sz="2600">
              <a:latin typeface="Calibri"/>
              <a:cs typeface="Calibri"/>
            </a:endParaRPr>
          </a:p>
          <a:p>
            <a:pPr algn="just" lvl="1" marL="698500" marR="983615" indent="-229235">
              <a:lnSpc>
                <a:spcPts val="2810"/>
              </a:lnSpc>
              <a:spcBef>
                <a:spcPts val="50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u="heavy" sz="2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Baba ile ilişki</a:t>
            </a:r>
            <a:r>
              <a:rPr dirty="0" sz="2600">
                <a:latin typeface="Calibri"/>
                <a:cs typeface="Calibri"/>
              </a:rPr>
              <a:t>: </a:t>
            </a:r>
            <a:r>
              <a:rPr dirty="0" sz="2600" spc="-15">
                <a:latin typeface="Calibri"/>
                <a:cs typeface="Calibri"/>
              </a:rPr>
              <a:t>Uzak </a:t>
            </a:r>
            <a:r>
              <a:rPr dirty="0" sz="2600" spc="-10">
                <a:latin typeface="Calibri"/>
                <a:cs typeface="Calibri"/>
              </a:rPr>
              <a:t>ve mesafeli </a:t>
            </a:r>
            <a:r>
              <a:rPr dirty="0" sz="2600" spc="-5">
                <a:latin typeface="Calibri"/>
                <a:cs typeface="Calibri"/>
              </a:rPr>
              <a:t>bir </a:t>
            </a:r>
            <a:r>
              <a:rPr dirty="0" sz="2600">
                <a:latin typeface="Calibri"/>
                <a:cs typeface="Calibri"/>
              </a:rPr>
              <a:t>ilişki, </a:t>
            </a:r>
            <a:r>
              <a:rPr dirty="0" sz="2600" spc="-5">
                <a:latin typeface="Calibri"/>
                <a:cs typeface="Calibri"/>
              </a:rPr>
              <a:t>babalar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genelde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ya</a:t>
            </a:r>
            <a:r>
              <a:rPr dirty="0" sz="2600">
                <a:latin typeface="Calibri"/>
                <a:cs typeface="Calibri"/>
              </a:rPr>
              <a:t> aşırı </a:t>
            </a:r>
            <a:r>
              <a:rPr dirty="0" sz="2600" spc="-10">
                <a:latin typeface="Calibri"/>
                <a:cs typeface="Calibri"/>
              </a:rPr>
              <a:t>eleştirel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ya</a:t>
            </a:r>
            <a:r>
              <a:rPr dirty="0" sz="2600">
                <a:latin typeface="Calibri"/>
                <a:cs typeface="Calibri"/>
              </a:rPr>
              <a:t> da</a:t>
            </a:r>
            <a:r>
              <a:rPr dirty="0" sz="2600" spc="-5">
                <a:latin typeface="Calibri"/>
                <a:cs typeface="Calibri"/>
              </a:rPr>
              <a:t> tamamen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ilgisiz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29454" y="6374993"/>
            <a:ext cx="39687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(Barboza,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2009;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Bernstein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Watson 1997;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2004;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Şirvanlı-Özen,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2006)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19321" y="378079"/>
            <a:ext cx="47536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Aileye</a:t>
            </a:r>
            <a:r>
              <a:rPr dirty="0" spc="-25"/>
              <a:t> </a:t>
            </a:r>
            <a:r>
              <a:rPr dirty="0" spc="-5"/>
              <a:t>İlişkin</a:t>
            </a:r>
            <a:r>
              <a:rPr dirty="0" spc="-20"/>
              <a:t> </a:t>
            </a:r>
            <a:r>
              <a:rPr dirty="0" spc="-15"/>
              <a:t>Özellikler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2811" y="1696211"/>
            <a:ext cx="3409187" cy="24124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0372" y="507365"/>
          <a:ext cx="9538335" cy="6111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860"/>
                <a:gridCol w="4796790"/>
              </a:tblGrid>
              <a:tr h="625601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35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Akran</a:t>
                      </a:r>
                      <a:r>
                        <a:rPr dirty="0" sz="35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Zorbalığı</a:t>
                      </a:r>
                      <a:endParaRPr sz="35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3500" spc="-15" b="1">
                          <a:latin typeface="Calibri"/>
                          <a:cs typeface="Calibri"/>
                        </a:rPr>
                        <a:t>Akran</a:t>
                      </a:r>
                      <a:r>
                        <a:rPr dirty="0" sz="35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500" spc="-5" b="1">
                          <a:latin typeface="Calibri"/>
                          <a:cs typeface="Calibri"/>
                        </a:rPr>
                        <a:t>Çatışması</a:t>
                      </a:r>
                      <a:endParaRPr sz="35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656717">
                <a:tc>
                  <a:txBody>
                    <a:bodyPr/>
                    <a:lstStyle/>
                    <a:p>
                      <a:pPr marL="360045" indent="-287020">
                        <a:lnSpc>
                          <a:spcPct val="100000"/>
                        </a:lnSpc>
                        <a:spcBef>
                          <a:spcPts val="16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900" spc="-1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dirty="0" sz="19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ilişkisi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yoktur.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0680" indent="-287655">
                        <a:lnSpc>
                          <a:spcPct val="100000"/>
                        </a:lnSpc>
                        <a:spcBef>
                          <a:spcPts val="165"/>
                        </a:spcBef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900" spc="-10">
                          <a:latin typeface="Calibri"/>
                          <a:cs typeface="Calibri"/>
                        </a:rPr>
                        <a:t>Arkadaşlık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ilişkisi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vardır.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56843">
                <a:tc>
                  <a:txBody>
                    <a:bodyPr/>
                    <a:lstStyle/>
                    <a:p>
                      <a:pPr marL="360045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900" spc="-5">
                          <a:latin typeface="Calibri"/>
                          <a:cs typeface="Calibri"/>
                        </a:rPr>
                        <a:t>Güçler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 arası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denge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yoktur.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0680" indent="-287655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900" spc="-5">
                          <a:latin typeface="Calibri"/>
                          <a:cs typeface="Calibri"/>
                        </a:rPr>
                        <a:t>Güçler</a:t>
                      </a:r>
                      <a:r>
                        <a:rPr dirty="0" sz="1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arası</a:t>
                      </a:r>
                      <a:r>
                        <a:rPr dirty="0" sz="1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denge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vardır.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948436">
                <a:tc>
                  <a:txBody>
                    <a:bodyPr/>
                    <a:lstStyle/>
                    <a:p>
                      <a:pPr marL="360045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900" spc="-10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sıklıkla </a:t>
                      </a:r>
                      <a:r>
                        <a:rPr dirty="0" sz="1900" spc="-25">
                          <a:latin typeface="Calibri"/>
                          <a:cs typeface="Calibri"/>
                        </a:rPr>
                        <a:t>tekrarlanır.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0680" marR="892175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900" spc="-15">
                          <a:latin typeface="Calibri"/>
                          <a:cs typeface="Calibri"/>
                        </a:rPr>
                        <a:t>Arada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 sırada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0">
                          <a:latin typeface="Calibri"/>
                          <a:cs typeface="Calibri"/>
                        </a:rPr>
                        <a:t>yaşanır.</a:t>
                      </a:r>
                      <a:r>
                        <a:rPr dirty="0" sz="1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Çatışma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 sürekli </a:t>
                      </a:r>
                      <a:r>
                        <a:rPr dirty="0" sz="1900" spc="-4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0">
                          <a:latin typeface="Calibri"/>
                          <a:cs typeface="Calibri"/>
                        </a:rPr>
                        <a:t>değildir.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56717">
                <a:tc>
                  <a:txBody>
                    <a:bodyPr/>
                    <a:lstStyle/>
                    <a:p>
                      <a:pPr marL="360045" indent="-287020">
                        <a:lnSpc>
                          <a:spcPct val="100000"/>
                        </a:lnSpc>
                        <a:spcBef>
                          <a:spcPts val="17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900" spc="-10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dirty="0" sz="19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kalıcı</a:t>
                      </a:r>
                      <a:r>
                        <a:rPr dirty="0" sz="19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5">
                          <a:latin typeface="Calibri"/>
                          <a:cs typeface="Calibri"/>
                        </a:rPr>
                        <a:t>ağırdır.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0680" indent="-287655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900" spc="-10">
                          <a:latin typeface="Calibri"/>
                          <a:cs typeface="Calibri"/>
                        </a:rPr>
                        <a:t>Sonuçları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ciddi </a:t>
                      </a:r>
                      <a:r>
                        <a:rPr dirty="0" sz="1900" spc="-30">
                          <a:latin typeface="Calibri"/>
                          <a:cs typeface="Calibri"/>
                        </a:rPr>
                        <a:t>değildir.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15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656844">
                <a:tc>
                  <a:txBody>
                    <a:bodyPr/>
                    <a:lstStyle/>
                    <a:p>
                      <a:pPr marL="36004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900" spc="-5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sorumluluk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alma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5">
                          <a:latin typeface="Calibri"/>
                          <a:cs typeface="Calibri"/>
                        </a:rPr>
                        <a:t>yoktur.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0680" indent="-28765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900" spc="-5">
                          <a:latin typeface="Calibri"/>
                          <a:cs typeface="Calibri"/>
                        </a:rPr>
                        <a:t>Pişmanlık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2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sorumluluk</a:t>
                      </a:r>
                      <a:r>
                        <a:rPr dirty="0" sz="19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alma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vardır.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656716">
                <a:tc>
                  <a:txBody>
                    <a:bodyPr/>
                    <a:lstStyle/>
                    <a:p>
                      <a:pPr marL="36004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900" spc="-10">
                          <a:latin typeface="Calibri"/>
                          <a:cs typeface="Calibri"/>
                        </a:rPr>
                        <a:t>Problem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5">
                          <a:latin typeface="Calibri"/>
                          <a:cs typeface="Calibri"/>
                        </a:rPr>
                        <a:t>çözülmeye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çalışılmaz.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0680" indent="-28765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900" spc="-30">
                          <a:latin typeface="Calibri"/>
                          <a:cs typeface="Calibri"/>
                        </a:rPr>
                        <a:t>Taraflar</a:t>
                      </a:r>
                      <a:r>
                        <a:rPr dirty="0" sz="19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problemi</a:t>
                      </a:r>
                      <a:r>
                        <a:rPr dirty="0" sz="1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5">
                          <a:latin typeface="Calibri"/>
                          <a:cs typeface="Calibri"/>
                        </a:rPr>
                        <a:t>çözmeye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30">
                          <a:latin typeface="Calibri"/>
                          <a:cs typeface="Calibri"/>
                        </a:rPr>
                        <a:t>çalışır.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1240180">
                <a:tc>
                  <a:txBody>
                    <a:bodyPr/>
                    <a:lstStyle/>
                    <a:p>
                      <a:pPr marL="360045" marR="139065" indent="-287020">
                        <a:lnSpc>
                          <a:spcPct val="100000"/>
                        </a:lnSpc>
                        <a:spcBef>
                          <a:spcPts val="175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045" algn="l"/>
                          <a:tab pos="360680" algn="l"/>
                        </a:tabLst>
                      </a:pPr>
                      <a:r>
                        <a:rPr dirty="0" sz="1900" spc="-5">
                          <a:latin typeface="Calibri"/>
                          <a:cs typeface="Calibri"/>
                        </a:rPr>
                        <a:t>Eşit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duygusal</a:t>
                      </a:r>
                      <a:r>
                        <a:rPr dirty="0" sz="1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tepki</a:t>
                      </a:r>
                      <a:r>
                        <a:rPr dirty="0" sz="19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yoktur.</a:t>
                      </a:r>
                      <a:r>
                        <a:rPr dirty="0" sz="1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Sadece </a:t>
                      </a:r>
                      <a:r>
                        <a:rPr dirty="0" sz="1900" spc="-20">
                          <a:latin typeface="Calibri"/>
                          <a:cs typeface="Calibri"/>
                        </a:rPr>
                        <a:t>zorbalığa </a:t>
                      </a:r>
                      <a:r>
                        <a:rPr dirty="0" sz="1900" spc="-4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kalanın</a:t>
                      </a:r>
                      <a:r>
                        <a:rPr dirty="0" sz="1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yaşadığı</a:t>
                      </a:r>
                      <a:r>
                        <a:rPr dirty="0" sz="19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olumsuz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duygusal 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tepki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vardır.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0680" indent="-287655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900" spc="-30">
                          <a:latin typeface="Calibri"/>
                          <a:cs typeface="Calibri"/>
                        </a:rPr>
                        <a:t>Taraflar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arasında</a:t>
                      </a:r>
                      <a:r>
                        <a:rPr dirty="0" sz="1900" spc="-5">
                          <a:latin typeface="Calibri"/>
                          <a:cs typeface="Calibri"/>
                        </a:rPr>
                        <a:t> eşit</a:t>
                      </a:r>
                      <a:r>
                        <a:rPr dirty="0" sz="19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duygusal</a:t>
                      </a:r>
                      <a:r>
                        <a:rPr dirty="0" sz="19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10">
                          <a:latin typeface="Calibri"/>
                          <a:cs typeface="Calibri"/>
                        </a:rPr>
                        <a:t>tepki</a:t>
                      </a:r>
                      <a:r>
                        <a:rPr dirty="0" sz="19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00" spc="-40">
                          <a:latin typeface="Calibri"/>
                          <a:cs typeface="Calibri"/>
                        </a:rPr>
                        <a:t>vardır.</a:t>
                      </a:r>
                      <a:endParaRPr sz="1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90131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(Eliot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ark.,</a:t>
                      </a:r>
                      <a:r>
                        <a:rPr dirty="0" sz="1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2010;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Güvenir, 2005)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2348" y="465277"/>
            <a:ext cx="66109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Ebeveynlerin</a:t>
            </a:r>
            <a:r>
              <a:rPr dirty="0" spc="-15"/>
              <a:t> </a:t>
            </a:r>
            <a:r>
              <a:rPr dirty="0" spc="-30"/>
              <a:t>Rol</a:t>
            </a:r>
            <a:r>
              <a:rPr dirty="0" spc="-5"/>
              <a:t> Model</a:t>
            </a:r>
            <a:r>
              <a:rPr dirty="0" spc="-15"/>
              <a:t> </a:t>
            </a:r>
            <a:r>
              <a:rPr dirty="0" spc="-5"/>
              <a:t>Olması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72611"/>
            <a:ext cx="10136505" cy="5162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304165" indent="-229235">
              <a:lnSpc>
                <a:spcPct val="12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5">
                <a:latin typeface="Calibri"/>
                <a:cs typeface="Calibri"/>
              </a:rPr>
              <a:t>Çocuklar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çevrelerindeki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kişileri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30" b="1">
                <a:solidFill>
                  <a:srgbClr val="FF0000"/>
                </a:solidFill>
                <a:latin typeface="Calibri"/>
                <a:cs typeface="Calibri"/>
              </a:rPr>
              <a:t>gözlemler,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onları</a:t>
            </a:r>
            <a:r>
              <a:rPr dirty="0" sz="2600" spc="40"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taklit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ederler</a:t>
            </a:r>
            <a:r>
              <a:rPr dirty="0" sz="26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model </a:t>
            </a:r>
            <a:r>
              <a:rPr dirty="0" sz="2600" spc="-5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30" b="1">
                <a:solidFill>
                  <a:srgbClr val="FF0000"/>
                </a:solidFill>
                <a:latin typeface="Calibri"/>
                <a:cs typeface="Calibri"/>
              </a:rPr>
              <a:t>alırlar.</a:t>
            </a:r>
            <a:endParaRPr sz="2600">
              <a:latin typeface="Calibri"/>
              <a:cs typeface="Calibri"/>
            </a:endParaRPr>
          </a:p>
          <a:p>
            <a:pPr marL="241300" marR="66040" indent="-229235">
              <a:lnSpc>
                <a:spcPct val="120000"/>
              </a:lnSpc>
              <a:spcBef>
                <a:spcPts val="10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 spc="-10">
                <a:latin typeface="Calibri"/>
                <a:cs typeface="Calibri"/>
              </a:rPr>
              <a:t>Eğer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çocuklar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davranışın </a:t>
            </a:r>
            <a:r>
              <a:rPr dirty="0" sz="2600" spc="-5">
                <a:latin typeface="Calibri"/>
                <a:cs typeface="Calibri"/>
              </a:rPr>
              <a:t>sonunda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ödül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alırsa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davranışı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tekrarlama</a:t>
            </a:r>
            <a:r>
              <a:rPr dirty="0" sz="2600" spc="-5">
                <a:latin typeface="Calibri"/>
                <a:cs typeface="Calibri"/>
              </a:rPr>
              <a:t> olasılığı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45">
                <a:latin typeface="Calibri"/>
                <a:cs typeface="Calibri"/>
              </a:rPr>
              <a:t>artar,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eğer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pekiştireç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 almazsa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davranışı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tekrarlama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olasılığı </a:t>
            </a:r>
            <a:r>
              <a:rPr dirty="0" sz="2600" spc="-45">
                <a:latin typeface="Calibri"/>
                <a:cs typeface="Calibri"/>
              </a:rPr>
              <a:t>azalır.</a:t>
            </a:r>
            <a:endParaRPr sz="2600">
              <a:latin typeface="Calibri"/>
              <a:cs typeface="Calibri"/>
            </a:endParaRPr>
          </a:p>
          <a:p>
            <a:pPr marL="241300" marR="5080" indent="-229235">
              <a:lnSpc>
                <a:spcPct val="12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600">
                <a:latin typeface="Calibri"/>
                <a:cs typeface="Calibri"/>
              </a:rPr>
              <a:t>Örneğin, </a:t>
            </a:r>
            <a:r>
              <a:rPr dirty="0" sz="2600" spc="-5">
                <a:latin typeface="Calibri"/>
                <a:cs typeface="Calibri"/>
              </a:rPr>
              <a:t>bir </a:t>
            </a:r>
            <a:r>
              <a:rPr dirty="0" sz="2600" spc="-10">
                <a:latin typeface="Calibri"/>
                <a:cs typeface="Calibri"/>
              </a:rPr>
              <a:t>çocuk </a:t>
            </a:r>
            <a:r>
              <a:rPr dirty="0" sz="2600" spc="-5">
                <a:latin typeface="Calibri"/>
                <a:cs typeface="Calibri"/>
              </a:rPr>
              <a:t>ebeveynlerine </a:t>
            </a:r>
            <a:r>
              <a:rPr dirty="0" sz="2600" spc="-10">
                <a:latin typeface="Calibri"/>
                <a:cs typeface="Calibri"/>
              </a:rPr>
              <a:t>okulda </a:t>
            </a:r>
            <a:r>
              <a:rPr dirty="0" sz="2600" spc="-5">
                <a:latin typeface="Calibri"/>
                <a:cs typeface="Calibri"/>
              </a:rPr>
              <a:t>arkadaşının </a:t>
            </a:r>
            <a:r>
              <a:rPr dirty="0" sz="2600" spc="-10">
                <a:latin typeface="Calibri"/>
                <a:cs typeface="Calibri"/>
              </a:rPr>
              <a:t>kendisine vurduğunu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onun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da arkadaşına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yumruk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atarak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karşılık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verdiğini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söylerse:</a:t>
            </a:r>
            <a:endParaRPr sz="2600">
              <a:latin typeface="Calibri"/>
              <a:cs typeface="Calibri"/>
            </a:endParaRPr>
          </a:p>
          <a:p>
            <a:pPr lvl="1" marL="698500" marR="636270" indent="-228600">
              <a:lnSpc>
                <a:spcPct val="120000"/>
              </a:lnSpc>
              <a:spcBef>
                <a:spcPts val="495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600" spc="-10">
                <a:latin typeface="Calibri"/>
                <a:cs typeface="Calibri"/>
              </a:rPr>
              <a:t>Ebeveynleri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bu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durumu </a:t>
            </a:r>
            <a:r>
              <a:rPr dirty="0" u="heavy" sz="26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onaylarsa</a:t>
            </a:r>
            <a:r>
              <a:rPr dirty="0" sz="2600" spc="-15">
                <a:latin typeface="Calibri"/>
                <a:cs typeface="Calibri"/>
              </a:rPr>
              <a:t>,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çocuk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bu </a:t>
            </a:r>
            <a:r>
              <a:rPr dirty="0" sz="2600" spc="-10">
                <a:latin typeface="Calibri"/>
                <a:cs typeface="Calibri"/>
              </a:rPr>
              <a:t>davranışı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sürdürmeye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devam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edecektir.</a:t>
            </a:r>
            <a:endParaRPr sz="2600">
              <a:latin typeface="Calibri"/>
              <a:cs typeface="Calibri"/>
            </a:endParaRPr>
          </a:p>
          <a:p>
            <a:pPr lvl="1" marL="698500" marR="1883410" indent="-228600">
              <a:lnSpc>
                <a:spcPct val="120100"/>
              </a:lnSpc>
              <a:spcBef>
                <a:spcPts val="50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600" spc="-10">
                <a:latin typeface="Calibri"/>
                <a:cs typeface="Calibri"/>
              </a:rPr>
              <a:t>Ebeveynleri </a:t>
            </a:r>
            <a:r>
              <a:rPr dirty="0" sz="2600">
                <a:latin typeface="Calibri"/>
                <a:cs typeface="Calibri"/>
              </a:rPr>
              <a:t>bu </a:t>
            </a:r>
            <a:r>
              <a:rPr dirty="0" sz="2600" spc="-5">
                <a:latin typeface="Calibri"/>
                <a:cs typeface="Calibri"/>
              </a:rPr>
              <a:t>durumu </a:t>
            </a:r>
            <a:r>
              <a:rPr dirty="0" u="heavy" sz="26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onaylamazsa</a:t>
            </a:r>
            <a:r>
              <a:rPr dirty="0" sz="2600" spc="-10">
                <a:latin typeface="Calibri"/>
                <a:cs typeface="Calibri"/>
              </a:rPr>
              <a:t>, </a:t>
            </a:r>
            <a:r>
              <a:rPr dirty="0" sz="2600" spc="-5">
                <a:latin typeface="Calibri"/>
                <a:cs typeface="Calibri"/>
              </a:rPr>
              <a:t>çocuk </a:t>
            </a:r>
            <a:r>
              <a:rPr dirty="0" sz="2600">
                <a:latin typeface="Calibri"/>
                <a:cs typeface="Calibri"/>
              </a:rPr>
              <a:t>bu </a:t>
            </a:r>
            <a:r>
              <a:rPr dirty="0" sz="2600" spc="-10">
                <a:latin typeface="Calibri"/>
                <a:cs typeface="Calibri"/>
              </a:rPr>
              <a:t>davranışı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tekrarlamayacaktır.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80005" y="207009"/>
            <a:ext cx="7562850" cy="750570"/>
            <a:chOff x="2080005" y="207009"/>
            <a:chExt cx="7562850" cy="750570"/>
          </a:xfrm>
        </p:grpSpPr>
        <p:sp>
          <p:nvSpPr>
            <p:cNvPr id="3" name="object 3"/>
            <p:cNvSpPr/>
            <p:nvPr/>
          </p:nvSpPr>
          <p:spPr>
            <a:xfrm>
              <a:off x="2086355" y="213359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86355" y="213359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8730" y="405765"/>
            <a:ext cx="54864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0">
                <a:latin typeface="Calibri"/>
                <a:cs typeface="Calibri"/>
              </a:rPr>
              <a:t>Aslı,</a:t>
            </a:r>
            <a:r>
              <a:rPr dirty="0" sz="1800" spc="10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annesinin</a:t>
            </a:r>
            <a:r>
              <a:rPr dirty="0" sz="1800" spc="-10" b="0">
                <a:latin typeface="Calibri"/>
                <a:cs typeface="Calibri"/>
              </a:rPr>
              <a:t> </a:t>
            </a:r>
            <a:r>
              <a:rPr dirty="0" sz="1800" spc="-15" b="0">
                <a:latin typeface="Calibri"/>
                <a:cs typeface="Calibri"/>
              </a:rPr>
              <a:t>(rol</a:t>
            </a:r>
            <a:r>
              <a:rPr dirty="0" sz="1800" spc="-5" b="0">
                <a:latin typeface="Calibri"/>
                <a:cs typeface="Calibri"/>
              </a:rPr>
              <a:t> </a:t>
            </a:r>
            <a:r>
              <a:rPr dirty="0" sz="1800" b="0">
                <a:latin typeface="Calibri"/>
                <a:cs typeface="Calibri"/>
              </a:rPr>
              <a:t>model)</a:t>
            </a:r>
            <a:r>
              <a:rPr dirty="0" sz="1800" spc="5" b="0">
                <a:latin typeface="Calibri"/>
                <a:cs typeface="Calibri"/>
              </a:rPr>
              <a:t> </a:t>
            </a:r>
            <a:r>
              <a:rPr dirty="0" sz="1800" spc="-15" b="0">
                <a:latin typeface="Calibri"/>
                <a:cs typeface="Calibri"/>
              </a:rPr>
              <a:t>komşuya</a:t>
            </a:r>
            <a:r>
              <a:rPr dirty="0" sz="1800" b="0">
                <a:latin typeface="Calibri"/>
                <a:cs typeface="Calibri"/>
              </a:rPr>
              <a:t> </a:t>
            </a:r>
            <a:r>
              <a:rPr dirty="0" sz="1800" spc="-10" b="0">
                <a:latin typeface="Calibri"/>
                <a:cs typeface="Calibri"/>
              </a:rPr>
              <a:t>bağırdığını</a:t>
            </a:r>
            <a:r>
              <a:rPr dirty="0" sz="1800" spc="25" b="0">
                <a:latin typeface="Calibri"/>
                <a:cs typeface="Calibri"/>
              </a:rPr>
              <a:t> </a:t>
            </a:r>
            <a:r>
              <a:rPr dirty="0" sz="1800" spc="-25" b="0">
                <a:latin typeface="Calibri"/>
                <a:cs typeface="Calibri"/>
              </a:rPr>
              <a:t>gözlemliyor.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11451" y="207263"/>
            <a:ext cx="749935" cy="749935"/>
            <a:chOff x="1711451" y="207263"/>
            <a:chExt cx="749935" cy="7499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17547" y="213359"/>
              <a:ext cx="737615" cy="7376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17547" y="213359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711451" y="1164336"/>
            <a:ext cx="7931150" cy="749935"/>
            <a:chOff x="1711451" y="1164336"/>
            <a:chExt cx="7931150" cy="749935"/>
          </a:xfrm>
        </p:grpSpPr>
        <p:sp>
          <p:nvSpPr>
            <p:cNvPr id="10" name="object 10"/>
            <p:cNvSpPr/>
            <p:nvPr/>
          </p:nvSpPr>
          <p:spPr>
            <a:xfrm>
              <a:off x="2086355" y="1170432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7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086355" y="1170432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7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7547" y="1170432"/>
              <a:ext cx="737615" cy="7376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17547" y="1170432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7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7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1711451" y="2121407"/>
            <a:ext cx="7931150" cy="749935"/>
            <a:chOff x="1711451" y="2121407"/>
            <a:chExt cx="7931150" cy="749935"/>
          </a:xfrm>
        </p:grpSpPr>
        <p:sp>
          <p:nvSpPr>
            <p:cNvPr id="15" name="object 15"/>
            <p:cNvSpPr/>
            <p:nvPr/>
          </p:nvSpPr>
          <p:spPr>
            <a:xfrm>
              <a:off x="2086355" y="2127503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86355" y="2127503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69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7" y="2127503"/>
              <a:ext cx="737615" cy="7376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17547" y="2127503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69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711451" y="3080004"/>
            <a:ext cx="7931150" cy="749935"/>
            <a:chOff x="1711451" y="3080004"/>
            <a:chExt cx="7931150" cy="749935"/>
          </a:xfrm>
        </p:grpSpPr>
        <p:sp>
          <p:nvSpPr>
            <p:cNvPr id="20" name="object 20"/>
            <p:cNvSpPr/>
            <p:nvPr/>
          </p:nvSpPr>
          <p:spPr>
            <a:xfrm>
              <a:off x="2086355" y="308610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86355" y="3086100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7547" y="3086100"/>
              <a:ext cx="737615" cy="7376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17547" y="3086100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8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1711451" y="4037076"/>
            <a:ext cx="7931150" cy="749935"/>
            <a:chOff x="1711451" y="4037076"/>
            <a:chExt cx="7931150" cy="749935"/>
          </a:xfrm>
        </p:grpSpPr>
        <p:sp>
          <p:nvSpPr>
            <p:cNvPr id="25" name="object 25"/>
            <p:cNvSpPr/>
            <p:nvPr/>
          </p:nvSpPr>
          <p:spPr>
            <a:xfrm>
              <a:off x="2086355" y="4043172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7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086355" y="4043172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7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7547" y="4043172"/>
              <a:ext cx="737615" cy="7376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17547" y="4043172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7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7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1711451" y="4994147"/>
            <a:ext cx="7931150" cy="749935"/>
            <a:chOff x="1711451" y="4994147"/>
            <a:chExt cx="7931150" cy="749935"/>
          </a:xfrm>
        </p:grpSpPr>
        <p:sp>
          <p:nvSpPr>
            <p:cNvPr id="30" name="object 30"/>
            <p:cNvSpPr/>
            <p:nvPr/>
          </p:nvSpPr>
          <p:spPr>
            <a:xfrm>
              <a:off x="2086355" y="5000243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7"/>
                  </a:lnTo>
                  <a:lnTo>
                    <a:pt x="368807" y="737615"/>
                  </a:lnTo>
                  <a:lnTo>
                    <a:pt x="7549896" y="737615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086355" y="5000243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5"/>
                  </a:moveTo>
                  <a:lnTo>
                    <a:pt x="368807" y="737615"/>
                  </a:lnTo>
                  <a:lnTo>
                    <a:pt x="0" y="368807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7547" y="5000243"/>
              <a:ext cx="737615" cy="737616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717547" y="5000243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7"/>
                  </a:moveTo>
                  <a:lnTo>
                    <a:pt x="2873" y="322541"/>
                  </a:lnTo>
                  <a:lnTo>
                    <a:pt x="11262" y="277990"/>
                  </a:lnTo>
                  <a:lnTo>
                    <a:pt x="24822" y="235502"/>
                  </a:lnTo>
                  <a:lnTo>
                    <a:pt x="43207" y="195420"/>
                  </a:lnTo>
                  <a:lnTo>
                    <a:pt x="66072" y="158090"/>
                  </a:lnTo>
                  <a:lnTo>
                    <a:pt x="93071" y="123859"/>
                  </a:lnTo>
                  <a:lnTo>
                    <a:pt x="123859" y="93071"/>
                  </a:lnTo>
                  <a:lnTo>
                    <a:pt x="158090" y="66072"/>
                  </a:lnTo>
                  <a:lnTo>
                    <a:pt x="195420" y="43207"/>
                  </a:lnTo>
                  <a:lnTo>
                    <a:pt x="235502" y="24822"/>
                  </a:lnTo>
                  <a:lnTo>
                    <a:pt x="277990" y="11262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2"/>
                  </a:lnTo>
                  <a:lnTo>
                    <a:pt x="502113" y="24822"/>
                  </a:lnTo>
                  <a:lnTo>
                    <a:pt x="542195" y="43207"/>
                  </a:lnTo>
                  <a:lnTo>
                    <a:pt x="579525" y="66072"/>
                  </a:lnTo>
                  <a:lnTo>
                    <a:pt x="613756" y="93071"/>
                  </a:lnTo>
                  <a:lnTo>
                    <a:pt x="644544" y="123859"/>
                  </a:lnTo>
                  <a:lnTo>
                    <a:pt x="671543" y="158090"/>
                  </a:lnTo>
                  <a:lnTo>
                    <a:pt x="694408" y="195420"/>
                  </a:lnTo>
                  <a:lnTo>
                    <a:pt x="712793" y="235502"/>
                  </a:lnTo>
                  <a:lnTo>
                    <a:pt x="726353" y="277990"/>
                  </a:lnTo>
                  <a:lnTo>
                    <a:pt x="734742" y="322541"/>
                  </a:lnTo>
                  <a:lnTo>
                    <a:pt x="737615" y="368807"/>
                  </a:lnTo>
                  <a:lnTo>
                    <a:pt x="734742" y="415074"/>
                  </a:lnTo>
                  <a:lnTo>
                    <a:pt x="726353" y="459625"/>
                  </a:lnTo>
                  <a:lnTo>
                    <a:pt x="712793" y="502113"/>
                  </a:lnTo>
                  <a:lnTo>
                    <a:pt x="694408" y="542195"/>
                  </a:lnTo>
                  <a:lnTo>
                    <a:pt x="671543" y="579525"/>
                  </a:lnTo>
                  <a:lnTo>
                    <a:pt x="644544" y="613756"/>
                  </a:lnTo>
                  <a:lnTo>
                    <a:pt x="613756" y="644544"/>
                  </a:lnTo>
                  <a:lnTo>
                    <a:pt x="579525" y="671543"/>
                  </a:lnTo>
                  <a:lnTo>
                    <a:pt x="542195" y="694408"/>
                  </a:lnTo>
                  <a:lnTo>
                    <a:pt x="502113" y="712793"/>
                  </a:lnTo>
                  <a:lnTo>
                    <a:pt x="459625" y="726353"/>
                  </a:lnTo>
                  <a:lnTo>
                    <a:pt x="415074" y="734742"/>
                  </a:lnTo>
                  <a:lnTo>
                    <a:pt x="368807" y="737615"/>
                  </a:lnTo>
                  <a:lnTo>
                    <a:pt x="322541" y="734742"/>
                  </a:lnTo>
                  <a:lnTo>
                    <a:pt x="277990" y="726353"/>
                  </a:lnTo>
                  <a:lnTo>
                    <a:pt x="235502" y="712793"/>
                  </a:lnTo>
                  <a:lnTo>
                    <a:pt x="195420" y="694408"/>
                  </a:lnTo>
                  <a:lnTo>
                    <a:pt x="158090" y="671543"/>
                  </a:lnTo>
                  <a:lnTo>
                    <a:pt x="123859" y="644544"/>
                  </a:lnTo>
                  <a:lnTo>
                    <a:pt x="93071" y="613756"/>
                  </a:lnTo>
                  <a:lnTo>
                    <a:pt x="66072" y="579525"/>
                  </a:lnTo>
                  <a:lnTo>
                    <a:pt x="43207" y="542195"/>
                  </a:lnTo>
                  <a:lnTo>
                    <a:pt x="24822" y="502113"/>
                  </a:lnTo>
                  <a:lnTo>
                    <a:pt x="11262" y="459625"/>
                  </a:lnTo>
                  <a:lnTo>
                    <a:pt x="2873" y="415074"/>
                  </a:lnTo>
                  <a:lnTo>
                    <a:pt x="0" y="3688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2080005" y="5950965"/>
            <a:ext cx="7562850" cy="750570"/>
            <a:chOff x="2080005" y="5950965"/>
            <a:chExt cx="7562850" cy="750570"/>
          </a:xfrm>
        </p:grpSpPr>
        <p:sp>
          <p:nvSpPr>
            <p:cNvPr id="35" name="object 35"/>
            <p:cNvSpPr/>
            <p:nvPr/>
          </p:nvSpPr>
          <p:spPr>
            <a:xfrm>
              <a:off x="2086355" y="595731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0"/>
                  </a:moveTo>
                  <a:lnTo>
                    <a:pt x="368807" y="0"/>
                  </a:lnTo>
                  <a:lnTo>
                    <a:pt x="0" y="368808"/>
                  </a:lnTo>
                  <a:lnTo>
                    <a:pt x="368807" y="737616"/>
                  </a:lnTo>
                  <a:lnTo>
                    <a:pt x="7549896" y="737616"/>
                  </a:lnTo>
                  <a:lnTo>
                    <a:pt x="7549896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086355" y="5957315"/>
              <a:ext cx="7550150" cy="737870"/>
            </a:xfrm>
            <a:custGeom>
              <a:avLst/>
              <a:gdLst/>
              <a:ahLst/>
              <a:cxnLst/>
              <a:rect l="l" t="t" r="r" b="b"/>
              <a:pathLst>
                <a:path w="7550150" h="737870">
                  <a:moveTo>
                    <a:pt x="7549896" y="737616"/>
                  </a:moveTo>
                  <a:lnTo>
                    <a:pt x="368807" y="737616"/>
                  </a:lnTo>
                  <a:lnTo>
                    <a:pt x="0" y="368808"/>
                  </a:lnTo>
                  <a:lnTo>
                    <a:pt x="368807" y="0"/>
                  </a:lnTo>
                  <a:lnTo>
                    <a:pt x="7549896" y="0"/>
                  </a:lnTo>
                  <a:lnTo>
                    <a:pt x="7549896" y="737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2729610" y="1115949"/>
            <a:ext cx="6640195" cy="5459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08685" marR="898525">
              <a:lnSpc>
                <a:spcPct val="126699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Komşu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kadın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korkuyor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 annesinin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dediğini </a:t>
            </a:r>
            <a:r>
              <a:rPr dirty="0" sz="1800" spc="-35">
                <a:latin typeface="Calibri"/>
                <a:cs typeface="Calibri"/>
              </a:rPr>
              <a:t>yapıyor.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(modelin</a:t>
            </a:r>
            <a:r>
              <a:rPr dirty="0" sz="1800" spc="-10">
                <a:latin typeface="Calibri"/>
                <a:cs typeface="Calibri"/>
              </a:rPr>
              <a:t> davranışı</a:t>
            </a:r>
            <a:r>
              <a:rPr dirty="0" sz="1800" spc="-5">
                <a:latin typeface="Calibri"/>
                <a:cs typeface="Calibri"/>
              </a:rPr>
              <a:t> ödül aldı)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algn="ctr" marL="591185" marR="581025">
              <a:lnSpc>
                <a:spcPct val="126699"/>
              </a:lnSpc>
            </a:pPr>
            <a:r>
              <a:rPr dirty="0" sz="1800" spc="-5">
                <a:latin typeface="Calibri"/>
                <a:cs typeface="Calibri"/>
              </a:rPr>
              <a:t>Aslı</a:t>
            </a:r>
            <a:r>
              <a:rPr dirty="0" sz="1800">
                <a:latin typeface="Calibri"/>
                <a:cs typeface="Calibri"/>
              </a:rPr>
              <a:t> ‘Ben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istediklerimi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yaptırmak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için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bağırabilirim’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diyor.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(aynı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ödül beklentisi)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alibri"/>
              <a:cs typeface="Calibri"/>
            </a:endParaRPr>
          </a:p>
          <a:p>
            <a:pPr algn="ctr" marL="164465" marR="154305">
              <a:lnSpc>
                <a:spcPts val="1970"/>
              </a:lnSpc>
            </a:pPr>
            <a:r>
              <a:rPr dirty="0" sz="1800" spc="-5">
                <a:latin typeface="Calibri"/>
                <a:cs typeface="Calibri"/>
              </a:rPr>
              <a:t>Aslı,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arkadaşlarına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teneffüste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onunla </a:t>
            </a:r>
            <a:r>
              <a:rPr dirty="0" sz="1800" spc="-10">
                <a:latin typeface="Calibri"/>
                <a:cs typeface="Calibri"/>
              </a:rPr>
              <a:t>kantine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gelmeleri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için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bağırıyor.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(modeli </a:t>
            </a:r>
            <a:r>
              <a:rPr dirty="0" sz="1800" spc="-10">
                <a:latin typeface="Calibri"/>
                <a:cs typeface="Calibri"/>
              </a:rPr>
              <a:t>taklit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ediyor)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5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Arkadaşları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korkuyor/pes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ediyor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ve </a:t>
            </a:r>
            <a:r>
              <a:rPr dirty="0" sz="1800" spc="-5">
                <a:latin typeface="Calibri"/>
                <a:cs typeface="Calibri"/>
              </a:rPr>
              <a:t>onunla </a:t>
            </a:r>
            <a:r>
              <a:rPr dirty="0" sz="1800" spc="-10">
                <a:latin typeface="Calibri"/>
                <a:cs typeface="Calibri"/>
              </a:rPr>
              <a:t>kantine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gidiyorlar.</a:t>
            </a:r>
            <a:endParaRPr sz="1800">
              <a:latin typeface="Calibri"/>
              <a:cs typeface="Calibri"/>
            </a:endParaRPr>
          </a:p>
          <a:p>
            <a:pPr algn="ctr" marL="6350">
              <a:lnSpc>
                <a:spcPct val="100000"/>
              </a:lnSpc>
              <a:spcBef>
                <a:spcPts val="575"/>
              </a:spcBef>
            </a:pPr>
            <a:r>
              <a:rPr dirty="0" sz="1800" spc="-10">
                <a:latin typeface="Calibri"/>
                <a:cs typeface="Calibri"/>
              </a:rPr>
              <a:t>(direkt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ödül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aldı)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>
              <a:latin typeface="Calibri"/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dirty="0" sz="1800" spc="-5">
                <a:latin typeface="Calibri"/>
                <a:cs typeface="Calibri"/>
              </a:rPr>
              <a:t>Aslı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arkadaşlarına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zaman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bağırsa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oluyor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ve </a:t>
            </a:r>
            <a:r>
              <a:rPr dirty="0" sz="1800" spc="-10">
                <a:latin typeface="Calibri"/>
                <a:cs typeface="Calibri"/>
              </a:rPr>
              <a:t>kendisini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mutlu</a:t>
            </a:r>
            <a:endParaRPr sz="1800">
              <a:latin typeface="Calibri"/>
              <a:cs typeface="Calibri"/>
            </a:endParaRPr>
          </a:p>
          <a:p>
            <a:pPr algn="ctr" marL="3175">
              <a:lnSpc>
                <a:spcPts val="2065"/>
              </a:lnSpc>
            </a:pPr>
            <a:r>
              <a:rPr dirty="0" sz="1800" spc="-25">
                <a:latin typeface="Calibri"/>
                <a:cs typeface="Calibri"/>
              </a:rPr>
              <a:t>hissediyor.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(öz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yeterlik/kendine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güven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artıyor)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algn="ctr" marL="68580" marR="59690">
              <a:lnSpc>
                <a:spcPts val="1970"/>
              </a:lnSpc>
              <a:spcBef>
                <a:spcPts val="1440"/>
              </a:spcBef>
            </a:pPr>
            <a:r>
              <a:rPr dirty="0" sz="1800" spc="-5">
                <a:latin typeface="Calibri"/>
                <a:cs typeface="Calibri"/>
              </a:rPr>
              <a:t>Aslı </a:t>
            </a:r>
            <a:r>
              <a:rPr dirty="0" sz="1800" spc="-10">
                <a:latin typeface="Calibri"/>
                <a:cs typeface="Calibri"/>
              </a:rPr>
              <a:t>evde</a:t>
            </a:r>
            <a:r>
              <a:rPr dirty="0" sz="1800" spc="-5">
                <a:latin typeface="Calibri"/>
                <a:cs typeface="Calibri"/>
              </a:rPr>
              <a:t> ve </a:t>
            </a:r>
            <a:r>
              <a:rPr dirty="0" sz="1800" spc="-10">
                <a:latin typeface="Calibri"/>
                <a:cs typeface="Calibri"/>
              </a:rPr>
              <a:t>okulda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istediklerini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yaptırmak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için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ne </a:t>
            </a:r>
            <a:r>
              <a:rPr dirty="0" sz="1800" spc="-10">
                <a:latin typeface="Calibri"/>
                <a:cs typeface="Calibri"/>
              </a:rPr>
              <a:t>zaman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istese</a:t>
            </a:r>
            <a:r>
              <a:rPr dirty="0" sz="1800">
                <a:latin typeface="Calibri"/>
                <a:cs typeface="Calibri"/>
              </a:rPr>
              <a:t> bu </a:t>
            </a:r>
            <a:r>
              <a:rPr dirty="0" sz="1800" spc="-10">
                <a:latin typeface="Calibri"/>
                <a:cs typeface="Calibri"/>
              </a:rPr>
              <a:t>yola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başvuruyor.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711451" y="5951220"/>
            <a:ext cx="749935" cy="749935"/>
            <a:chOff x="1711451" y="5951220"/>
            <a:chExt cx="749935" cy="749935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547" y="5957316"/>
              <a:ext cx="737615" cy="73761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717547" y="5957316"/>
              <a:ext cx="737870" cy="737870"/>
            </a:xfrm>
            <a:custGeom>
              <a:avLst/>
              <a:gdLst/>
              <a:ahLst/>
              <a:cxnLst/>
              <a:rect l="l" t="t" r="r" b="b"/>
              <a:pathLst>
                <a:path w="737869" h="737870">
                  <a:moveTo>
                    <a:pt x="0" y="368808"/>
                  </a:moveTo>
                  <a:lnTo>
                    <a:pt x="2873" y="322546"/>
                  </a:lnTo>
                  <a:lnTo>
                    <a:pt x="11262" y="277999"/>
                  </a:lnTo>
                  <a:lnTo>
                    <a:pt x="24822" y="235512"/>
                  </a:lnTo>
                  <a:lnTo>
                    <a:pt x="43207" y="195431"/>
                  </a:lnTo>
                  <a:lnTo>
                    <a:pt x="66072" y="158101"/>
                  </a:lnTo>
                  <a:lnTo>
                    <a:pt x="93071" y="123869"/>
                  </a:lnTo>
                  <a:lnTo>
                    <a:pt x="123859" y="93080"/>
                  </a:lnTo>
                  <a:lnTo>
                    <a:pt x="158090" y="66079"/>
                  </a:lnTo>
                  <a:lnTo>
                    <a:pt x="195420" y="43212"/>
                  </a:lnTo>
                  <a:lnTo>
                    <a:pt x="235502" y="24825"/>
                  </a:lnTo>
                  <a:lnTo>
                    <a:pt x="277990" y="11264"/>
                  </a:lnTo>
                  <a:lnTo>
                    <a:pt x="322541" y="2873"/>
                  </a:lnTo>
                  <a:lnTo>
                    <a:pt x="368807" y="0"/>
                  </a:lnTo>
                  <a:lnTo>
                    <a:pt x="415074" y="2873"/>
                  </a:lnTo>
                  <a:lnTo>
                    <a:pt x="459625" y="11264"/>
                  </a:lnTo>
                  <a:lnTo>
                    <a:pt x="502113" y="24825"/>
                  </a:lnTo>
                  <a:lnTo>
                    <a:pt x="542195" y="43212"/>
                  </a:lnTo>
                  <a:lnTo>
                    <a:pt x="579525" y="66079"/>
                  </a:lnTo>
                  <a:lnTo>
                    <a:pt x="613756" y="93080"/>
                  </a:lnTo>
                  <a:lnTo>
                    <a:pt x="644544" y="123869"/>
                  </a:lnTo>
                  <a:lnTo>
                    <a:pt x="671543" y="158101"/>
                  </a:lnTo>
                  <a:lnTo>
                    <a:pt x="694408" y="195431"/>
                  </a:lnTo>
                  <a:lnTo>
                    <a:pt x="712793" y="235512"/>
                  </a:lnTo>
                  <a:lnTo>
                    <a:pt x="726353" y="277999"/>
                  </a:lnTo>
                  <a:lnTo>
                    <a:pt x="734742" y="322546"/>
                  </a:lnTo>
                  <a:lnTo>
                    <a:pt x="737615" y="368808"/>
                  </a:lnTo>
                  <a:lnTo>
                    <a:pt x="734742" y="415069"/>
                  </a:lnTo>
                  <a:lnTo>
                    <a:pt x="726353" y="459616"/>
                  </a:lnTo>
                  <a:lnTo>
                    <a:pt x="712793" y="502103"/>
                  </a:lnTo>
                  <a:lnTo>
                    <a:pt x="694408" y="542184"/>
                  </a:lnTo>
                  <a:lnTo>
                    <a:pt x="671543" y="579514"/>
                  </a:lnTo>
                  <a:lnTo>
                    <a:pt x="644544" y="613746"/>
                  </a:lnTo>
                  <a:lnTo>
                    <a:pt x="613756" y="644535"/>
                  </a:lnTo>
                  <a:lnTo>
                    <a:pt x="579525" y="671536"/>
                  </a:lnTo>
                  <a:lnTo>
                    <a:pt x="542195" y="694403"/>
                  </a:lnTo>
                  <a:lnTo>
                    <a:pt x="502113" y="712790"/>
                  </a:lnTo>
                  <a:lnTo>
                    <a:pt x="459625" y="726351"/>
                  </a:lnTo>
                  <a:lnTo>
                    <a:pt x="415074" y="734742"/>
                  </a:lnTo>
                  <a:lnTo>
                    <a:pt x="368807" y="737616"/>
                  </a:lnTo>
                  <a:lnTo>
                    <a:pt x="322541" y="734742"/>
                  </a:lnTo>
                  <a:lnTo>
                    <a:pt x="277990" y="726351"/>
                  </a:lnTo>
                  <a:lnTo>
                    <a:pt x="235502" y="712790"/>
                  </a:lnTo>
                  <a:lnTo>
                    <a:pt x="195420" y="694403"/>
                  </a:lnTo>
                  <a:lnTo>
                    <a:pt x="158090" y="671536"/>
                  </a:lnTo>
                  <a:lnTo>
                    <a:pt x="123859" y="644535"/>
                  </a:lnTo>
                  <a:lnTo>
                    <a:pt x="93071" y="613746"/>
                  </a:lnTo>
                  <a:lnTo>
                    <a:pt x="66072" y="579514"/>
                  </a:lnTo>
                  <a:lnTo>
                    <a:pt x="43207" y="542184"/>
                  </a:lnTo>
                  <a:lnTo>
                    <a:pt x="24822" y="502103"/>
                  </a:lnTo>
                  <a:lnTo>
                    <a:pt x="11262" y="459616"/>
                  </a:lnTo>
                  <a:lnTo>
                    <a:pt x="2873" y="415069"/>
                  </a:lnTo>
                  <a:lnTo>
                    <a:pt x="0" y="36880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4373" y="435940"/>
            <a:ext cx="4683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Okula</a:t>
            </a:r>
            <a:r>
              <a:rPr dirty="0" spc="-10"/>
              <a:t> </a:t>
            </a:r>
            <a:r>
              <a:rPr dirty="0" spc="-5"/>
              <a:t>İlişkin</a:t>
            </a:r>
            <a:r>
              <a:rPr dirty="0" spc="20"/>
              <a:t> </a:t>
            </a:r>
            <a:r>
              <a:rPr dirty="0" spc="-20"/>
              <a:t>Özellikler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26576"/>
            <a:ext cx="10281285" cy="4275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0">
                <a:latin typeface="Calibri"/>
                <a:cs typeface="Calibri"/>
              </a:rPr>
              <a:t>Zorbalığın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sıklıkla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meydana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geldiği yerlerin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(koridor,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bahçesi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alanları)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yetersiz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denetimi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</a:t>
            </a:r>
            <a:r>
              <a:rPr dirty="0" sz="2400" spc="-20">
                <a:latin typeface="Calibri"/>
                <a:cs typeface="Calibri"/>
              </a:rPr>
              <a:t> veya </a:t>
            </a:r>
            <a:r>
              <a:rPr dirty="0" sz="2400" spc="-5">
                <a:latin typeface="Calibri"/>
                <a:cs typeface="Calibri"/>
              </a:rPr>
              <a:t>sınıf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mevcudunun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kalabalık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olması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3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saldırgan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</a:t>
            </a:r>
            <a:r>
              <a:rPr dirty="0" sz="2400" spc="-5">
                <a:latin typeface="Calibri"/>
                <a:cs typeface="Calibri"/>
              </a:rPr>
              <a:t> hoş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görülmesi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Öğretmenlerin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öğrencilere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9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000" spc="-5">
                <a:latin typeface="Calibri"/>
                <a:cs typeface="Calibri"/>
              </a:rPr>
              <a:t>Uygun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olmayan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disiplin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yöntemleri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kullanması</a:t>
            </a:r>
            <a:endParaRPr sz="20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698500" algn="l"/>
                <a:tab pos="699135" algn="l"/>
              </a:tabLst>
            </a:pPr>
            <a:r>
              <a:rPr dirty="0" sz="2000" spc="-10">
                <a:latin typeface="Calibri"/>
                <a:cs typeface="Calibri"/>
              </a:rPr>
              <a:t>Şaka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amaçlı </a:t>
            </a:r>
            <a:r>
              <a:rPr dirty="0" sz="2000" spc="-5">
                <a:latin typeface="Calibri"/>
                <a:cs typeface="Calibri"/>
              </a:rPr>
              <a:t>uygunsuz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sözel</a:t>
            </a:r>
            <a:r>
              <a:rPr dirty="0" sz="2000" spc="-5">
                <a:latin typeface="Calibri"/>
                <a:cs typeface="Calibri"/>
              </a:rPr>
              <a:t> ifadeler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kullanması</a:t>
            </a:r>
            <a:endParaRPr sz="2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4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15">
                <a:latin typeface="Calibri"/>
                <a:cs typeface="Calibri"/>
              </a:rPr>
              <a:t>Okulda</a:t>
            </a:r>
            <a:r>
              <a:rPr dirty="0" sz="2400" spc="-10">
                <a:latin typeface="Calibri"/>
                <a:cs typeface="Calibri"/>
              </a:rPr>
              <a:t> akran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politika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kuralların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olmaması</a:t>
            </a: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28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Öğretmenlerin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davranışlarını </a:t>
            </a:r>
            <a:r>
              <a:rPr dirty="0" sz="2400" spc="-15">
                <a:latin typeface="Calibri"/>
                <a:cs typeface="Calibri"/>
              </a:rPr>
              <a:t>fark</a:t>
            </a:r>
            <a:r>
              <a:rPr dirty="0" sz="2400">
                <a:latin typeface="Calibri"/>
                <a:cs typeface="Calibri"/>
              </a:rPr>
              <a:t> edememesi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görmezden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gelmesi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1968" y="6641388"/>
            <a:ext cx="390334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(Allen,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2010;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Bowes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 2009;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Gendron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2011;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Harel-Fisch,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2011)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761" y="465277"/>
            <a:ext cx="38100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Çevresel</a:t>
            </a:r>
            <a:r>
              <a:rPr dirty="0" spc="-50"/>
              <a:t> </a:t>
            </a:r>
            <a:r>
              <a:rPr dirty="0" spc="-25"/>
              <a:t>Faktörler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052320"/>
            <a:ext cx="10085070" cy="3430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ts val="2845"/>
              </a:lnSpc>
              <a:spcBef>
                <a:spcPts val="10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içinde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yaşadığı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toplumsal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çevre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ts val="2845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Şiddetin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toplumsal</a:t>
            </a:r>
            <a:r>
              <a:rPr dirty="0" sz="2400" spc="-15">
                <a:latin typeface="Calibri"/>
                <a:cs typeface="Calibri"/>
              </a:rPr>
              <a:t> olarak</a:t>
            </a:r>
            <a:r>
              <a:rPr dirty="0" sz="2400" spc="-10">
                <a:latin typeface="Calibri"/>
                <a:cs typeface="Calibri"/>
              </a:rPr>
              <a:t> kabul </a:t>
            </a:r>
            <a:r>
              <a:rPr dirty="0" sz="2400" spc="-15">
                <a:latin typeface="Calibri"/>
                <a:cs typeface="Calibri"/>
              </a:rPr>
              <a:t>gördüğü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sıkça</a:t>
            </a:r>
            <a:r>
              <a:rPr dirty="0" sz="2400" spc="-5">
                <a:latin typeface="Calibri"/>
                <a:cs typeface="Calibri"/>
              </a:rPr>
              <a:t> uygulandığı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toplumlar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ts val="2845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Çocuğun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yaşadığı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mahallenin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özellikleri</a:t>
            </a:r>
            <a:endParaRPr sz="2400">
              <a:latin typeface="Calibri"/>
              <a:cs typeface="Calibri"/>
            </a:endParaRPr>
          </a:p>
          <a:p>
            <a:pPr lvl="1" marL="698500" marR="384810" indent="-228600">
              <a:lnSpc>
                <a:spcPts val="2300"/>
              </a:lnSpc>
              <a:spcBef>
                <a:spcPts val="520"/>
              </a:spcBef>
              <a:buFont typeface="Arial MT"/>
              <a:buChar char="•"/>
              <a:tabLst>
                <a:tab pos="699135" algn="l"/>
              </a:tabLst>
            </a:pPr>
            <a:r>
              <a:rPr dirty="0" sz="2400" spc="-5">
                <a:latin typeface="Calibri"/>
                <a:cs typeface="Calibri"/>
              </a:rPr>
              <a:t>Şiddetin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yoksulluğun yoğun </a:t>
            </a:r>
            <a:r>
              <a:rPr dirty="0" sz="2400" spc="-5">
                <a:latin typeface="Calibri"/>
                <a:cs typeface="Calibri"/>
              </a:rPr>
              <a:t>olduğu semtler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Calibri"/>
                <a:cs typeface="Calibri"/>
              </a:rPr>
              <a:t>şiddet </a:t>
            </a:r>
            <a:r>
              <a:rPr dirty="0" sz="2400">
                <a:latin typeface="Calibri"/>
                <a:cs typeface="Calibri"/>
              </a:rPr>
              <a:t>içerikli </a:t>
            </a:r>
            <a:r>
              <a:rPr dirty="0" sz="2400" spc="-20">
                <a:latin typeface="Calibri"/>
                <a:cs typeface="Calibri"/>
              </a:rPr>
              <a:t>veya </a:t>
            </a:r>
            <a:r>
              <a:rPr dirty="0" sz="2400" spc="-10">
                <a:latin typeface="Calibri"/>
                <a:cs typeface="Calibri"/>
              </a:rPr>
              <a:t>suça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davranışlar </a:t>
            </a:r>
            <a:r>
              <a:rPr dirty="0" sz="2400">
                <a:latin typeface="Calibri"/>
                <a:cs typeface="Calibri"/>
              </a:rPr>
              <a:t>(örn.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sokak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kavgası,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çete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üyesi </a:t>
            </a:r>
            <a:r>
              <a:rPr dirty="0" sz="2400" spc="-5">
                <a:latin typeface="Calibri"/>
                <a:cs typeface="Calibri"/>
              </a:rPr>
              <a:t>olma,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hırsızlık)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050">
              <a:latin typeface="Calibri"/>
              <a:cs typeface="Calibri"/>
            </a:endParaRPr>
          </a:p>
          <a:p>
            <a:pPr marL="241300" indent="-229235">
              <a:lnSpc>
                <a:spcPts val="2840"/>
              </a:lnSpc>
              <a:spcBef>
                <a:spcPts val="5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400" spc="-5">
                <a:latin typeface="Calibri"/>
                <a:cs typeface="Calibri"/>
              </a:rPr>
              <a:t>Medyanın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etkisi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5">
                <a:latin typeface="Calibri"/>
                <a:cs typeface="Calibri"/>
              </a:rPr>
              <a:t>(TV,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film,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video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oyunları,</a:t>
            </a:r>
            <a:r>
              <a:rPr dirty="0" sz="2400" spc="-10">
                <a:latin typeface="Calibri"/>
                <a:cs typeface="Calibri"/>
              </a:rPr>
              <a:t> internet,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medya)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ts val="2840"/>
              </a:lnSpc>
              <a:buFont typeface="Arial MT"/>
              <a:buChar char="•"/>
              <a:tabLst>
                <a:tab pos="699135" algn="l"/>
              </a:tabLst>
            </a:pPr>
            <a:r>
              <a:rPr dirty="0" sz="2400" spc="-25">
                <a:latin typeface="Calibri"/>
                <a:cs typeface="Calibri"/>
              </a:rPr>
              <a:t>Televizyonda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şiddet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içerikli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programlar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izlemek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bilgisayar </a:t>
            </a:r>
            <a:r>
              <a:rPr dirty="0" sz="2400" spc="-5">
                <a:latin typeface="Calibri"/>
                <a:cs typeface="Calibri"/>
              </a:rPr>
              <a:t>oyunu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oynamak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34578" y="6619138"/>
            <a:ext cx="2840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(Barboza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ark. </a:t>
            </a:r>
            <a:r>
              <a:rPr dirty="0" sz="1200">
                <a:latin typeface="Calibri"/>
                <a:cs typeface="Calibri"/>
              </a:rPr>
              <a:t>2009;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Kuntsche</a:t>
            </a:r>
            <a:r>
              <a:rPr dirty="0" sz="120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</a:t>
            </a:r>
            <a:r>
              <a:rPr dirty="0" sz="1200" spc="-5">
                <a:latin typeface="Calibri"/>
                <a:cs typeface="Calibri"/>
              </a:rPr>
              <a:t> ark. </a:t>
            </a:r>
            <a:r>
              <a:rPr dirty="0" sz="1200">
                <a:latin typeface="Calibri"/>
                <a:cs typeface="Calibri"/>
              </a:rPr>
              <a:t>2006)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183005" marR="5080" indent="-117094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Akran</a:t>
            </a:r>
            <a:r>
              <a:rPr dirty="0" spc="-10"/>
              <a:t> Zorbalığını</a:t>
            </a:r>
            <a:r>
              <a:rPr dirty="0" spc="15"/>
              <a:t> </a:t>
            </a:r>
            <a:r>
              <a:rPr dirty="0" spc="-10"/>
              <a:t>Önleyici </a:t>
            </a:r>
            <a:r>
              <a:rPr dirty="0" spc="-890"/>
              <a:t> </a:t>
            </a:r>
            <a:r>
              <a:rPr dirty="0" spc="-20"/>
              <a:t>Okul</a:t>
            </a:r>
            <a:r>
              <a:rPr dirty="0" spc="-10"/>
              <a:t> </a:t>
            </a:r>
            <a:r>
              <a:rPr dirty="0" spc="-35"/>
              <a:t>Yaklaşımı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2" y="2076297"/>
            <a:ext cx="9815195" cy="4150995"/>
          </a:xfrm>
          <a:prstGeom prst="rect">
            <a:avLst/>
          </a:prstGeom>
        </p:spPr>
        <p:txBody>
          <a:bodyPr wrap="square" lIns="0" tIns="2152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9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bütüncül</a:t>
            </a:r>
            <a:r>
              <a:rPr dirty="0" sz="26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bir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okul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yaklaşımı </a:t>
            </a:r>
            <a:r>
              <a:rPr dirty="0" sz="2600" spc="-5">
                <a:latin typeface="Calibri"/>
                <a:cs typeface="Calibri"/>
              </a:rPr>
              <a:t>geliştirilmeli.</a:t>
            </a:r>
            <a:endParaRPr sz="2600">
              <a:latin typeface="Calibri"/>
              <a:cs typeface="Calibri"/>
            </a:endParaRPr>
          </a:p>
          <a:p>
            <a:pPr marL="241300" marR="440055" indent="-228600">
              <a:lnSpc>
                <a:spcPct val="100000"/>
              </a:lnSpc>
              <a:spcBef>
                <a:spcPts val="16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 </a:t>
            </a:r>
            <a:r>
              <a:rPr dirty="0" sz="2600" spc="-10">
                <a:latin typeface="Calibri"/>
                <a:cs typeface="Calibri"/>
              </a:rPr>
              <a:t>öğretmenlere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okuldaki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tüm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çalışanlara </a:t>
            </a:r>
            <a:r>
              <a:rPr dirty="0" sz="2600" spc="-57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yönelik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b="1">
                <a:solidFill>
                  <a:srgbClr val="FF0000"/>
                </a:solidFill>
                <a:latin typeface="Calibri"/>
                <a:cs typeface="Calibri"/>
              </a:rPr>
              <a:t>açık,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net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tutarlı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bilgiler</a:t>
            </a:r>
            <a:r>
              <a:rPr dirty="0" sz="26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verilmeli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destek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sağlanmalı.</a:t>
            </a:r>
            <a:endParaRPr sz="2600">
              <a:latin typeface="Calibri"/>
              <a:cs typeface="Calibri"/>
            </a:endParaRPr>
          </a:p>
          <a:p>
            <a:pPr lvl="1" marL="697865" indent="-229235">
              <a:lnSpc>
                <a:spcPct val="100000"/>
              </a:lnSpc>
              <a:spcBef>
                <a:spcPts val="123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200" spc="-15">
                <a:latin typeface="Calibri"/>
                <a:cs typeface="Calibri"/>
              </a:rPr>
              <a:t>Akran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zorbalığının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tanımı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herkes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aynı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olmalı.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hakkında </a:t>
            </a:r>
            <a:r>
              <a:rPr dirty="0" sz="2600" spc="-15">
                <a:latin typeface="Calibri"/>
                <a:cs typeface="Calibri"/>
              </a:rPr>
              <a:t>kesin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25" b="1">
                <a:solidFill>
                  <a:srgbClr val="FF0000"/>
                </a:solidFill>
                <a:latin typeface="Calibri"/>
                <a:cs typeface="Calibri"/>
              </a:rPr>
              <a:t>kural</a:t>
            </a:r>
            <a:r>
              <a:rPr dirty="0" sz="2600" spc="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politikalar</a:t>
            </a:r>
            <a:r>
              <a:rPr dirty="0" sz="26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geliştirilmeli.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Okulda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45" b="1">
                <a:solidFill>
                  <a:srgbClr val="FF0000"/>
                </a:solidFill>
                <a:latin typeface="Calibri"/>
                <a:cs typeface="Calibri"/>
              </a:rPr>
              <a:t>‘Akran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Zorbalığını</a:t>
            </a:r>
            <a:r>
              <a:rPr dirty="0" sz="26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Önleme</a:t>
            </a:r>
            <a:r>
              <a:rPr dirty="0" sz="26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Komisyonu’</a:t>
            </a:r>
            <a:r>
              <a:rPr dirty="0" sz="2600" spc="-8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25">
                <a:latin typeface="Calibri"/>
                <a:cs typeface="Calibri"/>
              </a:rPr>
              <a:t>kurulmalıdır.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Okulda</a:t>
            </a:r>
            <a:r>
              <a:rPr dirty="0" sz="2600" spc="-15">
                <a:latin typeface="Calibri"/>
                <a:cs typeface="Calibri"/>
              </a:rPr>
              <a:t> 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okul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çevresinde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zorbalık</a:t>
            </a:r>
            <a:r>
              <a:rPr dirty="0" sz="2600" spc="-5">
                <a:latin typeface="Calibri"/>
                <a:cs typeface="Calibri"/>
              </a:rPr>
              <a:t> olaylarının</a:t>
            </a:r>
            <a:r>
              <a:rPr dirty="0" sz="2600">
                <a:latin typeface="Calibri"/>
                <a:cs typeface="Calibri"/>
              </a:rPr>
              <a:t> en </a:t>
            </a:r>
            <a:r>
              <a:rPr dirty="0" sz="2600" spc="-5">
                <a:latin typeface="Calibri"/>
                <a:cs typeface="Calibri"/>
              </a:rPr>
              <a:t>sık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görüldüğü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yerlerde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güvenlik</a:t>
            </a:r>
            <a:r>
              <a:rPr dirty="0" sz="26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için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ek</a:t>
            </a:r>
            <a:r>
              <a:rPr dirty="0" sz="2600" spc="-5">
                <a:latin typeface="Calibri"/>
                <a:cs typeface="Calibri"/>
              </a:rPr>
              <a:t> önlemler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alınmalı.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183005" marR="5080" indent="-1170940">
              <a:lnSpc>
                <a:spcPts val="4320"/>
              </a:lnSpc>
              <a:spcBef>
                <a:spcPts val="640"/>
              </a:spcBef>
            </a:pPr>
            <a:r>
              <a:rPr dirty="0" spc="-20"/>
              <a:t>Akran</a:t>
            </a:r>
            <a:r>
              <a:rPr dirty="0" spc="-10"/>
              <a:t> Zorbalığını</a:t>
            </a:r>
            <a:r>
              <a:rPr dirty="0" spc="15"/>
              <a:t> </a:t>
            </a:r>
            <a:r>
              <a:rPr dirty="0" spc="-10"/>
              <a:t>Önleyici </a:t>
            </a:r>
            <a:r>
              <a:rPr dirty="0" spc="-890"/>
              <a:t> </a:t>
            </a:r>
            <a:r>
              <a:rPr dirty="0" spc="-20"/>
              <a:t>Okul</a:t>
            </a:r>
            <a:r>
              <a:rPr dirty="0" spc="-10"/>
              <a:t> </a:t>
            </a:r>
            <a:r>
              <a:rPr dirty="0" spc="-35"/>
              <a:t>Yaklaşımı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1842" y="2097125"/>
            <a:ext cx="10211435" cy="43307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just" marL="241300" indent="-228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Öğretmenlere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akran</a:t>
            </a:r>
            <a:r>
              <a:rPr dirty="0" sz="2600" spc="-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zorbalığı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konusunda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tekrarlayıcı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eğitimler/seminerler</a:t>
            </a:r>
            <a:endParaRPr sz="2600">
              <a:latin typeface="Calibri"/>
              <a:cs typeface="Calibri"/>
            </a:endParaRPr>
          </a:p>
          <a:p>
            <a:pPr algn="just" marL="241300">
              <a:lnSpc>
                <a:spcPct val="100000"/>
              </a:lnSpc>
              <a:spcBef>
                <a:spcPts val="310"/>
              </a:spcBef>
            </a:pPr>
            <a:r>
              <a:rPr dirty="0" sz="2600" spc="-5">
                <a:latin typeface="Calibri"/>
                <a:cs typeface="Calibri"/>
              </a:rPr>
              <a:t>verilmeli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öğretmenler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desteklenmeli.</a:t>
            </a:r>
            <a:endParaRPr sz="2600">
              <a:latin typeface="Calibri"/>
              <a:cs typeface="Calibri"/>
            </a:endParaRPr>
          </a:p>
          <a:p>
            <a:pPr algn="just" marL="241300" marR="976630" indent="-228600">
              <a:lnSpc>
                <a:spcPct val="11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25">
                <a:latin typeface="Calibri"/>
                <a:cs typeface="Calibri"/>
              </a:rPr>
              <a:t>Öğretmenler, </a:t>
            </a:r>
            <a:r>
              <a:rPr dirty="0" sz="2600" spc="-10">
                <a:latin typeface="Calibri"/>
                <a:cs typeface="Calibri"/>
              </a:rPr>
              <a:t>akran zorbalığını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önleme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ve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müdahale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politikalarının </a:t>
            </a:r>
            <a:r>
              <a:rPr dirty="0" sz="2600" spc="-5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hazırlanması, </a:t>
            </a:r>
            <a:r>
              <a:rPr dirty="0" sz="2600" spc="-5">
                <a:latin typeface="Calibri"/>
                <a:cs typeface="Calibri"/>
              </a:rPr>
              <a:t>uygulanması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5">
                <a:latin typeface="Calibri"/>
                <a:cs typeface="Calibri"/>
              </a:rPr>
              <a:t>değerlendirilmesi </a:t>
            </a:r>
            <a:r>
              <a:rPr dirty="0" sz="2600" spc="-15">
                <a:latin typeface="Calibri"/>
                <a:cs typeface="Calibri"/>
              </a:rPr>
              <a:t>konusunda </a:t>
            </a:r>
            <a:r>
              <a:rPr dirty="0" sz="2600" spc="-10">
                <a:latin typeface="Calibri"/>
                <a:cs typeface="Calibri"/>
              </a:rPr>
              <a:t>katkıda </a:t>
            </a:r>
            <a:r>
              <a:rPr dirty="0" sz="2600" spc="-5">
                <a:latin typeface="Calibri"/>
                <a:cs typeface="Calibri"/>
              </a:rPr>
              <a:t> bulunmalı.</a:t>
            </a:r>
            <a:endParaRPr sz="2600">
              <a:latin typeface="Calibri"/>
              <a:cs typeface="Calibri"/>
            </a:endParaRPr>
          </a:p>
          <a:p>
            <a:pPr algn="just" marL="241300" marR="351155" indent="-228600">
              <a:lnSpc>
                <a:spcPct val="11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Akran zorbalığı olayına </a:t>
            </a:r>
            <a:r>
              <a:rPr dirty="0" sz="2600" spc="-5">
                <a:latin typeface="Calibri"/>
                <a:cs typeface="Calibri"/>
              </a:rPr>
              <a:t>karışan öğrenciler (tüm </a:t>
            </a:r>
            <a:r>
              <a:rPr dirty="0" sz="2600" spc="-10">
                <a:latin typeface="Calibri"/>
                <a:cs typeface="Calibri"/>
              </a:rPr>
              <a:t>roller </a:t>
            </a:r>
            <a:r>
              <a:rPr dirty="0" sz="2600">
                <a:latin typeface="Calibri"/>
                <a:cs typeface="Calibri"/>
              </a:rPr>
              <a:t>için) </a:t>
            </a:r>
            <a:r>
              <a:rPr dirty="0" sz="2600" spc="-5">
                <a:latin typeface="Calibri"/>
                <a:cs typeface="Calibri"/>
              </a:rPr>
              <a:t>tespit </a:t>
            </a:r>
            <a:r>
              <a:rPr dirty="0" sz="2600">
                <a:latin typeface="Calibri"/>
                <a:cs typeface="Calibri"/>
              </a:rPr>
              <a:t>edilmeli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ve </a:t>
            </a:r>
            <a:r>
              <a:rPr dirty="0" sz="2600" spc="-10">
                <a:latin typeface="Calibri"/>
                <a:cs typeface="Calibri"/>
              </a:rPr>
              <a:t>uygun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müdahaleler</a:t>
            </a:r>
            <a:r>
              <a:rPr dirty="0" sz="26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gerçekleştirilmeli.</a:t>
            </a:r>
            <a:endParaRPr sz="2600">
              <a:latin typeface="Calibri"/>
              <a:cs typeface="Calibri"/>
            </a:endParaRPr>
          </a:p>
          <a:p>
            <a:pPr algn="just" marL="241300" indent="-228600">
              <a:lnSpc>
                <a:spcPct val="100000"/>
              </a:lnSpc>
              <a:spcBef>
                <a:spcPts val="132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Ebeveynlere</a:t>
            </a:r>
            <a:r>
              <a:rPr dirty="0" sz="2600" spc="-3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akran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zorbalığı</a:t>
            </a:r>
            <a:r>
              <a:rPr dirty="0" sz="260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konusunda</a:t>
            </a:r>
            <a:r>
              <a:rPr dirty="0" sz="2600" spc="1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bilgilendirme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5" b="1">
                <a:solidFill>
                  <a:srgbClr val="FF0000"/>
                </a:solidFill>
                <a:latin typeface="Calibri"/>
                <a:cs typeface="Calibri"/>
              </a:rPr>
              <a:t>seminerleri</a:t>
            </a:r>
            <a:endParaRPr sz="2600">
              <a:latin typeface="Calibri"/>
              <a:cs typeface="Calibri"/>
            </a:endParaRPr>
          </a:p>
          <a:p>
            <a:pPr algn="just" marL="241300">
              <a:lnSpc>
                <a:spcPct val="100000"/>
              </a:lnSpc>
              <a:spcBef>
                <a:spcPts val="315"/>
              </a:spcBef>
            </a:pP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düzenlenmeli</a:t>
            </a:r>
            <a:r>
              <a:rPr dirty="0" sz="2600" spc="-5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ve</a:t>
            </a:r>
            <a:r>
              <a:rPr dirty="0" sz="2600" spc="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onların</a:t>
            </a:r>
            <a:r>
              <a:rPr dirty="0" sz="2600" spc="-1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müdahale</a:t>
            </a:r>
            <a:r>
              <a:rPr dirty="0" sz="2600" spc="-20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sürecine</a:t>
            </a:r>
            <a:r>
              <a:rPr dirty="0" sz="2600" spc="-3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0100"/>
                </a:solidFill>
                <a:latin typeface="Calibri"/>
                <a:cs typeface="Calibri"/>
              </a:rPr>
              <a:t>katılması</a:t>
            </a:r>
            <a:r>
              <a:rPr dirty="0" sz="2600" spc="5">
                <a:solidFill>
                  <a:srgbClr val="0F0100"/>
                </a:solidFill>
                <a:latin typeface="Calibri"/>
                <a:cs typeface="Calibri"/>
              </a:rPr>
              <a:t> </a:t>
            </a:r>
            <a:r>
              <a:rPr dirty="0" sz="2600" spc="-5">
                <a:solidFill>
                  <a:srgbClr val="0F0100"/>
                </a:solidFill>
                <a:latin typeface="Calibri"/>
                <a:cs typeface="Calibri"/>
              </a:rPr>
              <a:t>sağlanmalı.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812542" y="540511"/>
            <a:ext cx="64573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Öğrencilerinize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akran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zorbalığı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hakkında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bilgi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verin.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908048" y="2481072"/>
            <a:ext cx="9046845" cy="935990"/>
            <a:chOff x="1908048" y="2481072"/>
            <a:chExt cx="9046845" cy="935990"/>
          </a:xfrm>
        </p:grpSpPr>
        <p:sp>
          <p:nvSpPr>
            <p:cNvPr id="8" name="object 8"/>
            <p:cNvSpPr/>
            <p:nvPr/>
          </p:nvSpPr>
          <p:spPr>
            <a:xfrm>
              <a:off x="2474976" y="2607564"/>
              <a:ext cx="8473440" cy="649605"/>
            </a:xfrm>
            <a:custGeom>
              <a:avLst/>
              <a:gdLst/>
              <a:ahLst/>
              <a:cxnLst/>
              <a:rect l="l" t="t" r="r" b="b"/>
              <a:pathLst>
                <a:path w="8473440" h="649604">
                  <a:moveTo>
                    <a:pt x="0" y="108203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8365235" y="0"/>
                  </a:lnTo>
                  <a:lnTo>
                    <a:pt x="8407378" y="8495"/>
                  </a:lnTo>
                  <a:lnTo>
                    <a:pt x="8441769" y="31670"/>
                  </a:lnTo>
                  <a:lnTo>
                    <a:pt x="8464944" y="66061"/>
                  </a:lnTo>
                  <a:lnTo>
                    <a:pt x="8473440" y="108203"/>
                  </a:lnTo>
                  <a:lnTo>
                    <a:pt x="8473440" y="541020"/>
                  </a:lnTo>
                  <a:lnTo>
                    <a:pt x="8464944" y="583162"/>
                  </a:lnTo>
                  <a:lnTo>
                    <a:pt x="8441769" y="617553"/>
                  </a:lnTo>
                  <a:lnTo>
                    <a:pt x="8407378" y="640728"/>
                  </a:lnTo>
                  <a:lnTo>
                    <a:pt x="8365235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3"/>
                  </a:lnTo>
                  <a:close/>
                </a:path>
              </a:pathLst>
            </a:custGeom>
            <a:ln w="12192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08048" y="2481072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69416"/>
                  </a:lnTo>
                  <a:lnTo>
                    <a:pt x="381762" y="935736"/>
                  </a:lnTo>
                  <a:lnTo>
                    <a:pt x="763524" y="6694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08454" y="1311097"/>
            <a:ext cx="8886825" cy="32594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5790" indent="-229235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pos="60579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tanımı,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türleri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sonuçları hakkında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konuşun.</a:t>
            </a:r>
            <a:endParaRPr sz="2400">
              <a:latin typeface="Calibri"/>
              <a:cs typeface="Calibri"/>
            </a:endParaRPr>
          </a:p>
          <a:p>
            <a:pPr marL="605790" indent="-229235">
              <a:lnSpc>
                <a:spcPts val="2735"/>
              </a:lnSpc>
              <a:buFont typeface="Arial MT"/>
              <a:buChar char="•"/>
              <a:tabLst>
                <a:tab pos="60579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neden önlememiz</a:t>
            </a:r>
            <a:r>
              <a:rPr dirty="0" sz="2400" spc="-10">
                <a:latin typeface="Calibri"/>
                <a:cs typeface="Calibri"/>
              </a:rPr>
              <a:t> gerektiğini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açıklayın.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3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baseline="-2314" sz="5400" spc="-757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-3858" sz="5400" spc="-757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baseline="-2314" sz="5400" spc="-757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3858" sz="5400" spc="-757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r>
              <a:rPr dirty="0" baseline="-3858" sz="5400" spc="509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Olumlu</a:t>
            </a:r>
            <a:r>
              <a:rPr dirty="0" sz="2400" spc="-15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8FAADC"/>
                </a:solidFill>
                <a:latin typeface="Calibri"/>
                <a:cs typeface="Calibri"/>
              </a:rPr>
              <a:t>rol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model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olun,</a:t>
            </a:r>
            <a:r>
              <a:rPr dirty="0" sz="2400" spc="-15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zorbalık</a:t>
            </a:r>
            <a:r>
              <a:rPr dirty="0" sz="2400" spc="-3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olaylarına</a:t>
            </a:r>
            <a:r>
              <a:rPr dirty="0" sz="2400" spc="-20" b="1">
                <a:solidFill>
                  <a:srgbClr val="8FAADC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8FAADC"/>
                </a:solidFill>
                <a:latin typeface="Calibri"/>
                <a:cs typeface="Calibri"/>
              </a:rPr>
              <a:t>hemen </a:t>
            </a:r>
            <a:r>
              <a:rPr dirty="0" sz="2400" spc="-5" b="1">
                <a:solidFill>
                  <a:srgbClr val="8FAADC"/>
                </a:solidFill>
                <a:latin typeface="Calibri"/>
                <a:cs typeface="Calibri"/>
              </a:rPr>
              <a:t>müdahale edin.</a:t>
            </a:r>
            <a:endParaRPr sz="2400">
              <a:latin typeface="Calibri"/>
              <a:cs typeface="Calibri"/>
            </a:endParaRPr>
          </a:p>
          <a:p>
            <a:pPr marL="668020" indent="-273050">
              <a:lnSpc>
                <a:spcPct val="100000"/>
              </a:lnSpc>
              <a:spcBef>
                <a:spcPts val="2385"/>
              </a:spcBef>
              <a:buSzPct val="75000"/>
              <a:buFont typeface="Arial MT"/>
              <a:buChar char="•"/>
              <a:tabLst>
                <a:tab pos="667385" algn="l"/>
                <a:tab pos="668020" algn="l"/>
              </a:tabLst>
            </a:pP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okulda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zorbalığının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asla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kabul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edilemeyeceğini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açıklayın.</a:t>
            </a:r>
            <a:endParaRPr sz="2400">
              <a:latin typeface="Calibri"/>
              <a:cs typeface="Calibri"/>
            </a:endParaRPr>
          </a:p>
          <a:p>
            <a:pPr marL="667385" marR="59499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667385" algn="l"/>
                <a:tab pos="668020" algn="l"/>
              </a:tabLst>
            </a:pPr>
            <a:r>
              <a:rPr dirty="0" sz="2400" spc="-5">
                <a:latin typeface="Calibri"/>
                <a:cs typeface="Calibri"/>
              </a:rPr>
              <a:t>Sınıf </a:t>
            </a:r>
            <a:r>
              <a:rPr dirty="0" sz="2400">
                <a:latin typeface="Calibri"/>
                <a:cs typeface="Calibri"/>
              </a:rPr>
              <a:t>içerisindeki tutum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10">
                <a:latin typeface="Calibri"/>
                <a:cs typeface="Calibri"/>
              </a:rPr>
              <a:t>davranışlarınız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0">
                <a:latin typeface="Calibri"/>
                <a:cs typeface="Calibri"/>
              </a:rPr>
              <a:t>şiddete </a:t>
            </a:r>
            <a:r>
              <a:rPr dirty="0" sz="2400" spc="-15">
                <a:latin typeface="Calibri"/>
                <a:cs typeface="Calibri"/>
              </a:rPr>
              <a:t>karşı </a:t>
            </a:r>
            <a:r>
              <a:rPr dirty="0" sz="2400" spc="-5">
                <a:latin typeface="Calibri"/>
                <a:cs typeface="Calibri"/>
              </a:rPr>
              <a:t>olan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tavrınızı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gösterin.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03476" y="4657344"/>
            <a:ext cx="8498205" cy="937260"/>
            <a:chOff x="1903476" y="4657344"/>
            <a:chExt cx="8498205" cy="937260"/>
          </a:xfrm>
        </p:grpSpPr>
        <p:sp>
          <p:nvSpPr>
            <p:cNvPr id="12" name="object 12"/>
            <p:cNvSpPr/>
            <p:nvPr/>
          </p:nvSpPr>
          <p:spPr>
            <a:xfrm>
              <a:off x="1903476" y="4657344"/>
              <a:ext cx="763905" cy="937260"/>
            </a:xfrm>
            <a:custGeom>
              <a:avLst/>
              <a:gdLst/>
              <a:ahLst/>
              <a:cxnLst/>
              <a:rect l="l" t="t" r="r" b="b"/>
              <a:pathLst>
                <a:path w="763905" h="937260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70940"/>
                  </a:lnTo>
                  <a:lnTo>
                    <a:pt x="381762" y="937259"/>
                  </a:lnTo>
                  <a:lnTo>
                    <a:pt x="763524" y="670940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330196" y="4869180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835401" y="5014417"/>
            <a:ext cx="523430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Öğrencilerle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 yakın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ve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sıcak</a:t>
            </a:r>
            <a:r>
              <a:rPr dirty="0" sz="2400" spc="-2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ilişkiler</a:t>
            </a:r>
            <a:r>
              <a:rPr dirty="0" sz="2400" spc="-1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Calibri"/>
                <a:cs typeface="Calibri"/>
              </a:rPr>
              <a:t>kurun.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53970" y="5714187"/>
            <a:ext cx="76752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35">
                <a:latin typeface="Calibri"/>
                <a:cs typeface="Calibri"/>
              </a:rPr>
              <a:t>Yakın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sıcak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kurarak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size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güvenmesine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yardımcı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olun.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sayede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olaylarını </a:t>
            </a:r>
            <a:r>
              <a:rPr dirty="0" sz="2400" spc="-5">
                <a:latin typeface="Calibri"/>
                <a:cs typeface="Calibri"/>
              </a:rPr>
              <a:t> sizinle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paylaşacaktır.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4273" y="64134"/>
            <a:ext cx="6282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423" y="4814442"/>
            <a:ext cx="3727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1866900" y="2391155"/>
            <a:ext cx="8574405" cy="935990"/>
            <a:chOff x="1866900" y="2391155"/>
            <a:chExt cx="8574405" cy="935990"/>
          </a:xfrm>
        </p:grpSpPr>
        <p:sp>
          <p:nvSpPr>
            <p:cNvPr id="6" name="object 6"/>
            <p:cNvSpPr/>
            <p:nvPr/>
          </p:nvSpPr>
          <p:spPr>
            <a:xfrm>
              <a:off x="2369819" y="2563367"/>
              <a:ext cx="8065134" cy="649605"/>
            </a:xfrm>
            <a:custGeom>
              <a:avLst/>
              <a:gdLst/>
              <a:ahLst/>
              <a:cxnLst/>
              <a:rect l="l" t="t" r="r" b="b"/>
              <a:pathLst>
                <a:path w="8065134" h="649605">
                  <a:moveTo>
                    <a:pt x="0" y="108204"/>
                  </a:moveTo>
                  <a:lnTo>
                    <a:pt x="8495" y="66061"/>
                  </a:lnTo>
                  <a:lnTo>
                    <a:pt x="31670" y="31670"/>
                  </a:lnTo>
                  <a:lnTo>
                    <a:pt x="66061" y="8495"/>
                  </a:lnTo>
                  <a:lnTo>
                    <a:pt x="108204" y="0"/>
                  </a:lnTo>
                  <a:lnTo>
                    <a:pt x="7956804" y="0"/>
                  </a:lnTo>
                  <a:lnTo>
                    <a:pt x="7998946" y="8495"/>
                  </a:lnTo>
                  <a:lnTo>
                    <a:pt x="8033337" y="31670"/>
                  </a:lnTo>
                  <a:lnTo>
                    <a:pt x="8056512" y="66061"/>
                  </a:lnTo>
                  <a:lnTo>
                    <a:pt x="8065008" y="108204"/>
                  </a:lnTo>
                  <a:lnTo>
                    <a:pt x="8065008" y="541020"/>
                  </a:lnTo>
                  <a:lnTo>
                    <a:pt x="8056512" y="583162"/>
                  </a:lnTo>
                  <a:lnTo>
                    <a:pt x="8033337" y="617553"/>
                  </a:lnTo>
                  <a:lnTo>
                    <a:pt x="7998946" y="640728"/>
                  </a:lnTo>
                  <a:lnTo>
                    <a:pt x="7956804" y="649224"/>
                  </a:lnTo>
                  <a:lnTo>
                    <a:pt x="108204" y="649224"/>
                  </a:lnTo>
                  <a:lnTo>
                    <a:pt x="66061" y="640728"/>
                  </a:lnTo>
                  <a:lnTo>
                    <a:pt x="31670" y="617553"/>
                  </a:lnTo>
                  <a:lnTo>
                    <a:pt x="8495" y="583162"/>
                  </a:lnTo>
                  <a:lnTo>
                    <a:pt x="0" y="541020"/>
                  </a:lnTo>
                  <a:lnTo>
                    <a:pt x="0" y="108204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866900" y="2391155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387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51557" y="2516835"/>
            <a:ext cx="5257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200" spc="-39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600" spc="-39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3888" sz="5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0377" y="2628341"/>
            <a:ext cx="355790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Öğrencilerinize</a:t>
            </a:r>
            <a:r>
              <a:rPr dirty="0" sz="2400" spc="-5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destek</a:t>
            </a:r>
            <a:r>
              <a:rPr dirty="0" sz="2400" spc="-4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7101" y="3353561"/>
            <a:ext cx="796607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Akran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zorbalığı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olaylarına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karışan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tüm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öğrencilere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destek </a:t>
            </a:r>
            <a:r>
              <a:rPr dirty="0" sz="2400" spc="-5"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  <a:p>
            <a:pPr marL="285115" marR="53975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Öğrencilerin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sosyal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duygusal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becerileri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çatışma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çözümü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becerilerini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geliştirmesine</a:t>
            </a:r>
            <a:r>
              <a:rPr dirty="0" sz="2400" spc="-15">
                <a:latin typeface="Calibri"/>
                <a:cs typeface="Calibri"/>
              </a:rPr>
              <a:t> yardımcı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7757" y="5268848"/>
            <a:ext cx="742251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>
                <a:latin typeface="Calibri"/>
                <a:cs typeface="Calibri"/>
              </a:rPr>
              <a:t>Aileler ile </a:t>
            </a:r>
            <a:r>
              <a:rPr dirty="0" sz="2400" spc="-10">
                <a:latin typeface="Calibri"/>
                <a:cs typeface="Calibri"/>
              </a:rPr>
              <a:t>yakın </a:t>
            </a:r>
            <a:r>
              <a:rPr dirty="0" sz="2400" spc="-5">
                <a:latin typeface="Calibri"/>
                <a:cs typeface="Calibri"/>
              </a:rPr>
              <a:t>iletişim halinde olun </a:t>
            </a:r>
            <a:r>
              <a:rPr dirty="0" sz="2400" spc="-20">
                <a:latin typeface="Calibri"/>
                <a:cs typeface="Calibri"/>
              </a:rPr>
              <a:t>ve </a:t>
            </a:r>
            <a:r>
              <a:rPr dirty="0" sz="2400" spc="-5">
                <a:latin typeface="Calibri"/>
                <a:cs typeface="Calibri"/>
              </a:rPr>
              <a:t>önleyici çalışmalar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konusunda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ortak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stratejiler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geliştirin.</a:t>
            </a:r>
            <a:endParaRPr sz="2400">
              <a:latin typeface="Calibri"/>
              <a:cs typeface="Calibri"/>
            </a:endParaRPr>
          </a:p>
          <a:p>
            <a:pPr marL="285115" marR="47180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Ailelere</a:t>
            </a:r>
            <a:r>
              <a:rPr dirty="0" sz="2400" spc="-10">
                <a:latin typeface="Calibri"/>
                <a:cs typeface="Calibri"/>
              </a:rPr>
              <a:t> yönelik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seminerler </a:t>
            </a:r>
            <a:r>
              <a:rPr dirty="0" sz="2400" spc="-10">
                <a:latin typeface="Calibri"/>
                <a:cs typeface="Calibri"/>
              </a:rPr>
              <a:t>düzenleyin</a:t>
            </a:r>
            <a:r>
              <a:rPr dirty="0" sz="2400" spc="-15">
                <a:latin typeface="Calibri"/>
                <a:cs typeface="Calibri"/>
              </a:rPr>
              <a:t> 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konu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ilgili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broşürler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gönderin.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06523" y="4431791"/>
            <a:ext cx="8574405" cy="935990"/>
            <a:chOff x="1906523" y="4431791"/>
            <a:chExt cx="8574405" cy="935990"/>
          </a:xfrm>
        </p:grpSpPr>
        <p:sp>
          <p:nvSpPr>
            <p:cNvPr id="13" name="object 13"/>
            <p:cNvSpPr/>
            <p:nvPr/>
          </p:nvSpPr>
          <p:spPr>
            <a:xfrm>
              <a:off x="2410967" y="4559807"/>
              <a:ext cx="8063865" cy="647700"/>
            </a:xfrm>
            <a:custGeom>
              <a:avLst/>
              <a:gdLst/>
              <a:ahLst/>
              <a:cxnLst/>
              <a:rect l="l" t="t" r="r" b="b"/>
              <a:pathLst>
                <a:path w="8063865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5533" y="0"/>
                  </a:lnTo>
                  <a:lnTo>
                    <a:pt x="7997529" y="8491"/>
                  </a:lnTo>
                  <a:lnTo>
                    <a:pt x="8031845" y="31638"/>
                  </a:lnTo>
                  <a:lnTo>
                    <a:pt x="8054992" y="65954"/>
                  </a:lnTo>
                  <a:lnTo>
                    <a:pt x="8063483" y="107950"/>
                  </a:lnTo>
                  <a:lnTo>
                    <a:pt x="8063483" y="539750"/>
                  </a:lnTo>
                  <a:lnTo>
                    <a:pt x="8054992" y="581745"/>
                  </a:lnTo>
                  <a:lnTo>
                    <a:pt x="8031845" y="616061"/>
                  </a:lnTo>
                  <a:lnTo>
                    <a:pt x="7997529" y="639208"/>
                  </a:lnTo>
                  <a:lnTo>
                    <a:pt x="7955533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906523" y="4431791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8"/>
                  </a:lnTo>
                  <a:lnTo>
                    <a:pt x="0" y="0"/>
                  </a:lnTo>
                  <a:lnTo>
                    <a:pt x="0" y="669416"/>
                  </a:lnTo>
                  <a:lnTo>
                    <a:pt x="381762" y="935735"/>
                  </a:lnTo>
                  <a:lnTo>
                    <a:pt x="763524" y="669416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07A0A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2810382" y="4623892"/>
            <a:ext cx="50488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Aileler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ile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 mutlaka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işbirliği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 halinde</a:t>
            </a:r>
            <a:r>
              <a:rPr dirty="0" sz="2400" spc="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olun.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13533" y="4594352"/>
            <a:ext cx="3473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79751" y="64134"/>
            <a:ext cx="7943215" cy="2323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7094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 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  <a:p>
            <a:pPr marL="683260" indent="-670560">
              <a:lnSpc>
                <a:spcPct val="100000"/>
              </a:lnSpc>
              <a:spcBef>
                <a:spcPts val="70"/>
              </a:spcBef>
              <a:buClr>
                <a:srgbClr val="FFFFFF"/>
              </a:buClr>
              <a:buSzPct val="133333"/>
              <a:buFont typeface="Calibri"/>
              <a:buAutoNum type="arabicPeriod" startAt="4"/>
              <a:tabLst>
                <a:tab pos="682625" algn="l"/>
                <a:tab pos="683260" algn="l"/>
              </a:tabLst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Olumlu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bir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sınıf ortamı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yaratın.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spcBef>
                <a:spcPts val="2660"/>
              </a:spcBef>
              <a:buFont typeface="Arial MT"/>
              <a:buChar char="•"/>
              <a:tabLst>
                <a:tab pos="773430" algn="l"/>
              </a:tabLst>
            </a:pPr>
            <a:r>
              <a:rPr dirty="0" sz="2400" spc="-5">
                <a:latin typeface="Calibri"/>
                <a:cs typeface="Calibri"/>
              </a:rPr>
              <a:t>Sınıf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içerisindeki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arkadaşlık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dinamiklerini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yakından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tanıyın.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buFont typeface="Arial MT"/>
              <a:buChar char="•"/>
              <a:tabLst>
                <a:tab pos="773430" algn="l"/>
              </a:tabLst>
            </a:pPr>
            <a:r>
              <a:rPr dirty="0" sz="2400" spc="-5">
                <a:latin typeface="Calibri"/>
                <a:cs typeface="Calibri"/>
              </a:rPr>
              <a:t>Olumlu disiplin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yöntemleri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kullanın.</a:t>
            </a:r>
            <a:endParaRPr sz="2400">
              <a:latin typeface="Calibri"/>
              <a:cs typeface="Calibri"/>
            </a:endParaRPr>
          </a:p>
          <a:p>
            <a:pPr lvl="1" marL="772795" indent="-229235">
              <a:lnSpc>
                <a:spcPct val="100000"/>
              </a:lnSpc>
              <a:buFont typeface="Arial MT"/>
              <a:buChar char="•"/>
              <a:tabLst>
                <a:tab pos="773430" algn="l"/>
              </a:tabLst>
            </a:pPr>
            <a:r>
              <a:rPr dirty="0" sz="2400" spc="-15">
                <a:latin typeface="Calibri"/>
                <a:cs typeface="Calibri"/>
              </a:rPr>
              <a:t>Rekabetçi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eğitim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yerine </a:t>
            </a:r>
            <a:r>
              <a:rPr dirty="0" sz="2400" spc="-10">
                <a:latin typeface="Calibri"/>
                <a:cs typeface="Calibri"/>
              </a:rPr>
              <a:t>işbirlikçi öğrenmeye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önem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verin.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750311" y="537159"/>
            <a:ext cx="474027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Öğrencilerinizi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yakından</a:t>
            </a:r>
            <a:r>
              <a:rPr dirty="0" sz="2400" spc="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gözlemleyin</a:t>
            </a:r>
            <a:r>
              <a:rPr dirty="0" sz="2800" spc="-10" b="1">
                <a:solidFill>
                  <a:srgbClr val="07A0A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79751" y="436880"/>
            <a:ext cx="33337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866900" y="2350007"/>
            <a:ext cx="8574405" cy="977265"/>
            <a:chOff x="1866900" y="2350007"/>
            <a:chExt cx="8574405" cy="977265"/>
          </a:xfrm>
        </p:grpSpPr>
        <p:sp>
          <p:nvSpPr>
            <p:cNvPr id="8" name="object 8"/>
            <p:cNvSpPr/>
            <p:nvPr/>
          </p:nvSpPr>
          <p:spPr>
            <a:xfrm>
              <a:off x="2369819" y="2356103"/>
              <a:ext cx="8065134" cy="856615"/>
            </a:xfrm>
            <a:custGeom>
              <a:avLst/>
              <a:gdLst/>
              <a:ahLst/>
              <a:cxnLst/>
              <a:rect l="l" t="t" r="r" b="b"/>
              <a:pathLst>
                <a:path w="8065134" h="856614">
                  <a:moveTo>
                    <a:pt x="0" y="142748"/>
                  </a:moveTo>
                  <a:lnTo>
                    <a:pt x="7274" y="97617"/>
                  </a:lnTo>
                  <a:lnTo>
                    <a:pt x="27533" y="58430"/>
                  </a:lnTo>
                  <a:lnTo>
                    <a:pt x="58430" y="27533"/>
                  </a:lnTo>
                  <a:lnTo>
                    <a:pt x="97617" y="7274"/>
                  </a:lnTo>
                  <a:lnTo>
                    <a:pt x="142748" y="0"/>
                  </a:lnTo>
                  <a:lnTo>
                    <a:pt x="7922259" y="0"/>
                  </a:lnTo>
                  <a:lnTo>
                    <a:pt x="7967390" y="7274"/>
                  </a:lnTo>
                  <a:lnTo>
                    <a:pt x="8006577" y="27533"/>
                  </a:lnTo>
                  <a:lnTo>
                    <a:pt x="8037474" y="58430"/>
                  </a:lnTo>
                  <a:lnTo>
                    <a:pt x="8057733" y="97617"/>
                  </a:lnTo>
                  <a:lnTo>
                    <a:pt x="8065008" y="142748"/>
                  </a:lnTo>
                  <a:lnTo>
                    <a:pt x="8065008" y="713740"/>
                  </a:lnTo>
                  <a:lnTo>
                    <a:pt x="8057733" y="758870"/>
                  </a:lnTo>
                  <a:lnTo>
                    <a:pt x="8037474" y="798057"/>
                  </a:lnTo>
                  <a:lnTo>
                    <a:pt x="8006577" y="828954"/>
                  </a:lnTo>
                  <a:lnTo>
                    <a:pt x="7967390" y="849213"/>
                  </a:lnTo>
                  <a:lnTo>
                    <a:pt x="7922259" y="856488"/>
                  </a:lnTo>
                  <a:lnTo>
                    <a:pt x="142748" y="856488"/>
                  </a:lnTo>
                  <a:lnTo>
                    <a:pt x="97617" y="849213"/>
                  </a:lnTo>
                  <a:lnTo>
                    <a:pt x="58430" y="828954"/>
                  </a:lnTo>
                  <a:lnTo>
                    <a:pt x="27533" y="798057"/>
                  </a:lnTo>
                  <a:lnTo>
                    <a:pt x="7274" y="758870"/>
                  </a:lnTo>
                  <a:lnTo>
                    <a:pt x="0" y="713740"/>
                  </a:lnTo>
                  <a:lnTo>
                    <a:pt x="0" y="142748"/>
                  </a:lnTo>
                  <a:close/>
                </a:path>
              </a:pathLst>
            </a:custGeom>
            <a:ln w="12192">
              <a:solidFill>
                <a:srgbClr val="5387B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66900" y="2391155"/>
              <a:ext cx="763905" cy="935990"/>
            </a:xfrm>
            <a:custGeom>
              <a:avLst/>
              <a:gdLst/>
              <a:ahLst/>
              <a:cxnLst/>
              <a:rect l="l" t="t" r="r" b="b"/>
              <a:pathLst>
                <a:path w="763905" h="935989">
                  <a:moveTo>
                    <a:pt x="763524" y="0"/>
                  </a:moveTo>
                  <a:lnTo>
                    <a:pt x="381762" y="266319"/>
                  </a:lnTo>
                  <a:lnTo>
                    <a:pt x="0" y="0"/>
                  </a:lnTo>
                  <a:lnTo>
                    <a:pt x="0" y="669417"/>
                  </a:lnTo>
                  <a:lnTo>
                    <a:pt x="381762" y="935736"/>
                  </a:lnTo>
                  <a:lnTo>
                    <a:pt x="763524" y="669417"/>
                  </a:lnTo>
                  <a:lnTo>
                    <a:pt x="763524" y="0"/>
                  </a:lnTo>
                  <a:close/>
                </a:path>
              </a:pathLst>
            </a:custGeom>
            <a:solidFill>
              <a:srgbClr val="5387B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064257" y="2516835"/>
            <a:ext cx="5003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3200" spc="-395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2</a:t>
            </a:r>
            <a:r>
              <a:rPr dirty="0" sz="3600" spc="-39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baseline="-13888" sz="5400" spc="-592">
                <a:solidFill>
                  <a:srgbClr val="FFFFFF"/>
                </a:solidFill>
                <a:latin typeface="Candara"/>
                <a:cs typeface="Candara"/>
              </a:rPr>
              <a:t>.</a:t>
            </a:r>
            <a:endParaRPr baseline="-13888" sz="5400">
              <a:latin typeface="Candara"/>
              <a:cs typeface="Candar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11373" y="1227835"/>
            <a:ext cx="8061325" cy="1863089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41300" marR="83566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latin typeface="Calibri"/>
                <a:cs typeface="Calibri"/>
              </a:rPr>
              <a:t>Öğrencilerinizin akademik durumunu </a:t>
            </a:r>
            <a:r>
              <a:rPr dirty="0" sz="2400" spc="-15">
                <a:latin typeface="Calibri"/>
                <a:cs typeface="Calibri"/>
              </a:rPr>
              <a:t>ve </a:t>
            </a:r>
            <a:r>
              <a:rPr dirty="0" sz="2400" spc="-20">
                <a:latin typeface="Calibri"/>
                <a:cs typeface="Calibri"/>
              </a:rPr>
              <a:t>sosyal </a:t>
            </a:r>
            <a:r>
              <a:rPr dirty="0" sz="2400">
                <a:latin typeface="Calibri"/>
                <a:cs typeface="Calibri"/>
              </a:rPr>
              <a:t>ilişkilerini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yakından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takip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555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400" spc="-30">
                <a:latin typeface="Calibri"/>
                <a:cs typeface="Calibri"/>
              </a:rPr>
              <a:t>Teneffüslerde</a:t>
            </a:r>
            <a:r>
              <a:rPr dirty="0" sz="2400" spc="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öğrencilerinizin arkadaşlık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ilişkilerini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gözlemleyin.</a:t>
            </a:r>
            <a:endParaRPr sz="2400">
              <a:latin typeface="Calibri"/>
              <a:cs typeface="Calibri"/>
            </a:endParaRPr>
          </a:p>
          <a:p>
            <a:pPr marL="171450" marR="403860">
              <a:lnSpc>
                <a:spcPct val="100000"/>
              </a:lnSpc>
              <a:spcBef>
                <a:spcPts val="650"/>
              </a:spcBef>
            </a:pP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Zorbalık olaylarına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karışan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öğrencileri </a:t>
            </a:r>
            <a:r>
              <a:rPr dirty="0" sz="2400" b="1">
                <a:solidFill>
                  <a:srgbClr val="5387BB"/>
                </a:solidFill>
                <a:latin typeface="Calibri"/>
                <a:cs typeface="Calibri"/>
              </a:rPr>
              <a:t>psikolojik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danışmana </a:t>
            </a:r>
            <a:r>
              <a:rPr dirty="0" sz="2400" spc="-530" b="1">
                <a:solidFill>
                  <a:srgbClr val="5387BB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5387BB"/>
                </a:solidFill>
                <a:latin typeface="Calibri"/>
                <a:cs typeface="Calibri"/>
              </a:rPr>
              <a:t>yönlendirin.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7101" y="3353561"/>
            <a:ext cx="805497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5115" marR="248285" indent="-273050">
              <a:lnSpc>
                <a:spcPct val="100000"/>
              </a:lnSpc>
              <a:spcBef>
                <a:spcPts val="100"/>
              </a:spcBef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Sınıfınızda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veya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okulun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herhangi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bir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yerinde</a:t>
            </a:r>
            <a:r>
              <a:rPr dirty="0" sz="2400" spc="-10">
                <a:latin typeface="Calibri"/>
                <a:cs typeface="Calibri"/>
              </a:rPr>
              <a:t> karşılaştığınız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 olayını </a:t>
            </a:r>
            <a:r>
              <a:rPr dirty="0" sz="2400" spc="-15">
                <a:latin typeface="Calibri"/>
                <a:cs typeface="Calibri"/>
              </a:rPr>
              <a:t>görmezden </a:t>
            </a:r>
            <a:r>
              <a:rPr dirty="0" sz="2400" spc="-5">
                <a:latin typeface="Calibri"/>
                <a:cs typeface="Calibri"/>
              </a:rPr>
              <a:t>gelmeyin, sessiz </a:t>
            </a:r>
            <a:r>
              <a:rPr dirty="0" sz="2400" spc="-10">
                <a:latin typeface="Calibri"/>
                <a:cs typeface="Calibri"/>
              </a:rPr>
              <a:t>kalmayın, </a:t>
            </a:r>
            <a:r>
              <a:rPr dirty="0" sz="2400" spc="-5">
                <a:latin typeface="Calibri"/>
                <a:cs typeface="Calibri"/>
              </a:rPr>
              <a:t>hemen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müdahale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edin.</a:t>
            </a:r>
            <a:endParaRPr sz="2400">
              <a:latin typeface="Calibri"/>
              <a:cs typeface="Calibri"/>
            </a:endParaRPr>
          </a:p>
          <a:p>
            <a:pPr marL="285115" marR="5080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10">
                <a:latin typeface="Calibri"/>
                <a:cs typeface="Calibri"/>
              </a:rPr>
              <a:t>Zorbalık yapan öğrenci </a:t>
            </a:r>
            <a:r>
              <a:rPr dirty="0" sz="2400" spc="-15">
                <a:latin typeface="Calibri"/>
                <a:cs typeface="Calibri"/>
              </a:rPr>
              <a:t>ve zorbalığa </a:t>
            </a:r>
            <a:r>
              <a:rPr dirty="0" sz="2400">
                <a:latin typeface="Calibri"/>
                <a:cs typeface="Calibri"/>
              </a:rPr>
              <a:t>maruz </a:t>
            </a:r>
            <a:r>
              <a:rPr dirty="0" sz="2400" spc="-10">
                <a:latin typeface="Calibri"/>
                <a:cs typeface="Calibri"/>
              </a:rPr>
              <a:t>kalan öğrenci </a:t>
            </a:r>
            <a:r>
              <a:rPr dirty="0" sz="2400">
                <a:latin typeface="Calibri"/>
                <a:cs typeface="Calibri"/>
              </a:rPr>
              <a:t>ile </a:t>
            </a:r>
            <a:r>
              <a:rPr dirty="0" sz="2400" spc="-15">
                <a:latin typeface="Calibri"/>
                <a:cs typeface="Calibri"/>
              </a:rPr>
              <a:t>ayrı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ayrı </a:t>
            </a:r>
            <a:r>
              <a:rPr dirty="0" sz="2400" spc="-10">
                <a:latin typeface="Calibri"/>
                <a:cs typeface="Calibri"/>
              </a:rPr>
              <a:t>görüşün.</a:t>
            </a:r>
            <a:endParaRPr sz="2400">
              <a:latin typeface="Calibri"/>
              <a:cs typeface="Calibri"/>
            </a:endParaRPr>
          </a:p>
          <a:p>
            <a:pPr marL="285115" indent="-273050">
              <a:lnSpc>
                <a:spcPct val="100000"/>
              </a:lnSpc>
              <a:buSzPct val="75000"/>
              <a:buFont typeface="Arial MT"/>
              <a:buChar char="•"/>
              <a:tabLst>
                <a:tab pos="285115" algn="l"/>
                <a:tab pos="285750" algn="l"/>
              </a:tabLst>
            </a:pPr>
            <a:r>
              <a:rPr dirty="0" sz="2400" spc="-5">
                <a:latin typeface="Calibri"/>
                <a:cs typeface="Calibri"/>
              </a:rPr>
              <a:t>Gerektiği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durumlarda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olayı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psikolojik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danışman/rehber</a:t>
            </a:r>
            <a:endParaRPr sz="2400">
              <a:latin typeface="Calibri"/>
              <a:cs typeface="Calibri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öğretmen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paylaşın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öğrencileri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ona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yönlendirin.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4273" y="64134"/>
            <a:ext cx="6282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(UZUN</a:t>
            </a:r>
            <a:r>
              <a:rPr dirty="0" sz="2400" spc="-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4204" y="448055"/>
            <a:ext cx="8065134" cy="647700"/>
          </a:xfrm>
          <a:custGeom>
            <a:avLst/>
            <a:gdLst/>
            <a:ahLst/>
            <a:cxnLst/>
            <a:rect l="l" t="t" r="r" b="b"/>
            <a:pathLst>
              <a:path w="806513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7957058" y="0"/>
                </a:lnTo>
                <a:lnTo>
                  <a:pt x="7999053" y="8491"/>
                </a:lnTo>
                <a:lnTo>
                  <a:pt x="8033369" y="31638"/>
                </a:lnTo>
                <a:lnTo>
                  <a:pt x="8056516" y="65954"/>
                </a:lnTo>
                <a:lnTo>
                  <a:pt x="8065008" y="107950"/>
                </a:lnTo>
                <a:lnTo>
                  <a:pt x="8065008" y="539750"/>
                </a:lnTo>
                <a:lnTo>
                  <a:pt x="8056516" y="581745"/>
                </a:lnTo>
                <a:lnTo>
                  <a:pt x="8033369" y="616061"/>
                </a:lnTo>
                <a:lnTo>
                  <a:pt x="7999053" y="639208"/>
                </a:lnTo>
                <a:lnTo>
                  <a:pt x="7957058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4529" y="1215732"/>
            <a:ext cx="9728835" cy="4631690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edin;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sonlandırın.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Okulunuzda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asla </a:t>
            </a:r>
            <a:r>
              <a:rPr dirty="0" sz="2800" spc="-20">
                <a:latin typeface="Calibri"/>
                <a:cs typeface="Calibri"/>
              </a:rPr>
              <a:t>zorbalığa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yer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Zorbalığının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kendisine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karşı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tarafa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zarar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vereceğini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anlatın.</a:t>
            </a:r>
            <a:endParaRPr sz="2800">
              <a:latin typeface="Calibri"/>
              <a:cs typeface="Calibri"/>
            </a:endParaRPr>
          </a:p>
          <a:p>
            <a:pPr marL="241300" marR="16764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Böyle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devam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ederse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arkadaşlık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ilişkilerinde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problemler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yaşamaya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devam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edeceğini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endParaRPr sz="2800">
              <a:latin typeface="Calibri"/>
              <a:cs typeface="Calibri"/>
            </a:endParaRPr>
          </a:p>
          <a:p>
            <a:pPr marL="241300" marR="1195070" indent="-228600">
              <a:lnSpc>
                <a:spcPts val="303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Problemlerini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dışında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farklı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yollarla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çözebileceğini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Eğer </a:t>
            </a:r>
            <a:r>
              <a:rPr dirty="0" sz="2800" spc="-20">
                <a:latin typeface="Calibri"/>
                <a:cs typeface="Calibri"/>
              </a:rPr>
              <a:t>kendisini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öfkeli,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sinirli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veya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kızgın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hissediyorsa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yetişkinden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yardım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alması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Gerekirse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danışmanına/rehber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öğretmene</a:t>
            </a:r>
            <a:r>
              <a:rPr dirty="0" sz="2800" spc="-15">
                <a:latin typeface="Calibri"/>
                <a:cs typeface="Calibri"/>
              </a:rPr>
              <a:t> yönlendirin.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044" y="278891"/>
            <a:ext cx="791210" cy="935990"/>
          </a:xfrm>
          <a:custGeom>
            <a:avLst/>
            <a:gdLst/>
            <a:ahLst/>
            <a:cxnLst/>
            <a:rect l="l" t="t" r="r" b="b"/>
            <a:pathLst>
              <a:path w="791210" h="935990">
                <a:moveTo>
                  <a:pt x="790956" y="0"/>
                </a:moveTo>
                <a:lnTo>
                  <a:pt x="395478" y="275970"/>
                </a:lnTo>
                <a:lnTo>
                  <a:pt x="0" y="0"/>
                </a:lnTo>
                <a:lnTo>
                  <a:pt x="0" y="659764"/>
                </a:lnTo>
                <a:lnTo>
                  <a:pt x="395478" y="935735"/>
                </a:lnTo>
                <a:lnTo>
                  <a:pt x="790956" y="659764"/>
                </a:lnTo>
                <a:lnTo>
                  <a:pt x="790956" y="0"/>
                </a:lnTo>
                <a:close/>
              </a:path>
            </a:pathLst>
          </a:custGeom>
          <a:solidFill>
            <a:srgbClr val="39A0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2542" y="540511"/>
            <a:ext cx="4248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Zorbalık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yapan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3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314068"/>
            <a:ext cx="10300335" cy="3933825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359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Nazlı,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Aslı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Özlem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6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yaşındadır.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Nazlı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Aslı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bahçede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saklambaç </a:t>
            </a:r>
            <a:r>
              <a:rPr dirty="0" sz="2200" spc="-25">
                <a:latin typeface="Calibri"/>
                <a:cs typeface="Calibri"/>
              </a:rPr>
              <a:t>oynamaktadır.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Özlem </a:t>
            </a:r>
            <a:r>
              <a:rPr dirty="0" sz="2200" spc="-5">
                <a:latin typeface="Calibri"/>
                <a:cs typeface="Calibri"/>
              </a:rPr>
              <a:t> de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her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seferinde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oyuna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katılmak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ister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ama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biraz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kilolu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olduğu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için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onu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oyuna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almazlar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 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‘şişko,</a:t>
            </a:r>
            <a:r>
              <a:rPr dirty="0" sz="2200" spc="-15">
                <a:latin typeface="Calibri"/>
                <a:cs typeface="Calibri"/>
              </a:rPr>
              <a:t> şişko’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diye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dalga </a:t>
            </a:r>
            <a:r>
              <a:rPr dirty="0" sz="2200" spc="-30">
                <a:latin typeface="Calibri"/>
                <a:cs typeface="Calibri"/>
              </a:rPr>
              <a:t>geçerler.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Özlem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dönem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başından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beri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oyun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saatinde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yalnız 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kalmaktadır.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Nazlı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Aslı,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ikindi </a:t>
            </a:r>
            <a:r>
              <a:rPr dirty="0" sz="2200" spc="-10">
                <a:latin typeface="Calibri"/>
                <a:cs typeface="Calibri"/>
              </a:rPr>
              <a:t>saatinde</a:t>
            </a:r>
            <a:r>
              <a:rPr dirty="0" sz="2200" spc="-5">
                <a:latin typeface="Calibri"/>
                <a:cs typeface="Calibri"/>
              </a:rPr>
              <a:t> Özlem’in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kekini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tabağından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alıp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gülerek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kaçarlar.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Özlem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ağlayarak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dışarı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çıkar.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Calibri"/>
              <a:cs typeface="Calibri"/>
            </a:endParaRPr>
          </a:p>
          <a:p>
            <a:pPr marL="241300" indent="-229235">
              <a:lnSpc>
                <a:spcPts val="2510"/>
              </a:lnSpc>
              <a:spcBef>
                <a:spcPts val="1415"/>
              </a:spcBef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 sz="2200" spc="-5">
                <a:latin typeface="Calibri"/>
                <a:cs typeface="Calibri"/>
              </a:rPr>
              <a:t>Ali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6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yaşındadır.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Aynı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apartmanda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oturan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Ali </a:t>
            </a:r>
            <a:r>
              <a:rPr dirty="0" sz="2200" spc="-20">
                <a:latin typeface="Calibri"/>
                <a:cs typeface="Calibri"/>
              </a:rPr>
              <a:t>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Hakan’ı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her sabah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Ali’nin</a:t>
            </a:r>
            <a:r>
              <a:rPr dirty="0" sz="2200" spc="-5">
                <a:latin typeface="Calibri"/>
                <a:cs typeface="Calibri"/>
              </a:rPr>
              <a:t> annesi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375"/>
              </a:lnSpc>
            </a:pPr>
            <a:r>
              <a:rPr dirty="0" sz="2200" spc="-10">
                <a:latin typeface="Calibri"/>
                <a:cs typeface="Calibri"/>
              </a:rPr>
              <a:t>okula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bırakmaktadır.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Oyun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saatinde </a:t>
            </a:r>
            <a:r>
              <a:rPr dirty="0" sz="2200" spc="-15">
                <a:latin typeface="Calibri"/>
                <a:cs typeface="Calibri"/>
              </a:rPr>
              <a:t>beraber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futbol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oynarlarken</a:t>
            </a:r>
            <a:r>
              <a:rPr dirty="0" sz="2200" spc="-5">
                <a:latin typeface="Calibri"/>
                <a:cs typeface="Calibri"/>
              </a:rPr>
              <a:t> Ali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topa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öyle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hızlı</a:t>
            </a:r>
            <a:endParaRPr sz="2200">
              <a:latin typeface="Calibri"/>
              <a:cs typeface="Calibri"/>
            </a:endParaRPr>
          </a:p>
          <a:p>
            <a:pPr marL="241300" marR="167640">
              <a:lnSpc>
                <a:spcPct val="90000"/>
              </a:lnSpc>
              <a:spcBef>
                <a:spcPts val="135"/>
              </a:spcBef>
            </a:pPr>
            <a:r>
              <a:rPr dirty="0" sz="2200" spc="-5">
                <a:latin typeface="Calibri"/>
                <a:cs typeface="Calibri"/>
              </a:rPr>
              <a:t>vurur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ki,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top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Hakan’ın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yüzüne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çarpar.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Hakan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anda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çok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sinirlenir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Ali’ye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bağırmaya 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başlar.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Ali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ona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bağırır </a:t>
            </a:r>
            <a:r>
              <a:rPr dirty="0" sz="2200" spc="-15">
                <a:latin typeface="Calibri"/>
                <a:cs typeface="Calibri"/>
              </a:rPr>
              <a:t>ve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yumruklaşmaya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başlarlar.</a:t>
            </a:r>
            <a:r>
              <a:rPr dirty="0" sz="2200" spc="-15">
                <a:latin typeface="Calibri"/>
                <a:cs typeface="Calibri"/>
              </a:rPr>
              <a:t> Öğretmen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onları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 spc="-40">
                <a:latin typeface="Calibri"/>
                <a:cs typeface="Calibri"/>
              </a:rPr>
              <a:t>ayırır.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Bütün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gün 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birbirleri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ile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konuşmazlar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ancak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okul </a:t>
            </a:r>
            <a:r>
              <a:rPr dirty="0" sz="2200" spc="-5">
                <a:latin typeface="Calibri"/>
                <a:cs typeface="Calibri"/>
              </a:rPr>
              <a:t>çıkışında </a:t>
            </a:r>
            <a:r>
              <a:rPr dirty="0" sz="2200" spc="-15">
                <a:latin typeface="Calibri"/>
                <a:cs typeface="Calibri"/>
              </a:rPr>
              <a:t>eve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beraber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giderken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arabada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yaşanan bu </a:t>
            </a:r>
            <a:r>
              <a:rPr dirty="0" sz="2200" spc="-4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olayı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konuşurlar.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4204" y="448055"/>
            <a:ext cx="8065134" cy="647700"/>
          </a:xfrm>
          <a:custGeom>
            <a:avLst/>
            <a:gdLst/>
            <a:ahLst/>
            <a:cxnLst/>
            <a:rect l="l" t="t" r="r" b="b"/>
            <a:pathLst>
              <a:path w="8065134" h="647700">
                <a:moveTo>
                  <a:pt x="0" y="107950"/>
                </a:moveTo>
                <a:lnTo>
                  <a:pt x="8491" y="65954"/>
                </a:lnTo>
                <a:lnTo>
                  <a:pt x="31638" y="31638"/>
                </a:lnTo>
                <a:lnTo>
                  <a:pt x="65954" y="8491"/>
                </a:lnTo>
                <a:lnTo>
                  <a:pt x="107950" y="0"/>
                </a:lnTo>
                <a:lnTo>
                  <a:pt x="7957058" y="0"/>
                </a:lnTo>
                <a:lnTo>
                  <a:pt x="7999053" y="8491"/>
                </a:lnTo>
                <a:lnTo>
                  <a:pt x="8033369" y="31638"/>
                </a:lnTo>
                <a:lnTo>
                  <a:pt x="8056516" y="65954"/>
                </a:lnTo>
                <a:lnTo>
                  <a:pt x="8065008" y="107950"/>
                </a:lnTo>
                <a:lnTo>
                  <a:pt x="8065008" y="539750"/>
                </a:lnTo>
                <a:lnTo>
                  <a:pt x="8056516" y="581745"/>
                </a:lnTo>
                <a:lnTo>
                  <a:pt x="8033369" y="616061"/>
                </a:lnTo>
                <a:lnTo>
                  <a:pt x="7999053" y="639208"/>
                </a:lnTo>
                <a:lnTo>
                  <a:pt x="7957058" y="647700"/>
                </a:lnTo>
                <a:lnTo>
                  <a:pt x="107950" y="647700"/>
                </a:lnTo>
                <a:lnTo>
                  <a:pt x="65954" y="639208"/>
                </a:lnTo>
                <a:lnTo>
                  <a:pt x="31638" y="616061"/>
                </a:lnTo>
                <a:lnTo>
                  <a:pt x="8491" y="581745"/>
                </a:lnTo>
                <a:lnTo>
                  <a:pt x="0" y="539750"/>
                </a:lnTo>
                <a:lnTo>
                  <a:pt x="0" y="107950"/>
                </a:lnTo>
                <a:close/>
              </a:path>
            </a:pathLst>
          </a:custGeom>
          <a:ln w="12192">
            <a:solidFill>
              <a:srgbClr val="39A0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54529" y="1215732"/>
            <a:ext cx="9717405" cy="3608704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davranışına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anında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müdahale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edin;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davranışı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sonlandırın.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Onun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suçu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olmadığını söyleyin.</a:t>
            </a:r>
            <a:endParaRPr sz="2800">
              <a:latin typeface="Calibri"/>
              <a:cs typeface="Calibri"/>
            </a:endParaRPr>
          </a:p>
          <a:p>
            <a:pPr marL="241300" marR="518795" indent="-228600">
              <a:lnSpc>
                <a:spcPts val="3030"/>
              </a:lnSpc>
              <a:spcBef>
                <a:spcPts val="10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Zorbalık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yapana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kesinlikle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şiddet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kullanarak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karşılık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vermemesi </a:t>
            </a:r>
            <a:r>
              <a:rPr dirty="0" sz="2800" spc="-6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gerektiğini </a:t>
            </a:r>
            <a:r>
              <a:rPr dirty="0" sz="2800" spc="-10">
                <a:latin typeface="Calibri"/>
                <a:cs typeface="Calibri"/>
              </a:rPr>
              <a:t>açıklayın.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Şiddet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kullanmak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yerine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sakin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kalmasını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söyleyin.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Böyle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olay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tekrar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gerçekleştiğinde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durumu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hemen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yetişkine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(sınıf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öğretmeni,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psikolojik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danışman/rehber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öğretmen,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975"/>
              </a:lnSpc>
            </a:pPr>
            <a:r>
              <a:rPr dirty="0" sz="2800" spc="-10">
                <a:latin typeface="Calibri"/>
                <a:cs typeface="Calibri"/>
              </a:rPr>
              <a:t>ebeveynleri)</a:t>
            </a:r>
            <a:r>
              <a:rPr dirty="0" sz="2800" spc="-5">
                <a:latin typeface="Calibri"/>
                <a:cs typeface="Calibri"/>
              </a:rPr>
              <a:t> anlatması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gerektiğine </a:t>
            </a:r>
            <a:r>
              <a:rPr dirty="0" sz="2800" spc="-5">
                <a:latin typeface="Calibri"/>
                <a:cs typeface="Calibri"/>
              </a:rPr>
              <a:t>ikna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edin.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6044" y="278891"/>
            <a:ext cx="791210" cy="935990"/>
          </a:xfrm>
          <a:custGeom>
            <a:avLst/>
            <a:gdLst/>
            <a:ahLst/>
            <a:cxnLst/>
            <a:rect l="l" t="t" r="r" b="b"/>
            <a:pathLst>
              <a:path w="791210" h="935990">
                <a:moveTo>
                  <a:pt x="790956" y="0"/>
                </a:moveTo>
                <a:lnTo>
                  <a:pt x="395478" y="275970"/>
                </a:lnTo>
                <a:lnTo>
                  <a:pt x="0" y="0"/>
                </a:lnTo>
                <a:lnTo>
                  <a:pt x="0" y="659764"/>
                </a:lnTo>
                <a:lnTo>
                  <a:pt x="395478" y="935735"/>
                </a:lnTo>
                <a:lnTo>
                  <a:pt x="790956" y="659764"/>
                </a:lnTo>
                <a:lnTo>
                  <a:pt x="790956" y="0"/>
                </a:lnTo>
                <a:close/>
              </a:path>
            </a:pathLst>
          </a:custGeom>
          <a:solidFill>
            <a:srgbClr val="39A0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12542" y="540511"/>
            <a:ext cx="5163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Zorbalığa</a:t>
            </a: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maruz</a:t>
            </a:r>
            <a:r>
              <a:rPr dirty="0" sz="2400" spc="-3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kalan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4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6044" y="278891"/>
            <a:ext cx="8589645" cy="935990"/>
            <a:chOff x="1876044" y="278891"/>
            <a:chExt cx="8589645" cy="935990"/>
          </a:xfrm>
        </p:grpSpPr>
        <p:sp>
          <p:nvSpPr>
            <p:cNvPr id="3" name="object 3"/>
            <p:cNvSpPr/>
            <p:nvPr/>
          </p:nvSpPr>
          <p:spPr>
            <a:xfrm>
              <a:off x="2394204" y="448055"/>
              <a:ext cx="8065134" cy="647700"/>
            </a:xfrm>
            <a:custGeom>
              <a:avLst/>
              <a:gdLst/>
              <a:ahLst/>
              <a:cxnLst/>
              <a:rect l="l" t="t" r="r" b="b"/>
              <a:pathLst>
                <a:path w="8065134" h="647700">
                  <a:moveTo>
                    <a:pt x="0" y="107950"/>
                  </a:moveTo>
                  <a:lnTo>
                    <a:pt x="8491" y="65954"/>
                  </a:lnTo>
                  <a:lnTo>
                    <a:pt x="31638" y="31638"/>
                  </a:lnTo>
                  <a:lnTo>
                    <a:pt x="65954" y="8491"/>
                  </a:lnTo>
                  <a:lnTo>
                    <a:pt x="107950" y="0"/>
                  </a:lnTo>
                  <a:lnTo>
                    <a:pt x="7957058" y="0"/>
                  </a:lnTo>
                  <a:lnTo>
                    <a:pt x="7999053" y="8491"/>
                  </a:lnTo>
                  <a:lnTo>
                    <a:pt x="8033369" y="31638"/>
                  </a:lnTo>
                  <a:lnTo>
                    <a:pt x="8056516" y="65954"/>
                  </a:lnTo>
                  <a:lnTo>
                    <a:pt x="8065008" y="107950"/>
                  </a:lnTo>
                  <a:lnTo>
                    <a:pt x="8065008" y="539750"/>
                  </a:lnTo>
                  <a:lnTo>
                    <a:pt x="8056516" y="581745"/>
                  </a:lnTo>
                  <a:lnTo>
                    <a:pt x="8033369" y="616061"/>
                  </a:lnTo>
                  <a:lnTo>
                    <a:pt x="7999053" y="639208"/>
                  </a:lnTo>
                  <a:lnTo>
                    <a:pt x="7957058" y="647700"/>
                  </a:lnTo>
                  <a:lnTo>
                    <a:pt x="107950" y="647700"/>
                  </a:lnTo>
                  <a:lnTo>
                    <a:pt x="65954" y="639208"/>
                  </a:lnTo>
                  <a:lnTo>
                    <a:pt x="31638" y="616061"/>
                  </a:lnTo>
                  <a:lnTo>
                    <a:pt x="8491" y="581745"/>
                  </a:lnTo>
                  <a:lnTo>
                    <a:pt x="0" y="539750"/>
                  </a:lnTo>
                  <a:lnTo>
                    <a:pt x="0" y="107950"/>
                  </a:lnTo>
                  <a:close/>
                </a:path>
              </a:pathLst>
            </a:custGeom>
            <a:ln w="12192">
              <a:solidFill>
                <a:srgbClr val="39A0B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876044" y="278891"/>
              <a:ext cx="791210" cy="935990"/>
            </a:xfrm>
            <a:custGeom>
              <a:avLst/>
              <a:gdLst/>
              <a:ahLst/>
              <a:cxnLst/>
              <a:rect l="l" t="t" r="r" b="b"/>
              <a:pathLst>
                <a:path w="791210" h="935990">
                  <a:moveTo>
                    <a:pt x="790956" y="0"/>
                  </a:moveTo>
                  <a:lnTo>
                    <a:pt x="395478" y="275970"/>
                  </a:lnTo>
                  <a:lnTo>
                    <a:pt x="0" y="0"/>
                  </a:lnTo>
                  <a:lnTo>
                    <a:pt x="0" y="659764"/>
                  </a:lnTo>
                  <a:lnTo>
                    <a:pt x="395478" y="935735"/>
                  </a:lnTo>
                  <a:lnTo>
                    <a:pt x="790956" y="659764"/>
                  </a:lnTo>
                  <a:lnTo>
                    <a:pt x="790956" y="0"/>
                  </a:lnTo>
                  <a:close/>
                </a:path>
              </a:pathLst>
            </a:custGeom>
            <a:solidFill>
              <a:srgbClr val="39A0B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79248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793115" algn="l"/>
              </a:tabLst>
            </a:pPr>
            <a:r>
              <a:rPr dirty="0" spc="-10"/>
              <a:t>Zorbalık</a:t>
            </a:r>
            <a:r>
              <a:rPr dirty="0" spc="20"/>
              <a:t> </a:t>
            </a:r>
            <a:r>
              <a:rPr dirty="0" spc="-15"/>
              <a:t>yapan</a:t>
            </a:r>
            <a:r>
              <a:rPr dirty="0" spc="25"/>
              <a:t> </a:t>
            </a:r>
            <a:r>
              <a:rPr dirty="0" spc="-15"/>
              <a:t>öğrencilere</a:t>
            </a:r>
            <a:r>
              <a:rPr dirty="0" spc="5"/>
              <a:t> </a:t>
            </a:r>
            <a:r>
              <a:rPr dirty="0" spc="-10"/>
              <a:t>gülerek</a:t>
            </a:r>
            <a:r>
              <a:rPr dirty="0" spc="5"/>
              <a:t> </a:t>
            </a:r>
            <a:r>
              <a:rPr dirty="0" spc="-30"/>
              <a:t>veya</a:t>
            </a:r>
            <a:r>
              <a:rPr dirty="0" spc="5"/>
              <a:t> </a:t>
            </a:r>
            <a:r>
              <a:rPr dirty="0" spc="-10"/>
              <a:t>mimikleri</a:t>
            </a:r>
            <a:r>
              <a:rPr dirty="0" spc="15"/>
              <a:t> </a:t>
            </a:r>
            <a:r>
              <a:rPr dirty="0" spc="-10"/>
              <a:t>ile</a:t>
            </a:r>
            <a:r>
              <a:rPr dirty="0" spc="5"/>
              <a:t> </a:t>
            </a:r>
            <a:r>
              <a:rPr dirty="0" spc="-15"/>
              <a:t>destek </a:t>
            </a:r>
            <a:r>
              <a:rPr dirty="0" spc="-620"/>
              <a:t> </a:t>
            </a:r>
            <a:r>
              <a:rPr dirty="0" spc="-10"/>
              <a:t>olmamalarını</a:t>
            </a:r>
            <a:r>
              <a:rPr dirty="0" spc="-5"/>
              <a:t> </a:t>
            </a:r>
            <a:r>
              <a:rPr dirty="0" spc="-10"/>
              <a:t>söyleyin.</a:t>
            </a:r>
          </a:p>
          <a:p>
            <a:pPr marL="792480" marR="9080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3115" algn="l"/>
              </a:tabLst>
            </a:pPr>
            <a:r>
              <a:rPr dirty="0" spc="-20"/>
              <a:t>Zorbalığa</a:t>
            </a:r>
            <a:r>
              <a:rPr dirty="0" spc="5"/>
              <a:t> </a:t>
            </a:r>
            <a:r>
              <a:rPr dirty="0" spc="-5"/>
              <a:t>maruz</a:t>
            </a:r>
            <a:r>
              <a:rPr dirty="0" spc="15"/>
              <a:t> </a:t>
            </a:r>
            <a:r>
              <a:rPr dirty="0" spc="-15"/>
              <a:t>kalan</a:t>
            </a:r>
            <a:r>
              <a:rPr dirty="0" spc="20"/>
              <a:t> </a:t>
            </a:r>
            <a:r>
              <a:rPr dirty="0" spc="-15"/>
              <a:t>öğrenciye</a:t>
            </a:r>
            <a:r>
              <a:rPr dirty="0" spc="10"/>
              <a:t> </a:t>
            </a:r>
            <a:r>
              <a:rPr dirty="0" spc="-20"/>
              <a:t>destek</a:t>
            </a:r>
            <a:r>
              <a:rPr dirty="0" spc="25"/>
              <a:t> </a:t>
            </a:r>
            <a:r>
              <a:rPr dirty="0" spc="-10"/>
              <a:t>olmalarını,</a:t>
            </a:r>
            <a:r>
              <a:rPr dirty="0" spc="20"/>
              <a:t> </a:t>
            </a:r>
            <a:r>
              <a:rPr dirty="0" spc="-10"/>
              <a:t>sınıf</a:t>
            </a:r>
            <a:r>
              <a:rPr dirty="0" spc="15"/>
              <a:t> </a:t>
            </a:r>
            <a:r>
              <a:rPr dirty="0" spc="-5"/>
              <a:t>içi </a:t>
            </a:r>
            <a:r>
              <a:rPr dirty="0"/>
              <a:t> </a:t>
            </a:r>
            <a:r>
              <a:rPr dirty="0" spc="-10"/>
              <a:t>etkinlikler</a:t>
            </a:r>
            <a:r>
              <a:rPr dirty="0"/>
              <a:t> </a:t>
            </a:r>
            <a:r>
              <a:rPr dirty="0" spc="-30"/>
              <a:t>veya</a:t>
            </a:r>
            <a:r>
              <a:rPr dirty="0" spc="-5"/>
              <a:t> </a:t>
            </a:r>
            <a:r>
              <a:rPr dirty="0" spc="-20"/>
              <a:t>teneffüste</a:t>
            </a:r>
            <a:r>
              <a:rPr dirty="0"/>
              <a:t> </a:t>
            </a:r>
            <a:r>
              <a:rPr dirty="0" spc="-5"/>
              <a:t>onu</a:t>
            </a:r>
            <a:r>
              <a:rPr dirty="0" spc="10"/>
              <a:t> </a:t>
            </a:r>
            <a:r>
              <a:rPr dirty="0" spc="-5"/>
              <a:t>da</a:t>
            </a:r>
            <a:r>
              <a:rPr dirty="0" spc="5"/>
              <a:t> </a:t>
            </a:r>
            <a:r>
              <a:rPr dirty="0" spc="-10"/>
              <a:t>dâhil</a:t>
            </a:r>
            <a:r>
              <a:rPr dirty="0"/>
              <a:t> </a:t>
            </a:r>
            <a:r>
              <a:rPr dirty="0" spc="-5"/>
              <a:t>etmelerini</a:t>
            </a:r>
            <a:r>
              <a:rPr dirty="0" spc="-10"/>
              <a:t> söyleyin.</a:t>
            </a:r>
          </a:p>
          <a:p>
            <a:pPr marL="792480" marR="11430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793115" algn="l"/>
              </a:tabLst>
            </a:pPr>
            <a:r>
              <a:rPr dirty="0" spc="-5"/>
              <a:t>Böyle </a:t>
            </a:r>
            <a:r>
              <a:rPr dirty="0" spc="-10"/>
              <a:t>bir</a:t>
            </a:r>
            <a:r>
              <a:rPr dirty="0" spc="5"/>
              <a:t> </a:t>
            </a:r>
            <a:r>
              <a:rPr dirty="0" spc="-20"/>
              <a:t>olay</a:t>
            </a:r>
            <a:r>
              <a:rPr dirty="0" spc="-5"/>
              <a:t> </a:t>
            </a:r>
            <a:r>
              <a:rPr dirty="0" spc="-20"/>
              <a:t>tekrar</a:t>
            </a:r>
            <a:r>
              <a:rPr dirty="0" spc="-5"/>
              <a:t> </a:t>
            </a:r>
            <a:r>
              <a:rPr dirty="0" spc="-10"/>
              <a:t>gerçekleştiğinde hemen</a:t>
            </a:r>
            <a:r>
              <a:rPr dirty="0" spc="15"/>
              <a:t> </a:t>
            </a:r>
            <a:r>
              <a:rPr dirty="0" spc="-10"/>
              <a:t>bir</a:t>
            </a:r>
            <a:r>
              <a:rPr dirty="0" spc="15"/>
              <a:t> </a:t>
            </a:r>
            <a:r>
              <a:rPr dirty="0" spc="-10"/>
              <a:t>yetişkin</a:t>
            </a:r>
            <a:r>
              <a:rPr dirty="0" spc="10"/>
              <a:t> </a:t>
            </a:r>
            <a:r>
              <a:rPr dirty="0" spc="-10"/>
              <a:t>ile </a:t>
            </a:r>
            <a:r>
              <a:rPr dirty="0" spc="-620"/>
              <a:t> </a:t>
            </a:r>
            <a:r>
              <a:rPr dirty="0" spc="-10"/>
              <a:t>(sınıf</a:t>
            </a:r>
            <a:r>
              <a:rPr dirty="0" spc="15"/>
              <a:t> </a:t>
            </a:r>
            <a:r>
              <a:rPr dirty="0" spc="-10"/>
              <a:t>öğretmeni,</a:t>
            </a:r>
            <a:r>
              <a:rPr dirty="0"/>
              <a:t> </a:t>
            </a:r>
            <a:r>
              <a:rPr dirty="0" spc="-20"/>
              <a:t>psikolojik</a:t>
            </a:r>
            <a:r>
              <a:rPr dirty="0" spc="25"/>
              <a:t> </a:t>
            </a:r>
            <a:r>
              <a:rPr dirty="0" spc="-10"/>
              <a:t>danışman/rehber</a:t>
            </a:r>
            <a:r>
              <a:rPr dirty="0" spc="50"/>
              <a:t> </a:t>
            </a:r>
            <a:r>
              <a:rPr dirty="0" spc="-10"/>
              <a:t>öğretmen,</a:t>
            </a:r>
          </a:p>
          <a:p>
            <a:pPr marL="792480">
              <a:lnSpc>
                <a:spcPts val="2985"/>
              </a:lnSpc>
            </a:pPr>
            <a:r>
              <a:rPr dirty="0" spc="-10"/>
              <a:t>ebeveynleri)</a:t>
            </a:r>
            <a:r>
              <a:rPr dirty="0" spc="-5"/>
              <a:t> </a:t>
            </a:r>
            <a:r>
              <a:rPr dirty="0" spc="-10"/>
              <a:t>paylaşmaları</a:t>
            </a:r>
            <a:r>
              <a:rPr dirty="0" spc="-5"/>
              <a:t> </a:t>
            </a:r>
            <a:r>
              <a:rPr dirty="0" spc="-15"/>
              <a:t>gerektiğini</a:t>
            </a:r>
            <a:r>
              <a:rPr dirty="0"/>
              <a:t> </a:t>
            </a:r>
            <a:r>
              <a:rPr dirty="0" spc="-10"/>
              <a:t>söyleyin.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12542" y="540511"/>
            <a:ext cx="5819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 b="1">
                <a:solidFill>
                  <a:srgbClr val="07A0A0"/>
                </a:solidFill>
                <a:latin typeface="Calibri"/>
                <a:cs typeface="Calibri"/>
              </a:rPr>
              <a:t>Olaya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tanıklık</a:t>
            </a:r>
            <a:r>
              <a:rPr dirty="0" sz="2400" spc="-10" b="1">
                <a:solidFill>
                  <a:srgbClr val="07A0A0"/>
                </a:solidFill>
                <a:latin typeface="Calibri"/>
                <a:cs typeface="Calibri"/>
              </a:rPr>
              <a:t> eden/izleyen</a:t>
            </a:r>
            <a:r>
              <a:rPr dirty="0" sz="2400" spc="-15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7A0A0"/>
                </a:solidFill>
                <a:latin typeface="Calibri"/>
                <a:cs typeface="Calibri"/>
              </a:rPr>
              <a:t>öğrencileriniz</a:t>
            </a:r>
            <a:r>
              <a:rPr dirty="0" sz="2400" spc="-50" b="1">
                <a:solidFill>
                  <a:srgbClr val="07A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7A0A0"/>
                </a:solidFill>
                <a:latin typeface="Calibri"/>
                <a:cs typeface="Calibri"/>
              </a:rPr>
              <a:t>için: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93467" y="433527"/>
            <a:ext cx="3727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9617" y="64134"/>
            <a:ext cx="611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ÖĞRETMENLER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NELER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FF0000"/>
                </a:solidFill>
                <a:latin typeface="Calibri"/>
                <a:cs typeface="Calibri"/>
              </a:rPr>
              <a:t>YAPABİLİR?</a:t>
            </a:r>
            <a:r>
              <a:rPr dirty="0" sz="2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(KISA 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VADELİ)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3005" y="2788742"/>
            <a:ext cx="57531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b="0">
                <a:solidFill>
                  <a:srgbClr val="00AF50"/>
                </a:solidFill>
                <a:latin typeface="Calibri"/>
                <a:cs typeface="Calibri"/>
              </a:rPr>
              <a:t>Dinlediğiniz </a:t>
            </a:r>
            <a:r>
              <a:rPr dirty="0" spc="-5" b="0">
                <a:solidFill>
                  <a:srgbClr val="00AF50"/>
                </a:solidFill>
                <a:latin typeface="Calibri"/>
                <a:cs typeface="Calibri"/>
              </a:rPr>
              <a:t>için</a:t>
            </a:r>
            <a:r>
              <a:rPr dirty="0" spc="-25" b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pc="-40" b="0">
                <a:solidFill>
                  <a:srgbClr val="00AF50"/>
                </a:solidFill>
                <a:latin typeface="Calibri"/>
                <a:cs typeface="Calibri"/>
              </a:rPr>
              <a:t>teşekkürler.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1415" y="1113408"/>
          <a:ext cx="9959340" cy="534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0145"/>
                <a:gridCol w="4970145"/>
              </a:tblGrid>
              <a:tr h="580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33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Yanlışlar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3300" spc="-5" b="1">
                          <a:latin typeface="Calibri"/>
                          <a:cs typeface="Calibri"/>
                        </a:rPr>
                        <a:t>Doğrular</a:t>
                      </a:r>
                      <a:endParaRPr sz="33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03276">
                <a:tc>
                  <a:txBody>
                    <a:bodyPr/>
                    <a:lstStyle/>
                    <a:p>
                      <a:pPr marL="400685" indent="-327025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400685" algn="l"/>
                          <a:tab pos="401320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Bizim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okulumuzda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zorbalık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yoktur.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315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her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okul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türünde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kademesinde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görülebilir.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21842">
                <a:tc>
                  <a:txBody>
                    <a:bodyPr/>
                    <a:lstStyle/>
                    <a:p>
                      <a:pPr marL="360680" marR="959485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400685" algn="l"/>
                          <a:tab pos="401320" algn="l"/>
                        </a:tabLst>
                      </a:pPr>
                      <a:r>
                        <a:rPr dirty="0"/>
                        <a:t>	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Zorbalığa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kalan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çocuk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olayı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ailesine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veya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öğretmenine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anlatır.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1315" marR="218440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çoğunlukla</a:t>
                      </a:r>
                      <a:r>
                        <a:rPr dirty="0" sz="14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utandıkları</a:t>
                      </a:r>
                      <a:r>
                        <a:rPr dirty="0" sz="14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veya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üzüldükleri</a:t>
                      </a:r>
                      <a:r>
                        <a:rPr dirty="0" sz="14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için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olayı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kimse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ile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paylaşmaz.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745489">
                <a:tc>
                  <a:txBody>
                    <a:bodyPr/>
                    <a:lstStyle/>
                    <a:p>
                      <a:pPr marL="360680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Zorbalığı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yetişkinlere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anlatmak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‘ispiyonculuk’tur.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315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olaylarını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bir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yetişkinle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paylaşmak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sadece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olayı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dirty="0" sz="1400" spc="-15">
                          <a:latin typeface="Calibri"/>
                          <a:cs typeface="Calibri"/>
                        </a:rPr>
                        <a:t>bildirmektir.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Başkasına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yapılan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bir suçu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paylaşmaktır.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21843">
                <a:tc>
                  <a:txBody>
                    <a:bodyPr/>
                    <a:lstStyle/>
                    <a:p>
                      <a:pPr marL="360680" indent="-287020">
                        <a:lnSpc>
                          <a:spcPct val="100000"/>
                        </a:lnSpc>
                        <a:spcBef>
                          <a:spcPts val="209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İsim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takmak,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dalga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geçmek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bir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tür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şakalaşmadır.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1315" marR="579755" indent="-28702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Karşı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tarafı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incitmek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veya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zarar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vermek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amacıyla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yapılan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şakalaşma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değildir.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21843">
                <a:tc>
                  <a:txBody>
                    <a:bodyPr/>
                    <a:lstStyle/>
                    <a:p>
                      <a:pPr marL="360680" indent="-287020">
                        <a:lnSpc>
                          <a:spcPct val="100000"/>
                        </a:lnSpc>
                        <a:spcBef>
                          <a:spcPts val="209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kendi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başına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baş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edebilir.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315" indent="-287020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Çocukların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zorbalıkla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baş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etmesi</a:t>
                      </a:r>
                      <a:r>
                        <a:rPr dirty="0" sz="14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için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yetişkinlerin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desteğine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361315">
                        <a:lnSpc>
                          <a:spcPct val="100000"/>
                        </a:lnSpc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ihtiyaçları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vardır.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21843">
                <a:tc>
                  <a:txBody>
                    <a:bodyPr/>
                    <a:lstStyle/>
                    <a:p>
                      <a:pPr marL="36068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20">
                          <a:latin typeface="Calibri"/>
                          <a:cs typeface="Calibri"/>
                        </a:rPr>
                        <a:t>Yalnızca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erkekler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yapar.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1315" marR="15494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Kızlar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erkekler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yapar,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cinsiyete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göre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zorbalık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türleri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farklılaşabilir.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36068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Bazı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doğuştan daha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saldırgandır.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315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Saldırgan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davranışlar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çevreden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öğrenilebilir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ve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pekiştirilir.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521817">
                <a:tc>
                  <a:txBody>
                    <a:bodyPr/>
                    <a:lstStyle/>
                    <a:p>
                      <a:pPr marL="360680" marR="315595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Bazı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çocuklar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adeta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zorbalığı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davet</a:t>
                      </a:r>
                      <a:r>
                        <a:rPr dirty="0" sz="14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eder/hak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eder.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Zorbalığa </a:t>
                      </a:r>
                      <a:r>
                        <a:rPr dirty="0" sz="1400" spc="-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uğramak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çocuğun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suçudur.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361315" marR="14097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Hiçbir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çocuk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zorbalığa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maruz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kalmayı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hak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etmez.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Bu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asla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onun </a:t>
                      </a:r>
                      <a:r>
                        <a:rPr dirty="0" sz="1400" spc="-3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suçu 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değildir.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596760">
                <a:tc>
                  <a:txBody>
                    <a:bodyPr/>
                    <a:lstStyle/>
                    <a:p>
                      <a:pPr marL="360680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Clr>
                          <a:srgbClr val="FF0000"/>
                        </a:buClr>
                        <a:buFont typeface="Arial MT"/>
                        <a:buChar char="•"/>
                        <a:tabLst>
                          <a:tab pos="360680" algn="l"/>
                          <a:tab pos="361315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Sadece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farklı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özellikleri</a:t>
                      </a:r>
                      <a:r>
                        <a:rPr dirty="0" sz="14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olan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çocuklar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zorbalığa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uğrar.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361315" indent="-287020">
                        <a:lnSpc>
                          <a:spcPct val="100000"/>
                        </a:lnSpc>
                        <a:spcBef>
                          <a:spcPts val="210"/>
                        </a:spcBef>
                        <a:buFont typeface="Arial MT"/>
                        <a:buChar char="•"/>
                        <a:tabLst>
                          <a:tab pos="361315" algn="l"/>
                          <a:tab pos="361950" algn="l"/>
                        </a:tabLst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Zorbalık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her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yaşta</a:t>
                      </a:r>
                      <a:r>
                        <a:rPr dirty="0" sz="14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her çocuğun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başına</a:t>
                      </a:r>
                      <a:r>
                        <a:rPr dirty="0" sz="14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gelebilir.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02177" y="216789"/>
            <a:ext cx="47853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Akran</a:t>
            </a:r>
            <a:r>
              <a:rPr dirty="0" sz="3600" spc="-25"/>
              <a:t> </a:t>
            </a:r>
            <a:r>
              <a:rPr dirty="0" sz="3600" spc="-10"/>
              <a:t>Zorbalığı</a:t>
            </a:r>
            <a:r>
              <a:rPr dirty="0" sz="3600" spc="-5"/>
              <a:t> </a:t>
            </a:r>
            <a:r>
              <a:rPr dirty="0" sz="3600"/>
              <a:t>Hakkında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29" y="465277"/>
            <a:ext cx="116681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15"/>
              <a:t> </a:t>
            </a:r>
            <a:r>
              <a:rPr dirty="0" spc="-10"/>
              <a:t>Zorbalığının</a:t>
            </a:r>
            <a:r>
              <a:rPr dirty="0" spc="40"/>
              <a:t> </a:t>
            </a:r>
            <a:r>
              <a:rPr dirty="0" spc="-45"/>
              <a:t>Dünya’daki</a:t>
            </a:r>
            <a:r>
              <a:rPr dirty="0" spc="45"/>
              <a:t> </a:t>
            </a:r>
            <a:r>
              <a:rPr dirty="0" spc="-20"/>
              <a:t>ve</a:t>
            </a:r>
            <a:r>
              <a:rPr dirty="0" spc="5"/>
              <a:t> </a:t>
            </a:r>
            <a:r>
              <a:rPr dirty="0" spc="-50"/>
              <a:t>Türkiye’deki</a:t>
            </a:r>
            <a:r>
              <a:rPr dirty="0" spc="35"/>
              <a:t> </a:t>
            </a:r>
            <a:r>
              <a:rPr dirty="0" spc="-45"/>
              <a:t>Yaygınlığı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604897"/>
            <a:ext cx="10019030" cy="262699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935" algn="l"/>
              </a:tabLst>
            </a:pP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Dünya’da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Türkiye’deki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okullarda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(özel,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devlet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fark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etmeksizin)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her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okul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kademesinde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sıklıkla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görülen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bir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problemdir.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478155" indent="-229235">
              <a:lnSpc>
                <a:spcPts val="3030"/>
              </a:lnSpc>
              <a:buFont typeface="Arial MT"/>
              <a:buChar char="•"/>
              <a:tabLst>
                <a:tab pos="241935" algn="l"/>
                <a:tab pos="6049645" algn="l"/>
              </a:tabLst>
            </a:pPr>
            <a:r>
              <a:rPr dirty="0" sz="2800" spc="-20">
                <a:latin typeface="Calibri"/>
                <a:cs typeface="Calibri"/>
              </a:rPr>
              <a:t>Araştırmalara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göre,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akran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zorbalığı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olayları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 b="1">
                <a:solidFill>
                  <a:srgbClr val="FF0000"/>
                </a:solidFill>
                <a:latin typeface="Calibri"/>
                <a:cs typeface="Calibri"/>
              </a:rPr>
              <a:t>okul</a:t>
            </a:r>
            <a:r>
              <a:rPr dirty="0" sz="28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öncesi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dönemde </a:t>
            </a:r>
            <a:r>
              <a:rPr dirty="0" sz="2800" spc="-6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dünyadaki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farklı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ülkelerde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ve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ülkemizde	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%7</a:t>
            </a:r>
            <a:r>
              <a:rPr dirty="0" sz="28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ile</a:t>
            </a:r>
            <a:r>
              <a:rPr dirty="0" sz="28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Calibri"/>
                <a:cs typeface="Calibri"/>
              </a:rPr>
              <a:t>%55</a:t>
            </a:r>
            <a:r>
              <a:rPr dirty="0" sz="2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arasında 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30">
                <a:latin typeface="Calibri"/>
                <a:cs typeface="Calibri"/>
              </a:rPr>
              <a:t>görülmektedir.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8530" y="6677964"/>
            <a:ext cx="575627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(Gültekin Akduman, 2011;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Metin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Aslan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&amp;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Tuğrul,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2014;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Monks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2005;</a:t>
            </a:r>
            <a:r>
              <a:rPr dirty="0" sz="1000" spc="4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Perren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&amp;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Alsaker, 2006;</a:t>
            </a:r>
            <a:r>
              <a:rPr dirty="0" sz="1000" spc="3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Salı,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2014)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2997" y="465277"/>
            <a:ext cx="5370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Akran</a:t>
            </a:r>
            <a:r>
              <a:rPr dirty="0" spc="-15"/>
              <a:t> </a:t>
            </a:r>
            <a:r>
              <a:rPr dirty="0" spc="-10"/>
              <a:t>Zorbalığının</a:t>
            </a:r>
            <a:r>
              <a:rPr dirty="0" spc="10"/>
              <a:t> </a:t>
            </a:r>
            <a:r>
              <a:rPr dirty="0" spc="-30"/>
              <a:t>Türleri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342" y="1758138"/>
            <a:ext cx="6621780" cy="188658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Doğrudan</a:t>
            </a:r>
            <a:r>
              <a:rPr dirty="0" sz="2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Fiziksel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sözel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zorbalık</a:t>
            </a:r>
            <a:endParaRPr sz="2400">
              <a:latin typeface="Calibri"/>
              <a:cs typeface="Calibri"/>
            </a:endParaRPr>
          </a:p>
          <a:p>
            <a:pPr lvl="1" marL="697865" marR="5080" indent="-228600">
              <a:lnSpc>
                <a:spcPct val="100000"/>
              </a:lnSpc>
              <a:spcBef>
                <a:spcPts val="53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Direkt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</a:t>
            </a:r>
            <a:r>
              <a:rPr dirty="0" sz="2000">
                <a:latin typeface="Calibri"/>
                <a:cs typeface="Calibri"/>
              </a:rPr>
              <a:t> açık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karşıdaki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üzerindeki</a:t>
            </a:r>
            <a:r>
              <a:rPr dirty="0" sz="2000">
                <a:latin typeface="Calibri"/>
                <a:cs typeface="Calibri"/>
              </a:rPr>
              <a:t> güç,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statü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ve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hakimiyet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gösterme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isteğidir.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Kişiye </a:t>
            </a:r>
            <a:r>
              <a:rPr dirty="0" sz="2000" spc="-10">
                <a:latin typeface="Calibri"/>
                <a:cs typeface="Calibri"/>
              </a:rPr>
              <a:t>yönelik </a:t>
            </a:r>
            <a:r>
              <a:rPr dirty="0" sz="2000">
                <a:latin typeface="Calibri"/>
                <a:cs typeface="Calibri"/>
              </a:rPr>
              <a:t>açık</a:t>
            </a:r>
            <a:r>
              <a:rPr dirty="0" sz="2000" spc="-5">
                <a:latin typeface="Calibri"/>
                <a:cs typeface="Calibri"/>
              </a:rPr>
              <a:t> saldırı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Zorbalığa </a:t>
            </a:r>
            <a:r>
              <a:rPr dirty="0" sz="2000">
                <a:latin typeface="Calibri"/>
                <a:cs typeface="Calibri"/>
              </a:rPr>
              <a:t>maruz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zorbanın</a:t>
            </a:r>
            <a:r>
              <a:rPr dirty="0" sz="2000" spc="-5">
                <a:latin typeface="Calibri"/>
                <a:cs typeface="Calibri"/>
              </a:rPr>
              <a:t> kim olduğunu</a:t>
            </a:r>
            <a:r>
              <a:rPr dirty="0" sz="2000" spc="-40">
                <a:latin typeface="Calibri"/>
                <a:cs typeface="Calibri"/>
              </a:rPr>
              <a:t> 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342" y="3970101"/>
            <a:ext cx="7091045" cy="1945639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15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Dolaylı</a:t>
            </a:r>
            <a:r>
              <a:rPr dirty="0" sz="24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İlişkisel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ve</a:t>
            </a:r>
            <a:r>
              <a:rPr dirty="0" sz="2400" spc="-5">
                <a:latin typeface="Calibri"/>
                <a:cs typeface="Calibri"/>
              </a:rPr>
              <a:t> siber</a:t>
            </a:r>
            <a:r>
              <a:rPr dirty="0" sz="2400" spc="-10">
                <a:latin typeface="Calibri"/>
                <a:cs typeface="Calibri"/>
              </a:rPr>
              <a:t> zorbalık</a:t>
            </a:r>
            <a:endParaRPr sz="24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2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Amaç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kişinin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içinde bulunduğu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sosyal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ilişkileri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etkilemektir.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Kişiye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karşı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dolaylı olarak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saldırı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35"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Üçüncü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kişiler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yoluyla</a:t>
            </a:r>
            <a:r>
              <a:rPr dirty="0" sz="2000" spc="-25">
                <a:latin typeface="Calibri"/>
                <a:cs typeface="Calibri"/>
              </a:rPr>
              <a:t> yapılabilir.</a:t>
            </a:r>
            <a:endParaRPr sz="2000">
              <a:latin typeface="Calibri"/>
              <a:cs typeface="Calibri"/>
            </a:endParaRPr>
          </a:p>
          <a:p>
            <a:pPr lvl="1" marL="697865" indent="-2286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dirty="0" sz="2000" spc="-10">
                <a:latin typeface="Calibri"/>
                <a:cs typeface="Calibri"/>
              </a:rPr>
              <a:t>Zorbalığa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maruz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kalan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kişi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zorbanın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kim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olduğunu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bilmeyebilir.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93735" y="2499360"/>
            <a:ext cx="1720850" cy="1679575"/>
            <a:chOff x="7793735" y="2499360"/>
            <a:chExt cx="1720850" cy="1679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3735" y="2499360"/>
              <a:ext cx="1720596" cy="16794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9" y="3180588"/>
              <a:ext cx="1213103" cy="8138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53171" y="2540508"/>
              <a:ext cx="1602105" cy="1560830"/>
            </a:xfrm>
            <a:custGeom>
              <a:avLst/>
              <a:gdLst/>
              <a:ahLst/>
              <a:cxnLst/>
              <a:rect l="l" t="t" r="r" b="b"/>
              <a:pathLst>
                <a:path w="1602104" h="1560829">
                  <a:moveTo>
                    <a:pt x="1601724" y="0"/>
                  </a:moveTo>
                  <a:lnTo>
                    <a:pt x="1552757" y="715"/>
                  </a:lnTo>
                  <a:lnTo>
                    <a:pt x="1504156" y="2848"/>
                  </a:lnTo>
                  <a:lnTo>
                    <a:pt x="1455942" y="6378"/>
                  </a:lnTo>
                  <a:lnTo>
                    <a:pt x="1408135" y="11284"/>
                  </a:lnTo>
                  <a:lnTo>
                    <a:pt x="1360755" y="17546"/>
                  </a:lnTo>
                  <a:lnTo>
                    <a:pt x="1313825" y="25144"/>
                  </a:lnTo>
                  <a:lnTo>
                    <a:pt x="1267366" y="34058"/>
                  </a:lnTo>
                  <a:lnTo>
                    <a:pt x="1221397" y="44266"/>
                  </a:lnTo>
                  <a:lnTo>
                    <a:pt x="1175940" y="55749"/>
                  </a:lnTo>
                  <a:lnTo>
                    <a:pt x="1131016" y="68486"/>
                  </a:lnTo>
                  <a:lnTo>
                    <a:pt x="1086646" y="82456"/>
                  </a:lnTo>
                  <a:lnTo>
                    <a:pt x="1042851" y="97640"/>
                  </a:lnTo>
                  <a:lnTo>
                    <a:pt x="999652" y="114017"/>
                  </a:lnTo>
                  <a:lnTo>
                    <a:pt x="957070" y="131566"/>
                  </a:lnTo>
                  <a:lnTo>
                    <a:pt x="915125" y="150267"/>
                  </a:lnTo>
                  <a:lnTo>
                    <a:pt x="873839" y="170099"/>
                  </a:lnTo>
                  <a:lnTo>
                    <a:pt x="833232" y="191043"/>
                  </a:lnTo>
                  <a:lnTo>
                    <a:pt x="793326" y="213077"/>
                  </a:lnTo>
                  <a:lnTo>
                    <a:pt x="754142" y="236182"/>
                  </a:lnTo>
                  <a:lnTo>
                    <a:pt x="715700" y="260337"/>
                  </a:lnTo>
                  <a:lnTo>
                    <a:pt x="678021" y="285521"/>
                  </a:lnTo>
                  <a:lnTo>
                    <a:pt x="641127" y="311715"/>
                  </a:lnTo>
                  <a:lnTo>
                    <a:pt x="605038" y="338897"/>
                  </a:lnTo>
                  <a:lnTo>
                    <a:pt x="569775" y="367047"/>
                  </a:lnTo>
                  <a:lnTo>
                    <a:pt x="535359" y="396146"/>
                  </a:lnTo>
                  <a:lnTo>
                    <a:pt x="501812" y="426171"/>
                  </a:lnTo>
                  <a:lnTo>
                    <a:pt x="469153" y="457104"/>
                  </a:lnTo>
                  <a:lnTo>
                    <a:pt x="437405" y="488924"/>
                  </a:lnTo>
                  <a:lnTo>
                    <a:pt x="406588" y="521609"/>
                  </a:lnTo>
                  <a:lnTo>
                    <a:pt x="376722" y="555141"/>
                  </a:lnTo>
                  <a:lnTo>
                    <a:pt x="347830" y="589498"/>
                  </a:lnTo>
                  <a:lnTo>
                    <a:pt x="319931" y="624660"/>
                  </a:lnTo>
                  <a:lnTo>
                    <a:pt x="293047" y="660607"/>
                  </a:lnTo>
                  <a:lnTo>
                    <a:pt x="267199" y="697317"/>
                  </a:lnTo>
                  <a:lnTo>
                    <a:pt x="242407" y="734772"/>
                  </a:lnTo>
                  <a:lnTo>
                    <a:pt x="218693" y="772950"/>
                  </a:lnTo>
                  <a:lnTo>
                    <a:pt x="196078" y="811831"/>
                  </a:lnTo>
                  <a:lnTo>
                    <a:pt x="174582" y="851394"/>
                  </a:lnTo>
                  <a:lnTo>
                    <a:pt x="154227" y="891619"/>
                  </a:lnTo>
                  <a:lnTo>
                    <a:pt x="135033" y="932486"/>
                  </a:lnTo>
                  <a:lnTo>
                    <a:pt x="117022" y="973975"/>
                  </a:lnTo>
                  <a:lnTo>
                    <a:pt x="100213" y="1016064"/>
                  </a:lnTo>
                  <a:lnTo>
                    <a:pt x="84630" y="1058734"/>
                  </a:lnTo>
                  <a:lnTo>
                    <a:pt x="70291" y="1101964"/>
                  </a:lnTo>
                  <a:lnTo>
                    <a:pt x="57218" y="1145734"/>
                  </a:lnTo>
                  <a:lnTo>
                    <a:pt x="45433" y="1190022"/>
                  </a:lnTo>
                  <a:lnTo>
                    <a:pt x="34956" y="1234810"/>
                  </a:lnTo>
                  <a:lnTo>
                    <a:pt x="25807" y="1280076"/>
                  </a:lnTo>
                  <a:lnTo>
                    <a:pt x="18009" y="1325800"/>
                  </a:lnTo>
                  <a:lnTo>
                    <a:pt x="11581" y="1371961"/>
                  </a:lnTo>
                  <a:lnTo>
                    <a:pt x="6546" y="1418540"/>
                  </a:lnTo>
                  <a:lnTo>
                    <a:pt x="2923" y="1465516"/>
                  </a:lnTo>
                  <a:lnTo>
                    <a:pt x="734" y="1512868"/>
                  </a:lnTo>
                  <a:lnTo>
                    <a:pt x="0" y="1560575"/>
                  </a:lnTo>
                  <a:lnTo>
                    <a:pt x="1601724" y="1560575"/>
                  </a:lnTo>
                  <a:lnTo>
                    <a:pt x="16017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469248" y="3259963"/>
            <a:ext cx="839469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38100">
              <a:lnSpc>
                <a:spcPts val="1860"/>
              </a:lnSpc>
              <a:spcBef>
                <a:spcPts val="409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Fiziksel </a:t>
            </a:r>
            <a:r>
              <a:rPr dirty="0" sz="1800" spc="-434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Zorbal</a:t>
            </a:r>
            <a:r>
              <a:rPr dirty="0" sz="1800" spc="5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445752" y="2500883"/>
            <a:ext cx="1679575" cy="1678305"/>
            <a:chOff x="9445752" y="2500883"/>
            <a:chExt cx="1679575" cy="16783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45752" y="2500883"/>
              <a:ext cx="1679448" cy="16779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59468" y="3180587"/>
              <a:ext cx="1194816" cy="8138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05188" y="2540507"/>
              <a:ext cx="1560830" cy="1560830"/>
            </a:xfrm>
            <a:custGeom>
              <a:avLst/>
              <a:gdLst/>
              <a:ahLst/>
              <a:cxnLst/>
              <a:rect l="l" t="t" r="r" b="b"/>
              <a:pathLst>
                <a:path w="1560829" h="1560829">
                  <a:moveTo>
                    <a:pt x="0" y="0"/>
                  </a:moveTo>
                  <a:lnTo>
                    <a:pt x="0" y="1560575"/>
                  </a:lnTo>
                  <a:lnTo>
                    <a:pt x="1560576" y="1560575"/>
                  </a:lnTo>
                  <a:lnTo>
                    <a:pt x="1559833" y="1511971"/>
                  </a:lnTo>
                  <a:lnTo>
                    <a:pt x="1557619" y="1463736"/>
                  </a:lnTo>
                  <a:lnTo>
                    <a:pt x="1553956" y="1415893"/>
                  </a:lnTo>
                  <a:lnTo>
                    <a:pt x="1548866" y="1368463"/>
                  </a:lnTo>
                  <a:lnTo>
                    <a:pt x="1542369" y="1321467"/>
                  </a:lnTo>
                  <a:lnTo>
                    <a:pt x="1534487" y="1274928"/>
                  </a:lnTo>
                  <a:lnTo>
                    <a:pt x="1525243" y="1228867"/>
                  </a:lnTo>
                  <a:lnTo>
                    <a:pt x="1514657" y="1183305"/>
                  </a:lnTo>
                  <a:lnTo>
                    <a:pt x="1502751" y="1138264"/>
                  </a:lnTo>
                  <a:lnTo>
                    <a:pt x="1489547" y="1093765"/>
                  </a:lnTo>
                  <a:lnTo>
                    <a:pt x="1475066" y="1049831"/>
                  </a:lnTo>
                  <a:lnTo>
                    <a:pt x="1459331" y="1006483"/>
                  </a:lnTo>
                  <a:lnTo>
                    <a:pt x="1442362" y="963742"/>
                  </a:lnTo>
                  <a:lnTo>
                    <a:pt x="1424181" y="921630"/>
                  </a:lnTo>
                  <a:lnTo>
                    <a:pt x="1404809" y="880169"/>
                  </a:lnTo>
                  <a:lnTo>
                    <a:pt x="1384269" y="839380"/>
                  </a:lnTo>
                  <a:lnTo>
                    <a:pt x="1362582" y="799284"/>
                  </a:lnTo>
                  <a:lnTo>
                    <a:pt x="1339770" y="759904"/>
                  </a:lnTo>
                  <a:lnTo>
                    <a:pt x="1315853" y="721261"/>
                  </a:lnTo>
                  <a:lnTo>
                    <a:pt x="1290854" y="683376"/>
                  </a:lnTo>
                  <a:lnTo>
                    <a:pt x="1264795" y="646271"/>
                  </a:lnTo>
                  <a:lnTo>
                    <a:pt x="1237696" y="609968"/>
                  </a:lnTo>
                  <a:lnTo>
                    <a:pt x="1209580" y="574488"/>
                  </a:lnTo>
                  <a:lnTo>
                    <a:pt x="1180467" y="539853"/>
                  </a:lnTo>
                  <a:lnTo>
                    <a:pt x="1150381" y="506085"/>
                  </a:lnTo>
                  <a:lnTo>
                    <a:pt x="1119341" y="473205"/>
                  </a:lnTo>
                  <a:lnTo>
                    <a:pt x="1087370" y="441234"/>
                  </a:lnTo>
                  <a:lnTo>
                    <a:pt x="1054490" y="410194"/>
                  </a:lnTo>
                  <a:lnTo>
                    <a:pt x="1020722" y="380108"/>
                  </a:lnTo>
                  <a:lnTo>
                    <a:pt x="986087" y="350995"/>
                  </a:lnTo>
                  <a:lnTo>
                    <a:pt x="950607" y="322879"/>
                  </a:lnTo>
                  <a:lnTo>
                    <a:pt x="914304" y="295780"/>
                  </a:lnTo>
                  <a:lnTo>
                    <a:pt x="877199" y="269721"/>
                  </a:lnTo>
                  <a:lnTo>
                    <a:pt x="839314" y="244722"/>
                  </a:lnTo>
                  <a:lnTo>
                    <a:pt x="800671" y="220805"/>
                  </a:lnTo>
                  <a:lnTo>
                    <a:pt x="761291" y="197993"/>
                  </a:lnTo>
                  <a:lnTo>
                    <a:pt x="721195" y="176306"/>
                  </a:lnTo>
                  <a:lnTo>
                    <a:pt x="680406" y="155766"/>
                  </a:lnTo>
                  <a:lnTo>
                    <a:pt x="638945" y="136394"/>
                  </a:lnTo>
                  <a:lnTo>
                    <a:pt x="596833" y="118213"/>
                  </a:lnTo>
                  <a:lnTo>
                    <a:pt x="554092" y="101244"/>
                  </a:lnTo>
                  <a:lnTo>
                    <a:pt x="510744" y="85509"/>
                  </a:lnTo>
                  <a:lnTo>
                    <a:pt x="466810" y="71028"/>
                  </a:lnTo>
                  <a:lnTo>
                    <a:pt x="422311" y="57824"/>
                  </a:lnTo>
                  <a:lnTo>
                    <a:pt x="377270" y="45918"/>
                  </a:lnTo>
                  <a:lnTo>
                    <a:pt x="331708" y="35332"/>
                  </a:lnTo>
                  <a:lnTo>
                    <a:pt x="285647" y="26088"/>
                  </a:lnTo>
                  <a:lnTo>
                    <a:pt x="239108" y="18206"/>
                  </a:lnTo>
                  <a:lnTo>
                    <a:pt x="192112" y="11709"/>
                  </a:lnTo>
                  <a:lnTo>
                    <a:pt x="144682" y="6619"/>
                  </a:lnTo>
                  <a:lnTo>
                    <a:pt x="96839" y="2956"/>
                  </a:lnTo>
                  <a:lnTo>
                    <a:pt x="48604" y="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9639045" y="3259963"/>
            <a:ext cx="839469" cy="53594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 marR="5080" indent="158115">
              <a:lnSpc>
                <a:spcPts val="1860"/>
              </a:lnSpc>
              <a:spcBef>
                <a:spcPts val="409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Sözel 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 Zorbal</a:t>
            </a:r>
            <a:r>
              <a:rPr dirty="0" sz="1800" spc="5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445752" y="4133088"/>
            <a:ext cx="1679575" cy="1679575"/>
            <a:chOff x="9445752" y="4133088"/>
            <a:chExt cx="1679575" cy="167957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5752" y="4133088"/>
              <a:ext cx="1679448" cy="16794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59468" y="4355592"/>
              <a:ext cx="1213103" cy="8138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505188" y="4172712"/>
              <a:ext cx="1560830" cy="1560830"/>
            </a:xfrm>
            <a:custGeom>
              <a:avLst/>
              <a:gdLst/>
              <a:ahLst/>
              <a:cxnLst/>
              <a:rect l="l" t="t" r="r" b="b"/>
              <a:pathLst>
                <a:path w="1560829" h="1560829">
                  <a:moveTo>
                    <a:pt x="1560576" y="0"/>
                  </a:moveTo>
                  <a:lnTo>
                    <a:pt x="0" y="0"/>
                  </a:lnTo>
                  <a:lnTo>
                    <a:pt x="0" y="1560576"/>
                  </a:lnTo>
                  <a:lnTo>
                    <a:pt x="48604" y="1559833"/>
                  </a:lnTo>
                  <a:lnTo>
                    <a:pt x="96839" y="1557619"/>
                  </a:lnTo>
                  <a:lnTo>
                    <a:pt x="144682" y="1553956"/>
                  </a:lnTo>
                  <a:lnTo>
                    <a:pt x="192112" y="1548866"/>
                  </a:lnTo>
                  <a:lnTo>
                    <a:pt x="239108" y="1542369"/>
                  </a:lnTo>
                  <a:lnTo>
                    <a:pt x="285647" y="1534487"/>
                  </a:lnTo>
                  <a:lnTo>
                    <a:pt x="331708" y="1525243"/>
                  </a:lnTo>
                  <a:lnTo>
                    <a:pt x="377270" y="1514657"/>
                  </a:lnTo>
                  <a:lnTo>
                    <a:pt x="422311" y="1502751"/>
                  </a:lnTo>
                  <a:lnTo>
                    <a:pt x="466810" y="1489547"/>
                  </a:lnTo>
                  <a:lnTo>
                    <a:pt x="510744" y="1475066"/>
                  </a:lnTo>
                  <a:lnTo>
                    <a:pt x="554092" y="1459331"/>
                  </a:lnTo>
                  <a:lnTo>
                    <a:pt x="596833" y="1442362"/>
                  </a:lnTo>
                  <a:lnTo>
                    <a:pt x="638945" y="1424181"/>
                  </a:lnTo>
                  <a:lnTo>
                    <a:pt x="680406" y="1404809"/>
                  </a:lnTo>
                  <a:lnTo>
                    <a:pt x="721195" y="1384269"/>
                  </a:lnTo>
                  <a:lnTo>
                    <a:pt x="761291" y="1362582"/>
                  </a:lnTo>
                  <a:lnTo>
                    <a:pt x="800671" y="1339770"/>
                  </a:lnTo>
                  <a:lnTo>
                    <a:pt x="839314" y="1315853"/>
                  </a:lnTo>
                  <a:lnTo>
                    <a:pt x="877199" y="1290854"/>
                  </a:lnTo>
                  <a:lnTo>
                    <a:pt x="914304" y="1264795"/>
                  </a:lnTo>
                  <a:lnTo>
                    <a:pt x="950607" y="1237696"/>
                  </a:lnTo>
                  <a:lnTo>
                    <a:pt x="986087" y="1209580"/>
                  </a:lnTo>
                  <a:lnTo>
                    <a:pt x="1020722" y="1180467"/>
                  </a:lnTo>
                  <a:lnTo>
                    <a:pt x="1054490" y="1150381"/>
                  </a:lnTo>
                  <a:lnTo>
                    <a:pt x="1087370" y="1119341"/>
                  </a:lnTo>
                  <a:lnTo>
                    <a:pt x="1119341" y="1087370"/>
                  </a:lnTo>
                  <a:lnTo>
                    <a:pt x="1150381" y="1054490"/>
                  </a:lnTo>
                  <a:lnTo>
                    <a:pt x="1180467" y="1020722"/>
                  </a:lnTo>
                  <a:lnTo>
                    <a:pt x="1209580" y="986087"/>
                  </a:lnTo>
                  <a:lnTo>
                    <a:pt x="1237696" y="950607"/>
                  </a:lnTo>
                  <a:lnTo>
                    <a:pt x="1264795" y="914304"/>
                  </a:lnTo>
                  <a:lnTo>
                    <a:pt x="1290854" y="877199"/>
                  </a:lnTo>
                  <a:lnTo>
                    <a:pt x="1315853" y="839314"/>
                  </a:lnTo>
                  <a:lnTo>
                    <a:pt x="1339770" y="800671"/>
                  </a:lnTo>
                  <a:lnTo>
                    <a:pt x="1362582" y="761291"/>
                  </a:lnTo>
                  <a:lnTo>
                    <a:pt x="1384269" y="721195"/>
                  </a:lnTo>
                  <a:lnTo>
                    <a:pt x="1404809" y="680406"/>
                  </a:lnTo>
                  <a:lnTo>
                    <a:pt x="1424181" y="638945"/>
                  </a:lnTo>
                  <a:lnTo>
                    <a:pt x="1442362" y="596833"/>
                  </a:lnTo>
                  <a:lnTo>
                    <a:pt x="1459331" y="554092"/>
                  </a:lnTo>
                  <a:lnTo>
                    <a:pt x="1475066" y="510744"/>
                  </a:lnTo>
                  <a:lnTo>
                    <a:pt x="1489547" y="466810"/>
                  </a:lnTo>
                  <a:lnTo>
                    <a:pt x="1502751" y="422311"/>
                  </a:lnTo>
                  <a:lnTo>
                    <a:pt x="1514657" y="377270"/>
                  </a:lnTo>
                  <a:lnTo>
                    <a:pt x="1525243" y="331708"/>
                  </a:lnTo>
                  <a:lnTo>
                    <a:pt x="1534487" y="285647"/>
                  </a:lnTo>
                  <a:lnTo>
                    <a:pt x="1542369" y="239108"/>
                  </a:lnTo>
                  <a:lnTo>
                    <a:pt x="1548866" y="192112"/>
                  </a:lnTo>
                  <a:lnTo>
                    <a:pt x="1553956" y="144682"/>
                  </a:lnTo>
                  <a:lnTo>
                    <a:pt x="1557619" y="96839"/>
                  </a:lnTo>
                  <a:lnTo>
                    <a:pt x="1559833" y="48604"/>
                  </a:lnTo>
                  <a:lnTo>
                    <a:pt x="156057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639045" y="4434662"/>
            <a:ext cx="839469" cy="53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ts val="201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İlişkisel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010"/>
              </a:lnSpc>
            </a:pP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Zorbal</a:t>
            </a:r>
            <a:r>
              <a:rPr dirty="0" sz="1800" spc="5" b="1" i="1">
                <a:solidFill>
                  <a:srgbClr val="FFFFFF"/>
                </a:solidFill>
                <a:latin typeface="Times New Roman"/>
                <a:cs typeface="Times New Roman"/>
              </a:rPr>
              <a:t>ı</a:t>
            </a: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15071" y="4133088"/>
            <a:ext cx="1678305" cy="1678305"/>
            <a:chOff x="7815071" y="4133088"/>
            <a:chExt cx="1678305" cy="167830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15071" y="4133088"/>
              <a:ext cx="1677924" cy="16779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4463" y="4309872"/>
              <a:ext cx="1194816" cy="9052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874507" y="4172712"/>
              <a:ext cx="1559560" cy="1560830"/>
            </a:xfrm>
            <a:custGeom>
              <a:avLst/>
              <a:gdLst/>
              <a:ahLst/>
              <a:cxnLst/>
              <a:rect l="l" t="t" r="r" b="b"/>
              <a:pathLst>
                <a:path w="1559559" h="1560829">
                  <a:moveTo>
                    <a:pt x="1559052" y="0"/>
                  </a:moveTo>
                  <a:lnTo>
                    <a:pt x="0" y="0"/>
                  </a:lnTo>
                  <a:lnTo>
                    <a:pt x="741" y="48604"/>
                  </a:lnTo>
                  <a:lnTo>
                    <a:pt x="2953" y="96839"/>
                  </a:lnTo>
                  <a:lnTo>
                    <a:pt x="6612" y="144682"/>
                  </a:lnTo>
                  <a:lnTo>
                    <a:pt x="11697" y="192112"/>
                  </a:lnTo>
                  <a:lnTo>
                    <a:pt x="18187" y="239108"/>
                  </a:lnTo>
                  <a:lnTo>
                    <a:pt x="26060" y="285647"/>
                  </a:lnTo>
                  <a:lnTo>
                    <a:pt x="35294" y="331708"/>
                  </a:lnTo>
                  <a:lnTo>
                    <a:pt x="45869" y="377270"/>
                  </a:lnTo>
                  <a:lnTo>
                    <a:pt x="57762" y="422311"/>
                  </a:lnTo>
                  <a:lnTo>
                    <a:pt x="70952" y="466810"/>
                  </a:lnTo>
                  <a:lnTo>
                    <a:pt x="85417" y="510744"/>
                  </a:lnTo>
                  <a:lnTo>
                    <a:pt x="101136" y="554092"/>
                  </a:lnTo>
                  <a:lnTo>
                    <a:pt x="118087" y="596833"/>
                  </a:lnTo>
                  <a:lnTo>
                    <a:pt x="136249" y="638945"/>
                  </a:lnTo>
                  <a:lnTo>
                    <a:pt x="155600" y="680406"/>
                  </a:lnTo>
                  <a:lnTo>
                    <a:pt x="176118" y="721195"/>
                  </a:lnTo>
                  <a:lnTo>
                    <a:pt x="197783" y="761291"/>
                  </a:lnTo>
                  <a:lnTo>
                    <a:pt x="220571" y="800671"/>
                  </a:lnTo>
                  <a:lnTo>
                    <a:pt x="244463" y="839314"/>
                  </a:lnTo>
                  <a:lnTo>
                    <a:pt x="269436" y="877199"/>
                  </a:lnTo>
                  <a:lnTo>
                    <a:pt x="295469" y="914304"/>
                  </a:lnTo>
                  <a:lnTo>
                    <a:pt x="322540" y="950607"/>
                  </a:lnTo>
                  <a:lnTo>
                    <a:pt x="350627" y="986087"/>
                  </a:lnTo>
                  <a:lnTo>
                    <a:pt x="379710" y="1020722"/>
                  </a:lnTo>
                  <a:lnTo>
                    <a:pt x="409766" y="1054490"/>
                  </a:lnTo>
                  <a:lnTo>
                    <a:pt x="440774" y="1087370"/>
                  </a:lnTo>
                  <a:lnTo>
                    <a:pt x="472712" y="1119341"/>
                  </a:lnTo>
                  <a:lnTo>
                    <a:pt x="505559" y="1150381"/>
                  </a:lnTo>
                  <a:lnTo>
                    <a:pt x="539294" y="1180467"/>
                  </a:lnTo>
                  <a:lnTo>
                    <a:pt x="573894" y="1209580"/>
                  </a:lnTo>
                  <a:lnTo>
                    <a:pt x="609338" y="1237696"/>
                  </a:lnTo>
                  <a:lnTo>
                    <a:pt x="645605" y="1264795"/>
                  </a:lnTo>
                  <a:lnTo>
                    <a:pt x="682673" y="1290854"/>
                  </a:lnTo>
                  <a:lnTo>
                    <a:pt x="720521" y="1315853"/>
                  </a:lnTo>
                  <a:lnTo>
                    <a:pt x="759126" y="1339770"/>
                  </a:lnTo>
                  <a:lnTo>
                    <a:pt x="798468" y="1362582"/>
                  </a:lnTo>
                  <a:lnTo>
                    <a:pt x="838525" y="1384269"/>
                  </a:lnTo>
                  <a:lnTo>
                    <a:pt x="879274" y="1404809"/>
                  </a:lnTo>
                  <a:lnTo>
                    <a:pt x="920696" y="1424181"/>
                  </a:lnTo>
                  <a:lnTo>
                    <a:pt x="962768" y="1442362"/>
                  </a:lnTo>
                  <a:lnTo>
                    <a:pt x="1005468" y="1459331"/>
                  </a:lnTo>
                  <a:lnTo>
                    <a:pt x="1048775" y="1475066"/>
                  </a:lnTo>
                  <a:lnTo>
                    <a:pt x="1092668" y="1489547"/>
                  </a:lnTo>
                  <a:lnTo>
                    <a:pt x="1137124" y="1502751"/>
                  </a:lnTo>
                  <a:lnTo>
                    <a:pt x="1182123" y="1514657"/>
                  </a:lnTo>
                  <a:lnTo>
                    <a:pt x="1227643" y="1525243"/>
                  </a:lnTo>
                  <a:lnTo>
                    <a:pt x="1273662" y="1534487"/>
                  </a:lnTo>
                  <a:lnTo>
                    <a:pt x="1320158" y="1542369"/>
                  </a:lnTo>
                  <a:lnTo>
                    <a:pt x="1367111" y="1548866"/>
                  </a:lnTo>
                  <a:lnTo>
                    <a:pt x="1414498" y="1553956"/>
                  </a:lnTo>
                  <a:lnTo>
                    <a:pt x="1462298" y="1557619"/>
                  </a:lnTo>
                  <a:lnTo>
                    <a:pt x="1510490" y="1559833"/>
                  </a:lnTo>
                  <a:lnTo>
                    <a:pt x="1559052" y="1560576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464042" y="4334829"/>
            <a:ext cx="839469" cy="68199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800" spc="-5" b="1" i="1">
                <a:solidFill>
                  <a:srgbClr val="FFFFFF"/>
                </a:solidFill>
                <a:latin typeface="Times New Roman"/>
                <a:cs typeface="Times New Roman"/>
              </a:rPr>
              <a:t>Siber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1800" b="1" i="1">
                <a:solidFill>
                  <a:srgbClr val="FFFFFF"/>
                </a:solidFill>
                <a:latin typeface="Times New Roman"/>
                <a:cs typeface="Times New Roman"/>
              </a:rPr>
              <a:t>Zorbalık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169907" y="3802379"/>
            <a:ext cx="622300" cy="730250"/>
            <a:chOff x="9169907" y="3802379"/>
            <a:chExt cx="622300" cy="73025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9907" y="3802379"/>
              <a:ext cx="611124" cy="3230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29597" y="3842257"/>
              <a:ext cx="492759" cy="2047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80575" y="4209287"/>
              <a:ext cx="611124" cy="3230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39249" y="4249673"/>
              <a:ext cx="492759" cy="20472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9512045" y="6467957"/>
            <a:ext cx="2228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(</a:t>
            </a:r>
            <a:r>
              <a:rPr dirty="0" sz="1000" spc="-10">
                <a:latin typeface="Calibri"/>
                <a:cs typeface="Calibri"/>
              </a:rPr>
              <a:t>Juvonen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Graham,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2014;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Olweus,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1993</a:t>
            </a:r>
            <a:r>
              <a:rPr dirty="0" sz="1200" spc="-5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8838" y="218948"/>
            <a:ext cx="335597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Fiziksel</a:t>
            </a:r>
            <a:r>
              <a:rPr dirty="0" spc="-30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6905" y="970279"/>
            <a:ext cx="966025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Fiziksel</a:t>
            </a:r>
            <a:r>
              <a:rPr dirty="0" sz="22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2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Öğrenciye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yönelik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olarak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yapılan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güç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içeren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davranışlardır.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1225" y="1307693"/>
            <a:ext cx="1998345" cy="297053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40">
                <a:latin typeface="Calibri"/>
                <a:cs typeface="Calibri"/>
              </a:rPr>
              <a:t>Tekme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0">
                <a:latin typeface="Calibri"/>
                <a:cs typeface="Calibri"/>
              </a:rPr>
              <a:t>Tokat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Çelme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takmak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Vurmak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İtmek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Isırmak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Boğazını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sıkmak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20">
                <a:latin typeface="Calibri"/>
                <a:cs typeface="Calibri"/>
              </a:rPr>
              <a:t>Tükürmek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905" y="5048758"/>
            <a:ext cx="10287000" cy="122237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okullarda 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sık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görülen</a:t>
            </a:r>
            <a:r>
              <a:rPr dirty="0" sz="2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30">
                <a:latin typeface="Calibri"/>
                <a:cs typeface="Calibri"/>
              </a:rPr>
              <a:t>türüdür.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Diğer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türlerine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kıyasla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öğretmenler/öğrenciler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tarafından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kolaylıkla</a:t>
            </a:r>
            <a:r>
              <a:rPr dirty="0" sz="2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tespit</a:t>
            </a:r>
            <a:r>
              <a:rPr dirty="0" sz="22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edilir.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Araştırmalar öğretmenlerin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fiziksel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zorbalığı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diğer</a:t>
            </a:r>
            <a:r>
              <a:rPr dirty="0" sz="2200" spc="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zorbalık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türlerine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kıyasla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daha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çok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805" y="6246063"/>
            <a:ext cx="553593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ö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emsediğin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dirty="0" sz="2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30" b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2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0000"/>
                </a:solidFill>
                <a:latin typeface="Calibri"/>
                <a:cs typeface="Calibri"/>
              </a:rPr>
              <a:t>ciddi</a:t>
            </a:r>
            <a:r>
              <a:rPr dirty="0" sz="2200" spc="-3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1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200" spc="-5" b="1">
                <a:solidFill>
                  <a:srgbClr val="FF0000"/>
                </a:solidFill>
                <a:latin typeface="Calibri"/>
                <a:cs typeface="Calibri"/>
              </a:rPr>
              <a:t>ldığını</a:t>
            </a:r>
            <a:r>
              <a:rPr dirty="0" sz="2200" spc="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g</a:t>
            </a:r>
            <a:r>
              <a:rPr dirty="0" sz="2200" spc="-5">
                <a:latin typeface="Calibri"/>
                <a:cs typeface="Calibri"/>
              </a:rPr>
              <a:t>ö</a:t>
            </a:r>
            <a:r>
              <a:rPr dirty="0" sz="2200" spc="-25">
                <a:latin typeface="Calibri"/>
                <a:cs typeface="Calibri"/>
              </a:rPr>
              <a:t>s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erme</a:t>
            </a:r>
            <a:r>
              <a:rPr dirty="0" sz="2200" spc="-25">
                <a:latin typeface="Calibri"/>
                <a:cs typeface="Calibri"/>
              </a:rPr>
              <a:t>k</a:t>
            </a:r>
            <a:r>
              <a:rPr dirty="0" sz="2200" spc="-35">
                <a:latin typeface="Calibri"/>
                <a:cs typeface="Calibri"/>
              </a:rPr>
              <a:t>t</a:t>
            </a:r>
            <a:r>
              <a:rPr dirty="0" sz="2200" spc="-5">
                <a:latin typeface="Calibri"/>
                <a:cs typeface="Calibri"/>
              </a:rPr>
              <a:t>edir</a:t>
            </a:r>
            <a:r>
              <a:rPr dirty="0" sz="1000" spc="-5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5083" y="6398463"/>
            <a:ext cx="328485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(Beale,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2001;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Dinner,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2015;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Smith,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2016;</a:t>
            </a:r>
            <a:r>
              <a:rPr dirty="0" sz="1000" spc="2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Vlachou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ve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ark.,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2011)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7790" y="1311691"/>
            <a:ext cx="3442335" cy="3342004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Saçını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çekmek,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kesmek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Kulağını/kolunu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çekmek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5">
                <a:latin typeface="Calibri"/>
                <a:cs typeface="Calibri"/>
              </a:rPr>
              <a:t>Sandalyesini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altından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çekmek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Eşyalarına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zarar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vermek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Oyuncaklarını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kırmak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Oyuncak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ile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vurmak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Oyuncak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atmak,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fırlatmak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Resim kalemlerini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fırlatmak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dirty="0" sz="2000" spc="-20">
                <a:latin typeface="Calibri"/>
                <a:cs typeface="Calibri"/>
              </a:rPr>
              <a:t>Yaptığı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etkinliği/resmi</a:t>
            </a:r>
            <a:r>
              <a:rPr dirty="0" sz="2000">
                <a:latin typeface="Calibri"/>
                <a:cs typeface="Calibri"/>
              </a:rPr>
              <a:t> yırtmak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9835" y="1984248"/>
            <a:ext cx="4536948" cy="24307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3721" y="465277"/>
            <a:ext cx="292544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0"/>
              <a:t>Sözel</a:t>
            </a:r>
            <a:r>
              <a:rPr dirty="0" spc="-75"/>
              <a:t> </a:t>
            </a:r>
            <a:r>
              <a:rPr dirty="0" spc="-10"/>
              <a:t>Zorbalık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821" y="1420215"/>
            <a:ext cx="10694670" cy="4520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dirty="0" sz="2600" spc="-15" b="1">
                <a:solidFill>
                  <a:srgbClr val="FF0000"/>
                </a:solidFill>
                <a:latin typeface="Calibri"/>
                <a:cs typeface="Calibri"/>
              </a:rPr>
              <a:t>Sözel </a:t>
            </a:r>
            <a:r>
              <a:rPr dirty="0" sz="2600" spc="-10" b="1">
                <a:solidFill>
                  <a:srgbClr val="FF0000"/>
                </a:solidFill>
                <a:latin typeface="Calibri"/>
                <a:cs typeface="Calibri"/>
              </a:rPr>
              <a:t>zorbalık:</a:t>
            </a:r>
            <a:r>
              <a:rPr dirty="0" sz="26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Öğrenciye</a:t>
            </a:r>
            <a:r>
              <a:rPr dirty="0" sz="2600" spc="-20">
                <a:latin typeface="Calibri"/>
                <a:cs typeface="Calibri"/>
              </a:rPr>
              <a:t> veya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ailesine </a:t>
            </a:r>
            <a:r>
              <a:rPr dirty="0" sz="2600" spc="-10">
                <a:latin typeface="Calibri"/>
                <a:cs typeface="Calibri"/>
              </a:rPr>
              <a:t>yönelik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olarak</a:t>
            </a:r>
            <a:r>
              <a:rPr dirty="0" sz="2600" spc="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yapılan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olumsuz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35">
                <a:latin typeface="Calibri"/>
                <a:cs typeface="Calibri"/>
              </a:rPr>
              <a:t>yargılar, </a:t>
            </a:r>
            <a:r>
              <a:rPr dirty="0" sz="2600" spc="-57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atıflar</a:t>
            </a:r>
            <a:r>
              <a:rPr dirty="0" sz="260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veya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sözel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30">
                <a:latin typeface="Calibri"/>
                <a:cs typeface="Calibri"/>
              </a:rPr>
              <a:t>davranışlardır.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600">
              <a:latin typeface="Calibri"/>
              <a:cs typeface="Calibri"/>
            </a:endParaRPr>
          </a:p>
          <a:p>
            <a:pPr lvl="1" marL="744220" indent="-344170">
              <a:lnSpc>
                <a:spcPct val="100000"/>
              </a:lnSpc>
              <a:spcBef>
                <a:spcPts val="2070"/>
              </a:spcBef>
              <a:buFont typeface="Arial MT"/>
              <a:buChar char="•"/>
              <a:tabLst>
                <a:tab pos="744220" algn="l"/>
                <a:tab pos="744855" algn="l"/>
              </a:tabLst>
            </a:pPr>
            <a:r>
              <a:rPr dirty="0" sz="2600" spc="-5">
                <a:latin typeface="Calibri"/>
                <a:cs typeface="Calibri"/>
              </a:rPr>
              <a:t>İsim/lakap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takmak </a:t>
            </a:r>
            <a:r>
              <a:rPr dirty="0" sz="2600" spc="-10">
                <a:latin typeface="Calibri"/>
                <a:cs typeface="Calibri"/>
              </a:rPr>
              <a:t>(ezik,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şişko)</a:t>
            </a:r>
            <a:endParaRPr sz="2600">
              <a:latin typeface="Calibri"/>
              <a:cs typeface="Calibri"/>
            </a:endParaRPr>
          </a:p>
          <a:p>
            <a:pPr lvl="1" marL="744220" indent="-34417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744220" algn="l"/>
                <a:tab pos="744855" algn="l"/>
              </a:tabLst>
            </a:pPr>
            <a:r>
              <a:rPr dirty="0" sz="2600" spc="-15">
                <a:latin typeface="Calibri"/>
                <a:cs typeface="Calibri"/>
              </a:rPr>
              <a:t>Hakaret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etmek</a:t>
            </a:r>
            <a:endParaRPr sz="2600">
              <a:latin typeface="Calibri"/>
              <a:cs typeface="Calibri"/>
            </a:endParaRPr>
          </a:p>
          <a:p>
            <a:pPr lvl="1" marL="744220" indent="-344170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744220" algn="l"/>
                <a:tab pos="744855" algn="l"/>
              </a:tabLst>
            </a:pPr>
            <a:r>
              <a:rPr dirty="0" sz="2600" spc="-10">
                <a:latin typeface="Calibri"/>
                <a:cs typeface="Calibri"/>
              </a:rPr>
              <a:t>Alay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etmek,</a:t>
            </a:r>
            <a:r>
              <a:rPr dirty="0" sz="2600" spc="-4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dalga</a:t>
            </a:r>
            <a:r>
              <a:rPr dirty="0" sz="2600" spc="-1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geçmek</a:t>
            </a:r>
            <a:endParaRPr sz="2600">
              <a:latin typeface="Calibri"/>
              <a:cs typeface="Calibri"/>
            </a:endParaRPr>
          </a:p>
          <a:p>
            <a:pPr lvl="1" marL="744220" indent="-344170">
              <a:lnSpc>
                <a:spcPct val="100000"/>
              </a:lnSpc>
              <a:spcBef>
                <a:spcPts val="820"/>
              </a:spcBef>
              <a:buFont typeface="Arial MT"/>
              <a:buChar char="•"/>
              <a:tabLst>
                <a:tab pos="744220" algn="l"/>
                <a:tab pos="744855" algn="l"/>
              </a:tabLst>
            </a:pPr>
            <a:r>
              <a:rPr dirty="0" sz="2600">
                <a:latin typeface="Calibri"/>
                <a:cs typeface="Calibri"/>
              </a:rPr>
              <a:t>Bağırmak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42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Okullarda</a:t>
            </a:r>
            <a:r>
              <a:rPr dirty="0" sz="2600" spc="-2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sıklıkla </a:t>
            </a:r>
            <a:r>
              <a:rPr dirty="0" sz="2600" spc="-25">
                <a:latin typeface="Calibri"/>
                <a:cs typeface="Calibri"/>
              </a:rPr>
              <a:t>görülmektedir.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6607" y="6617614"/>
            <a:ext cx="37045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>
                <a:latin typeface="Calibri"/>
                <a:cs typeface="Calibri"/>
              </a:rPr>
              <a:t>(Pişkin</a:t>
            </a:r>
            <a:r>
              <a:rPr dirty="0" sz="1300" spc="3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2010;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Atik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ve</a:t>
            </a:r>
            <a:r>
              <a:rPr dirty="0" sz="1300" spc="5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Güneri,</a:t>
            </a:r>
            <a:r>
              <a:rPr dirty="0" sz="1300" spc="10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2013;</a:t>
            </a:r>
            <a:r>
              <a:rPr dirty="0" sz="1300" spc="15">
                <a:latin typeface="Calibri"/>
                <a:cs typeface="Calibri"/>
              </a:rPr>
              <a:t> </a:t>
            </a:r>
            <a:r>
              <a:rPr dirty="0" sz="1300" spc="-15">
                <a:latin typeface="Calibri"/>
                <a:cs typeface="Calibri"/>
              </a:rPr>
              <a:t>Wang</a:t>
            </a:r>
            <a:r>
              <a:rPr dirty="0" sz="1300" spc="25">
                <a:latin typeface="Calibri"/>
                <a:cs typeface="Calibri"/>
              </a:rPr>
              <a:t> </a:t>
            </a:r>
            <a:r>
              <a:rPr dirty="0" sz="1300" spc="-10">
                <a:latin typeface="Calibri"/>
                <a:cs typeface="Calibri"/>
              </a:rPr>
              <a:t>ve</a:t>
            </a:r>
            <a:r>
              <a:rPr dirty="0" sz="1300" spc="2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ark.,</a:t>
            </a:r>
            <a:r>
              <a:rPr dirty="0" sz="1300" spc="-15">
                <a:latin typeface="Calibri"/>
                <a:cs typeface="Calibri"/>
              </a:rPr>
              <a:t> </a:t>
            </a:r>
            <a:r>
              <a:rPr dirty="0" sz="1300">
                <a:latin typeface="Calibri"/>
                <a:cs typeface="Calibri"/>
              </a:rPr>
              <a:t>2009)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Windows Kullanıcısı</dc:creator>
  <dc:title>PowerPoint Sunusu</dc:title>
  <dcterms:created xsi:type="dcterms:W3CDTF">2023-08-14T10:53:36Z</dcterms:created>
  <dcterms:modified xsi:type="dcterms:W3CDTF">2023-08-14T10:53:36Z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2023-08-14T00:00:00Z</vt:filetime>
  </property>
</Properties>
</file>