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08532" y="4593335"/>
            <a:ext cx="3573779" cy="631190"/>
          </a:xfrm>
          <a:custGeom>
            <a:avLst/>
            <a:gdLst/>
            <a:ahLst/>
            <a:cxnLst/>
            <a:rect l="l" t="t" r="r" b="b"/>
            <a:pathLst>
              <a:path w="3573779" h="631189">
                <a:moveTo>
                  <a:pt x="3468624" y="0"/>
                </a:moveTo>
                <a:lnTo>
                  <a:pt x="105156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6" y="630936"/>
                </a:lnTo>
                <a:lnTo>
                  <a:pt x="3468624" y="630936"/>
                </a:lnTo>
                <a:lnTo>
                  <a:pt x="3509539" y="622667"/>
                </a:lnTo>
                <a:lnTo>
                  <a:pt x="3542966" y="600122"/>
                </a:lnTo>
                <a:lnTo>
                  <a:pt x="3565511" y="566695"/>
                </a:lnTo>
                <a:lnTo>
                  <a:pt x="3573779" y="525780"/>
                </a:lnTo>
                <a:lnTo>
                  <a:pt x="3573779" y="105156"/>
                </a:lnTo>
                <a:lnTo>
                  <a:pt x="3565511" y="64240"/>
                </a:lnTo>
                <a:lnTo>
                  <a:pt x="3542966" y="30813"/>
                </a:lnTo>
                <a:lnTo>
                  <a:pt x="3509539" y="8268"/>
                </a:lnTo>
                <a:lnTo>
                  <a:pt x="34686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0197" y="1137869"/>
            <a:ext cx="9531604" cy="242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382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382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382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949" y="3280029"/>
            <a:ext cx="6912101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5382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875" y="1451559"/>
            <a:ext cx="10382249" cy="343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8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197" y="1137869"/>
            <a:ext cx="3418204" cy="24244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 indent="1905">
              <a:lnSpc>
                <a:spcPts val="6759"/>
              </a:lnSpc>
              <a:spcBef>
                <a:spcPts val="695"/>
              </a:spcBef>
            </a:pPr>
            <a:r>
              <a:rPr dirty="0" sz="6000" b="1">
                <a:latin typeface="Calibri"/>
                <a:cs typeface="Calibri"/>
              </a:rPr>
              <a:t>AKRAN </a:t>
            </a:r>
            <a:r>
              <a:rPr dirty="0" sz="6000" spc="5" b="1">
                <a:latin typeface="Calibri"/>
                <a:cs typeface="Calibri"/>
              </a:rPr>
              <a:t> </a:t>
            </a:r>
            <a:r>
              <a:rPr dirty="0" sz="6000" spc="-85" b="1">
                <a:latin typeface="Calibri"/>
                <a:cs typeface="Calibri"/>
              </a:rPr>
              <a:t>Z</a:t>
            </a:r>
            <a:r>
              <a:rPr dirty="0" sz="6000" spc="-5" b="1">
                <a:latin typeface="Calibri"/>
                <a:cs typeface="Calibri"/>
              </a:rPr>
              <a:t>OR</a:t>
            </a:r>
            <a:r>
              <a:rPr dirty="0" sz="6000" spc="-65" b="1">
                <a:latin typeface="Calibri"/>
                <a:cs typeface="Calibri"/>
              </a:rPr>
              <a:t>B</a:t>
            </a:r>
            <a:r>
              <a:rPr dirty="0" sz="6000" b="1">
                <a:latin typeface="Calibri"/>
                <a:cs typeface="Calibri"/>
              </a:rPr>
              <a:t>ALIĞI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4775"/>
              </a:lnSpc>
            </a:pPr>
            <a:r>
              <a:rPr dirty="0" sz="4000" spc="-30">
                <a:latin typeface="Calibri"/>
                <a:cs typeface="Calibri"/>
              </a:rPr>
              <a:t>(İlkokul)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0658" y="4604080"/>
            <a:ext cx="213614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5" b="1">
                <a:solidFill>
                  <a:srgbClr val="FFFFFF"/>
                </a:solidFill>
                <a:latin typeface="Calibri"/>
                <a:cs typeface="Calibri"/>
              </a:rPr>
              <a:t>Veli</a:t>
            </a:r>
            <a:r>
              <a:rPr dirty="0" sz="3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9048" y="3563111"/>
            <a:ext cx="1452880" cy="73660"/>
          </a:xfrm>
          <a:custGeom>
            <a:avLst/>
            <a:gdLst/>
            <a:ahLst/>
            <a:cxnLst/>
            <a:rect l="l" t="t" r="r" b="b"/>
            <a:pathLst>
              <a:path w="1452879" h="73660">
                <a:moveTo>
                  <a:pt x="1446911" y="0"/>
                </a:moveTo>
                <a:lnTo>
                  <a:pt x="5460" y="0"/>
                </a:lnTo>
                <a:lnTo>
                  <a:pt x="0" y="5461"/>
                </a:lnTo>
                <a:lnTo>
                  <a:pt x="0" y="12191"/>
                </a:lnTo>
                <a:lnTo>
                  <a:pt x="0" y="67690"/>
                </a:lnTo>
                <a:lnTo>
                  <a:pt x="5460" y="73151"/>
                </a:lnTo>
                <a:lnTo>
                  <a:pt x="1446911" y="73151"/>
                </a:lnTo>
                <a:lnTo>
                  <a:pt x="1452372" y="67690"/>
                </a:lnTo>
                <a:lnTo>
                  <a:pt x="1452372" y="5461"/>
                </a:lnTo>
                <a:lnTo>
                  <a:pt x="14469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5947" y="5660135"/>
            <a:ext cx="3378835" cy="885825"/>
            <a:chOff x="345947" y="5660135"/>
            <a:chExt cx="3378835" cy="8858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5660135"/>
              <a:ext cx="1725168" cy="8534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3" y="5707379"/>
              <a:ext cx="1696211" cy="8382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9455" y="5661659"/>
            <a:ext cx="1735836" cy="8580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8968" y="3688079"/>
            <a:ext cx="2827020" cy="17358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67984" y="1318260"/>
            <a:ext cx="2933700" cy="19705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67984" y="3672840"/>
            <a:ext cx="3089148" cy="175107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3164" y="1318260"/>
            <a:ext cx="2668524" cy="19674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5878" y="230835"/>
            <a:ext cx="50057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İlişkisel/Sosyal</a:t>
            </a:r>
            <a:r>
              <a:rPr dirty="0" sz="44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831" y="1479296"/>
            <a:ext cx="989393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İlişkisel/sosyal</a:t>
            </a:r>
            <a:r>
              <a:rPr dirty="0" sz="28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Çocuğun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arkadaşlık/sosyal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ilişkilerine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zarar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vermeyi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hedefleyen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davranışların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yapılmasıdır.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359" y="2496083"/>
            <a:ext cx="5821045" cy="260794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Hakkında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dedikodu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yapmak,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iftira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atmak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Arkadaş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grubundan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dışlamak,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soyutlamak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30">
                <a:latin typeface="Calibri"/>
                <a:cs typeface="Calibri"/>
              </a:rPr>
              <a:t>Yanına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oturmasını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istememek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40">
                <a:latin typeface="Calibri"/>
                <a:cs typeface="Calibri"/>
              </a:rPr>
              <a:t>Toplum</a:t>
            </a:r>
            <a:r>
              <a:rPr dirty="0" sz="2200" spc="-5">
                <a:latin typeface="Calibri"/>
                <a:cs typeface="Calibri"/>
              </a:rPr>
              <a:t> içinde </a:t>
            </a:r>
            <a:r>
              <a:rPr dirty="0" sz="2200" spc="-10">
                <a:latin typeface="Calibri"/>
                <a:cs typeface="Calibri"/>
              </a:rPr>
              <a:t>utandırmak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küçük </a:t>
            </a:r>
            <a:r>
              <a:rPr dirty="0" sz="2200" spc="-10">
                <a:latin typeface="Calibri"/>
                <a:cs typeface="Calibri"/>
              </a:rPr>
              <a:t>düşürmek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Jest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mimikler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 </a:t>
            </a:r>
            <a:r>
              <a:rPr dirty="0" sz="2200" spc="-10">
                <a:latin typeface="Calibri"/>
                <a:cs typeface="Calibri"/>
              </a:rPr>
              <a:t>istenmediğini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hissettirmek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Oyuna</a:t>
            </a:r>
            <a:r>
              <a:rPr dirty="0" sz="2200" spc="-5">
                <a:latin typeface="Calibri"/>
                <a:cs typeface="Calibri"/>
              </a:rPr>
              <a:t> almamak,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oyundan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dışlamak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dışı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aktivitelere </a:t>
            </a:r>
            <a:r>
              <a:rPr dirty="0" sz="2200" spc="-5">
                <a:latin typeface="Calibri"/>
                <a:cs typeface="Calibri"/>
              </a:rPr>
              <a:t>dahil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etmemek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4248" y="2496083"/>
            <a:ext cx="3084830" cy="260794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Sırlarını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ortaya </a:t>
            </a:r>
            <a:r>
              <a:rPr dirty="0" sz="2200" spc="-10">
                <a:latin typeface="Calibri"/>
                <a:cs typeface="Calibri"/>
              </a:rPr>
              <a:t>çıkarmak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Görmezden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gelmek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Küsmek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Kıskandırmak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30">
                <a:latin typeface="Calibri"/>
                <a:cs typeface="Calibri"/>
              </a:rPr>
              <a:t>Taklit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Kıs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kıs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gülmek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40">
                <a:latin typeface="Calibri"/>
                <a:cs typeface="Calibri"/>
              </a:rPr>
              <a:t>Tehdit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9547" y="6268008"/>
            <a:ext cx="10280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(Pişkin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Ayas,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7511" y="4270247"/>
            <a:ext cx="3831336" cy="22021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9526" y="265557"/>
            <a:ext cx="30187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>
                <a:solidFill>
                  <a:srgbClr val="000000"/>
                </a:solidFill>
                <a:latin typeface="Calibri Light"/>
                <a:cs typeface="Calibri Light"/>
              </a:rPr>
              <a:t>Siber</a:t>
            </a:r>
            <a:r>
              <a:rPr dirty="0" sz="4400" spc="-17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81201"/>
            <a:ext cx="9820910" cy="359346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1300" marR="5080" indent="-229235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600" spc="-1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26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Teknolojik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aletlerle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(örn. cep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telefonu,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bilgisayar)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yapılan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davranışlardır.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Rahatsız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edici</a:t>
            </a:r>
            <a:r>
              <a:rPr dirty="0" sz="2000" spc="-5">
                <a:latin typeface="Calibri"/>
                <a:cs typeface="Calibri"/>
              </a:rPr>
              <a:t> mesajlar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göndermek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siteleri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aracılığıyla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rahatsız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Kişiden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habersiz </a:t>
            </a: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hesabı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açmak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Fotoğraflarını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izinsiz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kullanmak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Kişiyi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kötüleyen/küçük </a:t>
            </a:r>
            <a:r>
              <a:rPr dirty="0" sz="2000" spc="-5">
                <a:latin typeface="Calibri"/>
                <a:cs typeface="Calibri"/>
              </a:rPr>
              <a:t>düşüren</a:t>
            </a:r>
            <a:r>
              <a:rPr dirty="0" sz="2000" spc="-10">
                <a:latin typeface="Calibri"/>
                <a:cs typeface="Calibri"/>
              </a:rPr>
              <a:t> paylaşımlarda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bulunmak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 </a:t>
            </a:r>
            <a:r>
              <a:rPr dirty="0" sz="2000" spc="-5">
                <a:latin typeface="Calibri"/>
                <a:cs typeface="Calibri"/>
              </a:rPr>
              <a:t>hesaplarından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dışlamak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Özel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fotoğraf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görüşmelerini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diğer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kişiler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paylaşmak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182664"/>
            <a:ext cx="17964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(Hinduja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-5">
                <a:latin typeface="Calibri"/>
                <a:cs typeface="Calibri"/>
              </a:rPr>
              <a:t> Patchin,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2010;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943" y="2136648"/>
            <a:ext cx="3959352" cy="33268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189"/>
            <a:ext cx="10057130" cy="262763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5">
                <a:latin typeface="Calibri"/>
                <a:cs typeface="Calibri"/>
              </a:rPr>
              <a:t>İlkokul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döneminde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 zorbalık</a:t>
            </a:r>
            <a:r>
              <a:rPr dirty="0" sz="280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davranışlarını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daha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sık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kullandıkları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1363980" indent="-229235">
              <a:lnSpc>
                <a:spcPts val="303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Bununla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birlikte,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arkadaşlığı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bitirmekle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tehdit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etme, </a:t>
            </a:r>
            <a:r>
              <a:rPr dirty="0" sz="2800" spc="-10">
                <a:latin typeface="Calibri"/>
                <a:cs typeface="Calibri"/>
              </a:rPr>
              <a:t>oyun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gruplarından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dışlama,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hakkında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kötü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söylentiler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yayma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gibi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025" y="244551"/>
            <a:ext cx="7223759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4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Zorbalığında</a:t>
            </a:r>
            <a:r>
              <a:rPr dirty="0" sz="44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Farklı</a:t>
            </a:r>
            <a:r>
              <a:rPr dirty="0" sz="4400" spc="-9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5">
                <a:solidFill>
                  <a:srgbClr val="000000"/>
                </a:solidFill>
                <a:latin typeface="Calibri Light"/>
                <a:cs typeface="Calibri Light"/>
              </a:rPr>
              <a:t>Gruplar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022" y="6410578"/>
            <a:ext cx="18402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(Olweus,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Salmivalli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2729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54000" algn="l"/>
              </a:tabLst>
            </a:pPr>
            <a:r>
              <a:rPr dirty="0" spc="-15"/>
              <a:t>Akran</a:t>
            </a:r>
            <a:r>
              <a:rPr dirty="0" spc="30"/>
              <a:t> </a:t>
            </a:r>
            <a:r>
              <a:rPr dirty="0" spc="-15"/>
              <a:t>zorbalığı</a:t>
            </a:r>
            <a:r>
              <a:rPr dirty="0" spc="10"/>
              <a:t> </a:t>
            </a:r>
            <a:r>
              <a:rPr dirty="0" spc="-15"/>
              <a:t>okuldaki</a:t>
            </a:r>
            <a:r>
              <a:rPr dirty="0" spc="20"/>
              <a:t> </a:t>
            </a:r>
            <a:r>
              <a:rPr dirty="0" spc="-5"/>
              <a:t>tüm</a:t>
            </a:r>
            <a:r>
              <a:rPr dirty="0" spc="10"/>
              <a:t> </a:t>
            </a:r>
            <a:r>
              <a:rPr dirty="0" spc="-10"/>
              <a:t>çocukları</a:t>
            </a:r>
            <a:r>
              <a:rPr dirty="0" spc="30"/>
              <a:t> </a:t>
            </a:r>
            <a:r>
              <a:rPr dirty="0" spc="-20"/>
              <a:t>ve</a:t>
            </a:r>
            <a:r>
              <a:rPr dirty="0"/>
              <a:t> </a:t>
            </a:r>
            <a:r>
              <a:rPr dirty="0" spc="-15"/>
              <a:t>okul</a:t>
            </a:r>
            <a:r>
              <a:rPr dirty="0" spc="15"/>
              <a:t> </a:t>
            </a:r>
            <a:r>
              <a:rPr dirty="0" spc="-10"/>
              <a:t>ortamını</a:t>
            </a:r>
            <a:r>
              <a:rPr dirty="0" spc="10"/>
              <a:t> </a:t>
            </a:r>
            <a:r>
              <a:rPr dirty="0" spc="-30"/>
              <a:t>etkilemektedir.</a:t>
            </a:r>
          </a:p>
          <a:p>
            <a:pPr marL="11430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4150"/>
          </a:p>
          <a:p>
            <a:pPr marL="252729" marR="571500" indent="-229235">
              <a:lnSpc>
                <a:spcPts val="3020"/>
              </a:lnSpc>
              <a:buFont typeface="Arial MT"/>
              <a:buChar char="•"/>
              <a:tabLst>
                <a:tab pos="254000" algn="l"/>
              </a:tabLst>
            </a:pPr>
            <a:r>
              <a:rPr dirty="0" spc="-15"/>
              <a:t>Akran</a:t>
            </a:r>
            <a:r>
              <a:rPr dirty="0" spc="20"/>
              <a:t> </a:t>
            </a:r>
            <a:r>
              <a:rPr dirty="0" spc="-15"/>
              <a:t>zorbalığı</a:t>
            </a:r>
            <a:r>
              <a:rPr dirty="0" spc="5"/>
              <a:t> </a:t>
            </a:r>
            <a:r>
              <a:rPr dirty="0" spc="-10"/>
              <a:t>durumlarında</a:t>
            </a:r>
            <a:r>
              <a:rPr dirty="0" spc="45"/>
              <a:t> </a:t>
            </a:r>
            <a:r>
              <a:rPr dirty="0" spc="-20"/>
              <a:t>yer</a:t>
            </a:r>
            <a:r>
              <a:rPr dirty="0" spc="10"/>
              <a:t> </a:t>
            </a:r>
            <a:r>
              <a:rPr dirty="0" spc="-5"/>
              <a:t>alan</a:t>
            </a:r>
            <a:r>
              <a:rPr dirty="0"/>
              <a:t> </a:t>
            </a:r>
            <a:r>
              <a:rPr dirty="0" spc="-10"/>
              <a:t>çocukları</a:t>
            </a:r>
            <a:r>
              <a:rPr dirty="0" spc="45"/>
              <a:t> </a:t>
            </a:r>
            <a:r>
              <a:rPr dirty="0" spc="-5" b="1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dirty="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5" b="1">
                <a:solidFill>
                  <a:srgbClr val="FF0000"/>
                </a:solidFill>
                <a:latin typeface="Calibri"/>
                <a:cs typeface="Calibri"/>
              </a:rPr>
              <a:t>grupta</a:t>
            </a:r>
            <a:r>
              <a:rPr dirty="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5"/>
              <a:t>ele </a:t>
            </a:r>
            <a:r>
              <a:rPr dirty="0" spc="-615"/>
              <a:t> </a:t>
            </a:r>
            <a:r>
              <a:rPr dirty="0" spc="-10"/>
              <a:t>alabiliriz:</a:t>
            </a:r>
          </a:p>
          <a:p>
            <a:pPr lvl="1" marL="938530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dirty="0" sz="2400" spc="-10" i="1">
                <a:latin typeface="Calibri"/>
                <a:cs typeface="Calibri"/>
              </a:rPr>
              <a:t>Zorbalık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yapanlar</a:t>
            </a:r>
            <a:endParaRPr sz="2400">
              <a:latin typeface="Calibri"/>
              <a:cs typeface="Calibri"/>
            </a:endParaRPr>
          </a:p>
          <a:p>
            <a:pPr lvl="1" marL="938530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maruz</a:t>
            </a:r>
            <a:r>
              <a:rPr dirty="0" sz="2400" spc="-15" i="1">
                <a:latin typeface="Calibri"/>
                <a:cs typeface="Calibri"/>
              </a:rPr>
              <a:t> kalanlar</a:t>
            </a:r>
            <a:endParaRPr sz="2400">
              <a:latin typeface="Calibri"/>
              <a:cs typeface="Calibri"/>
            </a:endParaRPr>
          </a:p>
          <a:p>
            <a:pPr lvl="1" marL="938530" indent="-457834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dirty="0" sz="2400" spc="-5" i="1">
                <a:latin typeface="Calibri"/>
                <a:cs typeface="Calibri"/>
              </a:rPr>
              <a:t>Hem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zorbalık </a:t>
            </a:r>
            <a:r>
              <a:rPr dirty="0" sz="2400" spc="-5" i="1">
                <a:latin typeface="Calibri"/>
                <a:cs typeface="Calibri"/>
              </a:rPr>
              <a:t>yapan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hem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de aynı </a:t>
            </a:r>
            <a:r>
              <a:rPr dirty="0" sz="2400" spc="-10" i="1">
                <a:latin typeface="Calibri"/>
                <a:cs typeface="Calibri"/>
              </a:rPr>
              <a:t>zamanda</a:t>
            </a:r>
            <a:r>
              <a:rPr dirty="0" sz="2400" spc="2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5" i="1">
                <a:latin typeface="Calibri"/>
                <a:cs typeface="Calibri"/>
              </a:rPr>
              <a:t> maruz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spc="-15" i="1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938530" indent="-457834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dirty="0" sz="2400" spc="-5" i="1">
                <a:latin typeface="Calibri"/>
                <a:cs typeface="Calibri"/>
              </a:rPr>
              <a:t>İzleyiciler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(olaya</a:t>
            </a:r>
            <a:r>
              <a:rPr dirty="0" sz="2400" spc="-10" i="1">
                <a:latin typeface="Calibri"/>
                <a:cs typeface="Calibri"/>
              </a:rPr>
              <a:t> tanıklık</a:t>
            </a:r>
            <a:r>
              <a:rPr dirty="0" sz="2400" spc="-3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edenler)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214" y="244551"/>
            <a:ext cx="99339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4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Zorbalığına</a:t>
            </a:r>
            <a:r>
              <a:rPr dirty="0" sz="4400" spc="-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5">
                <a:solidFill>
                  <a:srgbClr val="000000"/>
                </a:solidFill>
                <a:latin typeface="Calibri Light"/>
                <a:cs typeface="Calibri Light"/>
              </a:rPr>
              <a:t>Neden</a:t>
            </a:r>
            <a:r>
              <a:rPr dirty="0" sz="44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0">
                <a:solidFill>
                  <a:srgbClr val="000000"/>
                </a:solidFill>
                <a:latin typeface="Calibri Light"/>
                <a:cs typeface="Calibri Light"/>
              </a:rPr>
              <a:t>Olabilecek</a:t>
            </a:r>
            <a:r>
              <a:rPr dirty="0" sz="44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50">
                <a:solidFill>
                  <a:srgbClr val="000000"/>
                </a:solidFill>
                <a:latin typeface="Calibri Light"/>
                <a:cs typeface="Calibri Light"/>
              </a:rPr>
              <a:t>Faktörler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260965" cy="262763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just" marL="241300" marR="5080" indent="-229235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 zorbalığına </a:t>
            </a:r>
            <a:r>
              <a:rPr dirty="0" sz="2800" spc="-5">
                <a:latin typeface="Calibri"/>
                <a:cs typeface="Calibri"/>
              </a:rPr>
              <a:t>neden </a:t>
            </a:r>
            <a:r>
              <a:rPr dirty="0" sz="2800" spc="-10">
                <a:latin typeface="Calibri"/>
                <a:cs typeface="Calibri"/>
              </a:rPr>
              <a:t>olabilen bir çok </a:t>
            </a:r>
            <a:r>
              <a:rPr dirty="0" sz="2800" spc="-20">
                <a:latin typeface="Calibri"/>
                <a:cs typeface="Calibri"/>
              </a:rPr>
              <a:t>faktör </a:t>
            </a:r>
            <a:r>
              <a:rPr dirty="0" sz="2800" spc="-30">
                <a:latin typeface="Calibri"/>
                <a:cs typeface="Calibri"/>
              </a:rPr>
              <a:t>bulunmaktadır. </a:t>
            </a:r>
            <a:r>
              <a:rPr dirty="0" sz="2800" spc="-10">
                <a:latin typeface="Calibri"/>
                <a:cs typeface="Calibri"/>
              </a:rPr>
              <a:t>Ancak </a:t>
            </a:r>
            <a:r>
              <a:rPr dirty="0" sz="2800" spc="-5">
                <a:latin typeface="Calibri"/>
                <a:cs typeface="Calibri"/>
              </a:rPr>
              <a:t> hiçbir </a:t>
            </a:r>
            <a:r>
              <a:rPr dirty="0" sz="2800" spc="-20">
                <a:latin typeface="Calibri"/>
                <a:cs typeface="Calibri"/>
              </a:rPr>
              <a:t>bireysel </a:t>
            </a:r>
            <a:r>
              <a:rPr dirty="0" sz="2800" spc="-30">
                <a:latin typeface="Calibri"/>
                <a:cs typeface="Calibri"/>
              </a:rPr>
              <a:t>veya </a:t>
            </a:r>
            <a:r>
              <a:rPr dirty="0" sz="2800" spc="-5">
                <a:latin typeface="Calibri"/>
                <a:cs typeface="Calibri"/>
              </a:rPr>
              <a:t>ailesel </a:t>
            </a:r>
            <a:r>
              <a:rPr dirty="0" sz="2800" spc="-20">
                <a:latin typeface="Calibri"/>
                <a:cs typeface="Calibri"/>
              </a:rPr>
              <a:t>özellik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u="heavy" sz="2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tek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başına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 zorbalığının </a:t>
            </a:r>
            <a:r>
              <a:rPr dirty="0" sz="2800" spc="-10">
                <a:latin typeface="Calibri"/>
                <a:cs typeface="Calibri"/>
              </a:rPr>
              <a:t>nedeni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değildir.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algn="just" marL="241300" marR="179070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Bu </a:t>
            </a:r>
            <a:r>
              <a:rPr dirty="0" sz="2800" spc="-15">
                <a:latin typeface="Calibri"/>
                <a:cs typeface="Calibri"/>
              </a:rPr>
              <a:t>faktörlerin </a:t>
            </a:r>
            <a:r>
              <a:rPr dirty="0" sz="2800" spc="-5">
                <a:latin typeface="Calibri"/>
                <a:cs typeface="Calibri"/>
              </a:rPr>
              <a:t>incelenmesi </a:t>
            </a:r>
            <a:r>
              <a:rPr dirty="0" sz="2800" spc="-15">
                <a:latin typeface="Calibri"/>
                <a:cs typeface="Calibri"/>
              </a:rPr>
              <a:t>akran zorbalığını </a:t>
            </a:r>
            <a:r>
              <a:rPr dirty="0" sz="2800" spc="-10">
                <a:latin typeface="Calibri"/>
                <a:cs typeface="Calibri"/>
              </a:rPr>
              <a:t>önleme </a:t>
            </a:r>
            <a:r>
              <a:rPr dirty="0" sz="2800" spc="-20">
                <a:latin typeface="Calibri"/>
                <a:cs typeface="Calibri"/>
              </a:rPr>
              <a:t>ve </a:t>
            </a:r>
            <a:r>
              <a:rPr dirty="0" sz="2800" spc="-15">
                <a:latin typeface="Calibri"/>
                <a:cs typeface="Calibri"/>
              </a:rPr>
              <a:t>zorbalıkla </a:t>
            </a:r>
            <a:r>
              <a:rPr dirty="0" sz="2800" spc="-10">
                <a:latin typeface="Calibri"/>
                <a:cs typeface="Calibri"/>
              </a:rPr>
              <a:t>baş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etme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konusunda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oldukça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önemlidir.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783081"/>
            <a:ext cx="5535930" cy="3412490"/>
            <a:chOff x="307593" y="783081"/>
            <a:chExt cx="5535930" cy="3412490"/>
          </a:xfrm>
        </p:grpSpPr>
        <p:sp>
          <p:nvSpPr>
            <p:cNvPr id="3" name="object 3"/>
            <p:cNvSpPr/>
            <p:nvPr/>
          </p:nvSpPr>
          <p:spPr>
            <a:xfrm>
              <a:off x="313943" y="789431"/>
              <a:ext cx="5523230" cy="576580"/>
            </a:xfrm>
            <a:custGeom>
              <a:avLst/>
              <a:gdLst/>
              <a:ahLst/>
              <a:cxnLst/>
              <a:rect l="l" t="t" r="r" b="b"/>
              <a:pathLst>
                <a:path w="5523230" h="576580">
                  <a:moveTo>
                    <a:pt x="5426964" y="0"/>
                  </a:moveTo>
                  <a:lnTo>
                    <a:pt x="96012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2" y="576071"/>
                  </a:lnTo>
                  <a:lnTo>
                    <a:pt x="5426964" y="576071"/>
                  </a:lnTo>
                  <a:lnTo>
                    <a:pt x="5464361" y="568535"/>
                  </a:lnTo>
                  <a:lnTo>
                    <a:pt x="5494877" y="547973"/>
                  </a:lnTo>
                  <a:lnTo>
                    <a:pt x="5515439" y="517457"/>
                  </a:lnTo>
                  <a:lnTo>
                    <a:pt x="5522976" y="480059"/>
                  </a:lnTo>
                  <a:lnTo>
                    <a:pt x="5522976" y="96012"/>
                  </a:lnTo>
                  <a:lnTo>
                    <a:pt x="5515439" y="58614"/>
                  </a:lnTo>
                  <a:lnTo>
                    <a:pt x="5494877" y="28098"/>
                  </a:lnTo>
                  <a:lnTo>
                    <a:pt x="5464361" y="7536"/>
                  </a:lnTo>
                  <a:lnTo>
                    <a:pt x="5426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789431"/>
              <a:ext cx="5523230" cy="576580"/>
            </a:xfrm>
            <a:custGeom>
              <a:avLst/>
              <a:gdLst/>
              <a:ahLst/>
              <a:cxnLst/>
              <a:rect l="l" t="t" r="r" b="b"/>
              <a:pathLst>
                <a:path w="5523230" h="576580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2" y="0"/>
                  </a:lnTo>
                  <a:lnTo>
                    <a:pt x="5426964" y="0"/>
                  </a:lnTo>
                  <a:lnTo>
                    <a:pt x="5464361" y="7536"/>
                  </a:lnTo>
                  <a:lnTo>
                    <a:pt x="5494877" y="28098"/>
                  </a:lnTo>
                  <a:lnTo>
                    <a:pt x="5515439" y="58614"/>
                  </a:lnTo>
                  <a:lnTo>
                    <a:pt x="5522976" y="96012"/>
                  </a:lnTo>
                  <a:lnTo>
                    <a:pt x="5522976" y="480059"/>
                  </a:lnTo>
                  <a:lnTo>
                    <a:pt x="5515439" y="517457"/>
                  </a:lnTo>
                  <a:lnTo>
                    <a:pt x="5494877" y="547973"/>
                  </a:lnTo>
                  <a:lnTo>
                    <a:pt x="5464361" y="568535"/>
                  </a:lnTo>
                  <a:lnTo>
                    <a:pt x="5426964" y="576071"/>
                  </a:lnTo>
                  <a:lnTo>
                    <a:pt x="96012" y="576071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3943" y="1345691"/>
              <a:ext cx="5523230" cy="2849880"/>
            </a:xfrm>
            <a:custGeom>
              <a:avLst/>
              <a:gdLst/>
              <a:ahLst/>
              <a:cxnLst/>
              <a:rect l="l" t="t" r="r" b="b"/>
              <a:pathLst>
                <a:path w="5523230" h="2849879">
                  <a:moveTo>
                    <a:pt x="5522976" y="0"/>
                  </a:moveTo>
                  <a:lnTo>
                    <a:pt x="0" y="0"/>
                  </a:lnTo>
                  <a:lnTo>
                    <a:pt x="0" y="2849879"/>
                  </a:lnTo>
                  <a:lnTo>
                    <a:pt x="5522976" y="2849879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8515" y="723915"/>
            <a:ext cx="5514340" cy="324929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618615">
              <a:lnSpc>
                <a:spcPct val="100000"/>
              </a:lnSpc>
              <a:spcBef>
                <a:spcPts val="1060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810"/>
              </a:spcBef>
              <a:buChar char="•"/>
              <a:tabLst>
                <a:tab pos="399415" algn="l"/>
              </a:tabLst>
            </a:pPr>
            <a:r>
              <a:rPr dirty="0" sz="2000" spc="-5">
                <a:latin typeface="Calibri"/>
                <a:cs typeface="Calibri"/>
              </a:rPr>
              <a:t>Başkaları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üzerinde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egemenlik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kurmayı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sevme</a:t>
            </a:r>
            <a:endParaRPr sz="20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285"/>
              </a:spcBef>
              <a:buChar char="•"/>
              <a:tabLst>
                <a:tab pos="399415" algn="l"/>
              </a:tabLst>
            </a:pPr>
            <a:r>
              <a:rPr dirty="0" sz="2000" spc="-5">
                <a:latin typeface="Calibri"/>
                <a:cs typeface="Calibri"/>
              </a:rPr>
              <a:t>Diğerlerinin duygularına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duyarsız</a:t>
            </a:r>
            <a:r>
              <a:rPr dirty="0" sz="2000" spc="-5">
                <a:latin typeface="Calibri"/>
                <a:cs typeface="Calibri"/>
              </a:rPr>
              <a:t> olma</a:t>
            </a:r>
            <a:endParaRPr sz="20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399415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duygusal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becerilerde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zayıflık</a:t>
            </a:r>
            <a:endParaRPr sz="20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399415" algn="l"/>
              </a:tabLst>
            </a:pPr>
            <a:r>
              <a:rPr dirty="0" sz="2000" spc="-5">
                <a:latin typeface="Calibri"/>
                <a:cs typeface="Calibri"/>
              </a:rPr>
              <a:t>Düşünmeden,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tepkisel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aceleci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davranma</a:t>
            </a:r>
            <a:endParaRPr sz="20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399415" algn="l"/>
              </a:tabLst>
            </a:pPr>
            <a:r>
              <a:rPr dirty="0" sz="2000" spc="-15">
                <a:latin typeface="Calibri"/>
                <a:cs typeface="Calibri"/>
              </a:rPr>
              <a:t>Öfke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kontrolü</a:t>
            </a:r>
            <a:r>
              <a:rPr dirty="0" sz="2000" spc="-10">
                <a:latin typeface="Calibri"/>
                <a:cs typeface="Calibri"/>
              </a:rPr>
              <a:t> problemi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yaşama</a:t>
            </a:r>
            <a:endParaRPr sz="20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285"/>
              </a:spcBef>
              <a:buChar char="•"/>
              <a:tabLst>
                <a:tab pos="399415" algn="l"/>
              </a:tabLst>
            </a:pPr>
            <a:r>
              <a:rPr dirty="0" sz="2000" spc="-20">
                <a:latin typeface="Calibri"/>
                <a:cs typeface="Calibri"/>
              </a:rPr>
              <a:t>Yetişkinlere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itaatsiz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davranışlarda </a:t>
            </a:r>
            <a:r>
              <a:rPr dirty="0" sz="2000">
                <a:latin typeface="Calibri"/>
                <a:cs typeface="Calibri"/>
              </a:rPr>
              <a:t>bulunma</a:t>
            </a:r>
            <a:endParaRPr sz="2000">
              <a:latin typeface="Calibri"/>
              <a:cs typeface="Calibri"/>
            </a:endParaRPr>
          </a:p>
          <a:p>
            <a:pPr marL="398780" marR="935355" indent="-228600">
              <a:lnSpc>
                <a:spcPts val="2210"/>
              </a:lnSpc>
              <a:spcBef>
                <a:spcPts val="509"/>
              </a:spcBef>
              <a:buChar char="•"/>
              <a:tabLst>
                <a:tab pos="399415" algn="l"/>
              </a:tabLst>
            </a:pPr>
            <a:r>
              <a:rPr dirty="0" sz="2000" spc="-10">
                <a:latin typeface="Calibri"/>
                <a:cs typeface="Calibri"/>
              </a:rPr>
              <a:t>Okul </a:t>
            </a:r>
            <a:r>
              <a:rPr dirty="0" sz="2000" spc="-5">
                <a:latin typeface="Calibri"/>
                <a:cs typeface="Calibri"/>
              </a:rPr>
              <a:t>dışındaki </a:t>
            </a:r>
            <a:r>
              <a:rPr dirty="0" sz="2000" spc="-10">
                <a:latin typeface="Calibri"/>
                <a:cs typeface="Calibri"/>
              </a:rPr>
              <a:t>ortamlarda </a:t>
            </a:r>
            <a:r>
              <a:rPr dirty="0" sz="2000" spc="-5">
                <a:latin typeface="Calibri"/>
                <a:cs typeface="Calibri"/>
              </a:rPr>
              <a:t>da </a:t>
            </a:r>
            <a:r>
              <a:rPr dirty="0" sz="2000" spc="-10">
                <a:latin typeface="Calibri"/>
                <a:cs typeface="Calibri"/>
              </a:rPr>
              <a:t>saldırganca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766572"/>
            <a:ext cx="5523230" cy="3430904"/>
          </a:xfrm>
          <a:custGeom>
            <a:avLst/>
            <a:gdLst/>
            <a:ahLst/>
            <a:cxnLst/>
            <a:rect l="l" t="t" r="r" b="b"/>
            <a:pathLst>
              <a:path w="5523230" h="3430904">
                <a:moveTo>
                  <a:pt x="0" y="3430524"/>
                </a:moveTo>
                <a:lnTo>
                  <a:pt x="5522976" y="3430524"/>
                </a:lnTo>
                <a:lnTo>
                  <a:pt x="5522976" y="0"/>
                </a:lnTo>
                <a:lnTo>
                  <a:pt x="0" y="0"/>
                </a:lnTo>
                <a:lnTo>
                  <a:pt x="0" y="3430524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089650" y="760222"/>
            <a:ext cx="5859145" cy="3917315"/>
            <a:chOff x="6089650" y="760222"/>
            <a:chExt cx="5859145" cy="3917315"/>
          </a:xfrm>
        </p:grpSpPr>
        <p:sp>
          <p:nvSpPr>
            <p:cNvPr id="9" name="object 9"/>
            <p:cNvSpPr/>
            <p:nvPr/>
          </p:nvSpPr>
          <p:spPr>
            <a:xfrm>
              <a:off x="6096000" y="766572"/>
              <a:ext cx="5846445" cy="588645"/>
            </a:xfrm>
            <a:custGeom>
              <a:avLst/>
              <a:gdLst/>
              <a:ahLst/>
              <a:cxnLst/>
              <a:rect l="l" t="t" r="r" b="b"/>
              <a:pathLst>
                <a:path w="5846445" h="588644">
                  <a:moveTo>
                    <a:pt x="0" y="588263"/>
                  </a:moveTo>
                  <a:lnTo>
                    <a:pt x="5846063" y="588263"/>
                  </a:lnTo>
                  <a:lnTo>
                    <a:pt x="5846063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96000" y="766572"/>
              <a:ext cx="5846445" cy="588645"/>
            </a:xfrm>
            <a:custGeom>
              <a:avLst/>
              <a:gdLst/>
              <a:ahLst/>
              <a:cxnLst/>
              <a:rect l="l" t="t" r="r" b="b"/>
              <a:pathLst>
                <a:path w="5846445" h="588644">
                  <a:moveTo>
                    <a:pt x="5748020" y="0"/>
                  </a:moveTo>
                  <a:lnTo>
                    <a:pt x="98044" y="0"/>
                  </a:lnTo>
                  <a:lnTo>
                    <a:pt x="59900" y="7711"/>
                  </a:lnTo>
                  <a:lnTo>
                    <a:pt x="28733" y="28733"/>
                  </a:lnTo>
                  <a:lnTo>
                    <a:pt x="7711" y="59900"/>
                  </a:lnTo>
                  <a:lnTo>
                    <a:pt x="0" y="98043"/>
                  </a:lnTo>
                  <a:lnTo>
                    <a:pt x="0" y="490219"/>
                  </a:lnTo>
                  <a:lnTo>
                    <a:pt x="7711" y="528363"/>
                  </a:lnTo>
                  <a:lnTo>
                    <a:pt x="28733" y="559530"/>
                  </a:lnTo>
                  <a:lnTo>
                    <a:pt x="59900" y="580552"/>
                  </a:lnTo>
                  <a:lnTo>
                    <a:pt x="98044" y="588263"/>
                  </a:lnTo>
                  <a:lnTo>
                    <a:pt x="5748020" y="588263"/>
                  </a:lnTo>
                  <a:lnTo>
                    <a:pt x="5786163" y="580552"/>
                  </a:lnTo>
                  <a:lnTo>
                    <a:pt x="5817330" y="559530"/>
                  </a:lnTo>
                  <a:lnTo>
                    <a:pt x="5838352" y="528363"/>
                  </a:lnTo>
                  <a:lnTo>
                    <a:pt x="5846064" y="490219"/>
                  </a:lnTo>
                  <a:lnTo>
                    <a:pt x="5846064" y="98043"/>
                  </a:lnTo>
                  <a:lnTo>
                    <a:pt x="5838352" y="59900"/>
                  </a:lnTo>
                  <a:lnTo>
                    <a:pt x="5817330" y="28733"/>
                  </a:lnTo>
                  <a:lnTo>
                    <a:pt x="5786163" y="7711"/>
                  </a:lnTo>
                  <a:lnTo>
                    <a:pt x="57480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96000" y="766572"/>
              <a:ext cx="5846445" cy="588645"/>
            </a:xfrm>
            <a:custGeom>
              <a:avLst/>
              <a:gdLst/>
              <a:ahLst/>
              <a:cxnLst/>
              <a:rect l="l" t="t" r="r" b="b"/>
              <a:pathLst>
                <a:path w="5846445" h="588644">
                  <a:moveTo>
                    <a:pt x="0" y="98043"/>
                  </a:moveTo>
                  <a:lnTo>
                    <a:pt x="7711" y="59900"/>
                  </a:lnTo>
                  <a:lnTo>
                    <a:pt x="28733" y="28733"/>
                  </a:lnTo>
                  <a:lnTo>
                    <a:pt x="59900" y="7711"/>
                  </a:lnTo>
                  <a:lnTo>
                    <a:pt x="98044" y="0"/>
                  </a:lnTo>
                  <a:lnTo>
                    <a:pt x="5748020" y="0"/>
                  </a:lnTo>
                  <a:lnTo>
                    <a:pt x="5786163" y="7711"/>
                  </a:lnTo>
                  <a:lnTo>
                    <a:pt x="5817330" y="28733"/>
                  </a:lnTo>
                  <a:lnTo>
                    <a:pt x="5838352" y="59900"/>
                  </a:lnTo>
                  <a:lnTo>
                    <a:pt x="5846064" y="98043"/>
                  </a:lnTo>
                  <a:lnTo>
                    <a:pt x="5846064" y="490219"/>
                  </a:lnTo>
                  <a:lnTo>
                    <a:pt x="5838352" y="528363"/>
                  </a:lnTo>
                  <a:lnTo>
                    <a:pt x="5817330" y="559530"/>
                  </a:lnTo>
                  <a:lnTo>
                    <a:pt x="5786163" y="580552"/>
                  </a:lnTo>
                  <a:lnTo>
                    <a:pt x="5748020" y="588263"/>
                  </a:lnTo>
                  <a:lnTo>
                    <a:pt x="98044" y="588263"/>
                  </a:lnTo>
                  <a:lnTo>
                    <a:pt x="59900" y="580552"/>
                  </a:lnTo>
                  <a:lnTo>
                    <a:pt x="28733" y="559530"/>
                  </a:lnTo>
                  <a:lnTo>
                    <a:pt x="7711" y="528363"/>
                  </a:lnTo>
                  <a:lnTo>
                    <a:pt x="0" y="490219"/>
                  </a:lnTo>
                  <a:lnTo>
                    <a:pt x="0" y="9804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96000" y="1354836"/>
              <a:ext cx="5846445" cy="3322320"/>
            </a:xfrm>
            <a:custGeom>
              <a:avLst/>
              <a:gdLst/>
              <a:ahLst/>
              <a:cxnLst/>
              <a:rect l="l" t="t" r="r" b="b"/>
              <a:pathLst>
                <a:path w="5846445" h="3322320">
                  <a:moveTo>
                    <a:pt x="5846063" y="0"/>
                  </a:moveTo>
                  <a:lnTo>
                    <a:pt x="0" y="0"/>
                  </a:lnTo>
                  <a:lnTo>
                    <a:pt x="0" y="3322320"/>
                  </a:lnTo>
                  <a:lnTo>
                    <a:pt x="5846063" y="3322320"/>
                  </a:lnTo>
                  <a:lnTo>
                    <a:pt x="584606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100571" y="675658"/>
            <a:ext cx="5836920" cy="386461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858645">
              <a:lnSpc>
                <a:spcPct val="100000"/>
              </a:lnSpc>
              <a:spcBef>
                <a:spcPts val="1305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  <a:p>
            <a:pPr marL="410209" indent="-229235">
              <a:lnSpc>
                <a:spcPct val="100000"/>
              </a:lnSpc>
              <a:spcBef>
                <a:spcPts val="1019"/>
              </a:spcBef>
              <a:buChar char="•"/>
              <a:tabLst>
                <a:tab pos="410845" algn="l"/>
              </a:tabLst>
            </a:pPr>
            <a:r>
              <a:rPr dirty="0" sz="2000">
                <a:latin typeface="Calibri"/>
                <a:cs typeface="Calibri"/>
              </a:rPr>
              <a:t>Anne-baba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arasında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çatışma</a:t>
            </a:r>
            <a:endParaRPr sz="2000">
              <a:latin typeface="Calibri"/>
              <a:cs typeface="Calibri"/>
            </a:endParaRPr>
          </a:p>
          <a:p>
            <a:pPr marL="410209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410845" algn="l"/>
              </a:tabLst>
            </a:pPr>
            <a:r>
              <a:rPr dirty="0" sz="2000" spc="-5">
                <a:latin typeface="Calibri"/>
                <a:cs typeface="Calibri"/>
              </a:rPr>
              <a:t>Aile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içi </a:t>
            </a:r>
            <a:r>
              <a:rPr dirty="0" sz="2000" spc="-5">
                <a:latin typeface="Calibri"/>
                <a:cs typeface="Calibri"/>
              </a:rPr>
              <a:t>şiddet,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ve/veya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duygusal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istismar</a:t>
            </a:r>
            <a:endParaRPr sz="2000">
              <a:latin typeface="Calibri"/>
              <a:cs typeface="Calibri"/>
            </a:endParaRPr>
          </a:p>
          <a:p>
            <a:pPr marL="410209" indent="-229235">
              <a:lnSpc>
                <a:spcPct val="100000"/>
              </a:lnSpc>
              <a:spcBef>
                <a:spcPts val="285"/>
              </a:spcBef>
              <a:buChar char="•"/>
              <a:tabLst>
                <a:tab pos="410845" algn="l"/>
              </a:tabLst>
            </a:pPr>
            <a:r>
              <a:rPr dirty="0" sz="2000">
                <a:latin typeface="Calibri"/>
                <a:cs typeface="Calibri"/>
              </a:rPr>
              <a:t>Anne-babanın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ilgi,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sevgi,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yakınlık</a:t>
            </a:r>
            <a:r>
              <a:rPr dirty="0" sz="2000" spc="-10">
                <a:latin typeface="Calibri"/>
                <a:cs typeface="Calibri"/>
              </a:rPr>
              <a:t> göstermemesi</a:t>
            </a:r>
            <a:endParaRPr sz="2000">
              <a:latin typeface="Calibri"/>
              <a:cs typeface="Calibri"/>
            </a:endParaRPr>
          </a:p>
          <a:p>
            <a:pPr marL="410209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410845" algn="l"/>
              </a:tabLst>
            </a:pPr>
            <a:r>
              <a:rPr dirty="0" sz="2000" spc="-10">
                <a:latin typeface="Calibri"/>
                <a:cs typeface="Calibri"/>
              </a:rPr>
              <a:t>Çocuğa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-15">
                <a:latin typeface="Calibri"/>
                <a:cs typeface="Calibri"/>
              </a:rPr>
              <a:t> ceza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verilmesi</a:t>
            </a:r>
            <a:endParaRPr sz="2000">
              <a:latin typeface="Calibri"/>
              <a:cs typeface="Calibri"/>
            </a:endParaRPr>
          </a:p>
          <a:p>
            <a:pPr marL="410209" marR="687070" indent="-228600">
              <a:lnSpc>
                <a:spcPts val="2200"/>
              </a:lnSpc>
              <a:spcBef>
                <a:spcPts val="530"/>
              </a:spcBef>
              <a:buChar char="•"/>
              <a:tabLst>
                <a:tab pos="410845" algn="l"/>
              </a:tabLst>
            </a:pPr>
            <a:r>
              <a:rPr dirty="0" sz="2000">
                <a:latin typeface="Calibri"/>
                <a:cs typeface="Calibri"/>
              </a:rPr>
              <a:t>Çocuğun </a:t>
            </a:r>
            <a:r>
              <a:rPr dirty="0" sz="2000" spc="-10">
                <a:latin typeface="Calibri"/>
                <a:cs typeface="Calibri"/>
              </a:rPr>
              <a:t>saldırgan davranışlarla </a:t>
            </a:r>
            <a:r>
              <a:rPr dirty="0" sz="2000" spc="-5">
                <a:latin typeface="Calibri"/>
                <a:cs typeface="Calibri"/>
              </a:rPr>
              <a:t>istediğini elde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edebilmesi</a:t>
            </a:r>
            <a:endParaRPr sz="2000">
              <a:latin typeface="Calibri"/>
              <a:cs typeface="Calibri"/>
            </a:endParaRPr>
          </a:p>
          <a:p>
            <a:pPr marL="410209" indent="-229235">
              <a:lnSpc>
                <a:spcPct val="100000"/>
              </a:lnSpc>
              <a:spcBef>
                <a:spcPts val="245"/>
              </a:spcBef>
              <a:buChar char="•"/>
              <a:tabLst>
                <a:tab pos="410845" algn="l"/>
              </a:tabLst>
            </a:pPr>
            <a:r>
              <a:rPr dirty="0" sz="2000" spc="-5">
                <a:latin typeface="Calibri"/>
                <a:cs typeface="Calibri"/>
              </a:rPr>
              <a:t>Aile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içi</a:t>
            </a:r>
            <a:r>
              <a:rPr dirty="0" sz="2000" spc="-5">
                <a:latin typeface="Calibri"/>
                <a:cs typeface="Calibri"/>
              </a:rPr>
              <a:t> iletişimin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zayıf/kopuk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olması</a:t>
            </a:r>
            <a:endParaRPr sz="2000">
              <a:latin typeface="Calibri"/>
              <a:cs typeface="Calibri"/>
            </a:endParaRPr>
          </a:p>
          <a:p>
            <a:pPr marL="410209" marR="450850" indent="-228600">
              <a:lnSpc>
                <a:spcPct val="91600"/>
              </a:lnSpc>
              <a:spcBef>
                <a:spcPts val="490"/>
              </a:spcBef>
              <a:buChar char="•"/>
              <a:tabLst>
                <a:tab pos="410845" algn="l"/>
              </a:tabLst>
            </a:pPr>
            <a:r>
              <a:rPr dirty="0" sz="2000">
                <a:latin typeface="Calibri"/>
                <a:cs typeface="Calibri"/>
              </a:rPr>
              <a:t>Aile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içinde olumsuz </a:t>
            </a:r>
            <a:r>
              <a:rPr dirty="0" sz="2000" spc="-15">
                <a:latin typeface="Calibri"/>
                <a:cs typeface="Calibri"/>
              </a:rPr>
              <a:t>rol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modellerinin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olması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(örn. </a:t>
            </a:r>
            <a:r>
              <a:rPr dirty="0" sz="2000" spc="-4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küfürlü </a:t>
            </a:r>
            <a:r>
              <a:rPr dirty="0" sz="2000" spc="-15" i="1">
                <a:latin typeface="Calibri"/>
                <a:cs typeface="Calibri"/>
              </a:rPr>
              <a:t>konuşan </a:t>
            </a:r>
            <a:r>
              <a:rPr dirty="0" sz="2000" spc="-5" i="1">
                <a:latin typeface="Calibri"/>
                <a:cs typeface="Calibri"/>
              </a:rPr>
              <a:t>veya şiddet uygulayan </a:t>
            </a:r>
            <a:r>
              <a:rPr dirty="0" sz="2000" i="1">
                <a:latin typeface="Calibri"/>
                <a:cs typeface="Calibri"/>
              </a:rPr>
              <a:t>anne- 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babalar/kardeşler)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6000" y="766572"/>
            <a:ext cx="5846445" cy="3910965"/>
          </a:xfrm>
          <a:custGeom>
            <a:avLst/>
            <a:gdLst/>
            <a:ahLst/>
            <a:cxnLst/>
            <a:rect l="l" t="t" r="r" b="b"/>
            <a:pathLst>
              <a:path w="5846445" h="3910965">
                <a:moveTo>
                  <a:pt x="0" y="3910583"/>
                </a:moveTo>
                <a:lnTo>
                  <a:pt x="5846063" y="3910583"/>
                </a:lnTo>
                <a:lnTo>
                  <a:pt x="5846063" y="0"/>
                </a:lnTo>
                <a:lnTo>
                  <a:pt x="0" y="0"/>
                </a:lnTo>
                <a:lnTo>
                  <a:pt x="0" y="3910583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54602" y="65354"/>
            <a:ext cx="40887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432" y="3730752"/>
            <a:ext cx="3945636" cy="276910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325018" y="6569379"/>
            <a:ext cx="93186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(Baldry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Farrington,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1999;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Bronfenbrenner,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1986;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Duncan</a:t>
            </a:r>
            <a:r>
              <a:rPr dirty="0" sz="900">
                <a:latin typeface="Calibri"/>
                <a:cs typeface="Calibri"/>
              </a:rPr>
              <a:t> 2004;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McGrath,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2007;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1993,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2005;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Pellegrini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1998;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2002;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Rodkin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Hodges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Schwartz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1997,Ural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Özteke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2007)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1177797"/>
            <a:ext cx="5514340" cy="612140"/>
            <a:chOff x="307593" y="1177797"/>
            <a:chExt cx="5514340" cy="612140"/>
          </a:xfrm>
        </p:grpSpPr>
        <p:sp>
          <p:nvSpPr>
            <p:cNvPr id="3" name="object 3"/>
            <p:cNvSpPr/>
            <p:nvPr/>
          </p:nvSpPr>
          <p:spPr>
            <a:xfrm>
              <a:off x="313943" y="1184147"/>
              <a:ext cx="5501640" cy="599440"/>
            </a:xfrm>
            <a:custGeom>
              <a:avLst/>
              <a:gdLst/>
              <a:ahLst/>
              <a:cxnLst/>
              <a:rect l="l" t="t" r="r" b="b"/>
              <a:pathLst>
                <a:path w="5501640" h="599439">
                  <a:moveTo>
                    <a:pt x="5401818" y="0"/>
                  </a:moveTo>
                  <a:lnTo>
                    <a:pt x="99822" y="0"/>
                  </a:lnTo>
                  <a:lnTo>
                    <a:pt x="60966" y="7846"/>
                  </a:lnTo>
                  <a:lnTo>
                    <a:pt x="29236" y="29241"/>
                  </a:lnTo>
                  <a:lnTo>
                    <a:pt x="7844" y="60971"/>
                  </a:lnTo>
                  <a:lnTo>
                    <a:pt x="0" y="99822"/>
                  </a:lnTo>
                  <a:lnTo>
                    <a:pt x="0" y="499110"/>
                  </a:lnTo>
                  <a:lnTo>
                    <a:pt x="7844" y="537960"/>
                  </a:lnTo>
                  <a:lnTo>
                    <a:pt x="29236" y="569690"/>
                  </a:lnTo>
                  <a:lnTo>
                    <a:pt x="60966" y="591085"/>
                  </a:lnTo>
                  <a:lnTo>
                    <a:pt x="99822" y="598931"/>
                  </a:lnTo>
                  <a:lnTo>
                    <a:pt x="5401818" y="598931"/>
                  </a:lnTo>
                  <a:lnTo>
                    <a:pt x="5440668" y="591085"/>
                  </a:lnTo>
                  <a:lnTo>
                    <a:pt x="5472398" y="569690"/>
                  </a:lnTo>
                  <a:lnTo>
                    <a:pt x="5493793" y="537960"/>
                  </a:lnTo>
                  <a:lnTo>
                    <a:pt x="5501640" y="499110"/>
                  </a:lnTo>
                  <a:lnTo>
                    <a:pt x="5501640" y="99822"/>
                  </a:lnTo>
                  <a:lnTo>
                    <a:pt x="5493793" y="60971"/>
                  </a:lnTo>
                  <a:lnTo>
                    <a:pt x="5472398" y="29241"/>
                  </a:lnTo>
                  <a:lnTo>
                    <a:pt x="5440668" y="7846"/>
                  </a:lnTo>
                  <a:lnTo>
                    <a:pt x="540181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1184147"/>
              <a:ext cx="5501640" cy="599440"/>
            </a:xfrm>
            <a:custGeom>
              <a:avLst/>
              <a:gdLst/>
              <a:ahLst/>
              <a:cxnLst/>
              <a:rect l="l" t="t" r="r" b="b"/>
              <a:pathLst>
                <a:path w="5501640" h="599439">
                  <a:moveTo>
                    <a:pt x="0" y="99822"/>
                  </a:moveTo>
                  <a:lnTo>
                    <a:pt x="7844" y="60971"/>
                  </a:lnTo>
                  <a:lnTo>
                    <a:pt x="29236" y="29241"/>
                  </a:lnTo>
                  <a:lnTo>
                    <a:pt x="60966" y="7846"/>
                  </a:lnTo>
                  <a:lnTo>
                    <a:pt x="99822" y="0"/>
                  </a:lnTo>
                  <a:lnTo>
                    <a:pt x="5401818" y="0"/>
                  </a:lnTo>
                  <a:lnTo>
                    <a:pt x="5440668" y="7846"/>
                  </a:lnTo>
                  <a:lnTo>
                    <a:pt x="5472398" y="29241"/>
                  </a:lnTo>
                  <a:lnTo>
                    <a:pt x="5493793" y="60971"/>
                  </a:lnTo>
                  <a:lnTo>
                    <a:pt x="5501640" y="99822"/>
                  </a:lnTo>
                  <a:lnTo>
                    <a:pt x="5501640" y="499110"/>
                  </a:lnTo>
                  <a:lnTo>
                    <a:pt x="5493793" y="537960"/>
                  </a:lnTo>
                  <a:lnTo>
                    <a:pt x="5472398" y="569690"/>
                  </a:lnTo>
                  <a:lnTo>
                    <a:pt x="5440668" y="591085"/>
                  </a:lnTo>
                  <a:lnTo>
                    <a:pt x="5401818" y="598931"/>
                  </a:lnTo>
                  <a:lnTo>
                    <a:pt x="99822" y="598931"/>
                  </a:lnTo>
                  <a:lnTo>
                    <a:pt x="60966" y="591085"/>
                  </a:lnTo>
                  <a:lnTo>
                    <a:pt x="29236" y="569690"/>
                  </a:lnTo>
                  <a:lnTo>
                    <a:pt x="7844" y="537960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18515" y="1251965"/>
            <a:ext cx="5492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515" y="1783079"/>
            <a:ext cx="5492750" cy="391223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98145" indent="-229235">
              <a:lnSpc>
                <a:spcPts val="2490"/>
              </a:lnSpc>
              <a:buChar char="•"/>
              <a:tabLst>
                <a:tab pos="398780" algn="l"/>
              </a:tabLst>
            </a:pPr>
            <a:r>
              <a:rPr dirty="0" sz="2200" spc="-10">
                <a:latin typeface="Calibri"/>
                <a:cs typeface="Calibri"/>
              </a:rPr>
              <a:t>Çekingen,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içe </a:t>
            </a:r>
            <a:r>
              <a:rPr dirty="0" sz="2200" spc="-10">
                <a:latin typeface="Calibri"/>
                <a:cs typeface="Calibri"/>
              </a:rPr>
              <a:t>kapanık,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itaatkar</a:t>
            </a:r>
            <a:r>
              <a:rPr dirty="0" sz="2200" spc="-5">
                <a:latin typeface="Calibri"/>
                <a:cs typeface="Calibri"/>
              </a:rPr>
              <a:t> olma</a:t>
            </a:r>
            <a:endParaRPr sz="220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310"/>
              </a:spcBef>
              <a:buChar char="•"/>
              <a:tabLst>
                <a:tab pos="398780" algn="l"/>
              </a:tabLst>
            </a:pPr>
            <a:r>
              <a:rPr dirty="0" sz="2200" spc="-5">
                <a:latin typeface="Calibri"/>
                <a:cs typeface="Calibri"/>
              </a:rPr>
              <a:t>Düşük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özgüven</a:t>
            </a:r>
            <a:endParaRPr sz="2200">
              <a:latin typeface="Calibri"/>
              <a:cs typeface="Calibri"/>
            </a:endParaRPr>
          </a:p>
          <a:p>
            <a:pPr marL="398145" marR="188595" indent="-228600">
              <a:lnSpc>
                <a:spcPts val="2410"/>
              </a:lnSpc>
              <a:spcBef>
                <a:spcPts val="600"/>
              </a:spcBef>
              <a:buChar char="•"/>
              <a:tabLst>
                <a:tab pos="398780" algn="l"/>
              </a:tabLst>
            </a:pPr>
            <a:r>
              <a:rPr dirty="0" sz="2200" spc="-15">
                <a:latin typeface="Calibri"/>
                <a:cs typeface="Calibri"/>
              </a:rPr>
              <a:t>Sosyal </a:t>
            </a:r>
            <a:r>
              <a:rPr dirty="0" sz="2200" spc="-10">
                <a:latin typeface="Calibri"/>
                <a:cs typeface="Calibri"/>
              </a:rPr>
              <a:t>ortamlarda </a:t>
            </a:r>
            <a:r>
              <a:rPr dirty="0" sz="2200" spc="-5">
                <a:latin typeface="Calibri"/>
                <a:cs typeface="Calibri"/>
              </a:rPr>
              <a:t>endişeli, </a:t>
            </a:r>
            <a:r>
              <a:rPr dirty="0" sz="2200" spc="-15">
                <a:latin typeface="Calibri"/>
                <a:cs typeface="Calibri"/>
              </a:rPr>
              <a:t>kaygılı, </a:t>
            </a:r>
            <a:r>
              <a:rPr dirty="0" sz="2200" spc="-5">
                <a:latin typeface="Calibri"/>
                <a:cs typeface="Calibri"/>
              </a:rPr>
              <a:t>güvensiz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sergileme</a:t>
            </a:r>
            <a:endParaRPr sz="2200">
              <a:latin typeface="Calibri"/>
              <a:cs typeface="Calibri"/>
            </a:endParaRPr>
          </a:p>
          <a:p>
            <a:pPr marL="398145" indent="-229235">
              <a:lnSpc>
                <a:spcPts val="2535"/>
              </a:lnSpc>
              <a:spcBef>
                <a:spcPts val="270"/>
              </a:spcBef>
              <a:buChar char="•"/>
              <a:tabLst>
                <a:tab pos="398780" algn="l"/>
              </a:tabLst>
            </a:pPr>
            <a:r>
              <a:rPr dirty="0" sz="2200" spc="-15">
                <a:latin typeface="Calibri"/>
                <a:cs typeface="Calibri"/>
              </a:rPr>
              <a:t>Farklı</a:t>
            </a:r>
            <a:r>
              <a:rPr dirty="0" sz="2200" spc="-10">
                <a:latin typeface="Calibri"/>
                <a:cs typeface="Calibri"/>
              </a:rPr>
              <a:t> fiziksel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özelliklere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 olma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</a:t>
            </a:r>
            <a:endParaRPr sz="2200">
              <a:latin typeface="Calibri"/>
              <a:cs typeface="Calibri"/>
            </a:endParaRPr>
          </a:p>
          <a:p>
            <a:pPr marL="398145" marR="913130">
              <a:lnSpc>
                <a:spcPts val="2410"/>
              </a:lnSpc>
              <a:spcBef>
                <a:spcPts val="165"/>
              </a:spcBef>
            </a:pPr>
            <a:r>
              <a:rPr dirty="0" sz="2200" spc="-5">
                <a:latin typeface="Calibri"/>
                <a:cs typeface="Calibri"/>
              </a:rPr>
              <a:t>aşırı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kısa/uzun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boy,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aşırı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zayıf/kilolu,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kekemelik,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gözlük </a:t>
            </a:r>
            <a:r>
              <a:rPr dirty="0" sz="2200" spc="-5">
                <a:latin typeface="Calibri"/>
                <a:cs typeface="Calibri"/>
              </a:rPr>
              <a:t>–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diş </a:t>
            </a:r>
            <a:r>
              <a:rPr dirty="0" sz="2200" spc="-10">
                <a:latin typeface="Calibri"/>
                <a:cs typeface="Calibri"/>
              </a:rPr>
              <a:t>teli kullanma)</a:t>
            </a:r>
            <a:endParaRPr sz="2200">
              <a:latin typeface="Calibri"/>
              <a:cs typeface="Calibri"/>
            </a:endParaRPr>
          </a:p>
          <a:p>
            <a:pPr marL="398145" indent="-229235">
              <a:lnSpc>
                <a:spcPts val="2530"/>
              </a:lnSpc>
              <a:spcBef>
                <a:spcPts val="275"/>
              </a:spcBef>
              <a:buChar char="•"/>
              <a:tabLst>
                <a:tab pos="398780" algn="l"/>
              </a:tabLst>
            </a:pP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zihinsel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engel/farklılığa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</a:t>
            </a:r>
            <a:endParaRPr sz="2200">
              <a:latin typeface="Calibri"/>
              <a:cs typeface="Calibri"/>
            </a:endParaRPr>
          </a:p>
          <a:p>
            <a:pPr marL="398145">
              <a:lnSpc>
                <a:spcPts val="2530"/>
              </a:lnSpc>
            </a:pPr>
            <a:r>
              <a:rPr dirty="0" sz="2200" spc="-10">
                <a:latin typeface="Calibri"/>
                <a:cs typeface="Calibri"/>
              </a:rPr>
              <a:t>olma</a:t>
            </a:r>
            <a:endParaRPr sz="2200">
              <a:latin typeface="Calibri"/>
              <a:cs typeface="Calibri"/>
            </a:endParaRPr>
          </a:p>
          <a:p>
            <a:pPr marL="398145" marR="428625" indent="-228600">
              <a:lnSpc>
                <a:spcPts val="2410"/>
              </a:lnSpc>
              <a:spcBef>
                <a:spcPts val="585"/>
              </a:spcBef>
              <a:buChar char="•"/>
              <a:tabLst>
                <a:tab pos="398780" algn="l"/>
              </a:tabLst>
            </a:pPr>
            <a:r>
              <a:rPr dirty="0" sz="2200" spc="-5">
                <a:latin typeface="Calibri"/>
                <a:cs typeface="Calibri"/>
              </a:rPr>
              <a:t>Göçmen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olma/etnik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azınlık grubuna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dahil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1184147"/>
            <a:ext cx="5501640" cy="4516120"/>
          </a:xfrm>
          <a:custGeom>
            <a:avLst/>
            <a:gdLst/>
            <a:ahLst/>
            <a:cxnLst/>
            <a:rect l="l" t="t" r="r" b="b"/>
            <a:pathLst>
              <a:path w="5501640" h="4516120">
                <a:moveTo>
                  <a:pt x="0" y="4515612"/>
                </a:moveTo>
                <a:lnTo>
                  <a:pt x="5501639" y="4515612"/>
                </a:lnTo>
                <a:lnTo>
                  <a:pt x="5501639" y="0"/>
                </a:lnTo>
                <a:lnTo>
                  <a:pt x="0" y="0"/>
                </a:lnTo>
                <a:lnTo>
                  <a:pt x="0" y="4515612"/>
                </a:lnTo>
                <a:close/>
              </a:path>
            </a:pathLst>
          </a:custGeom>
          <a:ln w="9143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216141" y="1177797"/>
            <a:ext cx="5514340" cy="564515"/>
            <a:chOff x="6216141" y="1177797"/>
            <a:chExt cx="5514340" cy="564515"/>
          </a:xfrm>
        </p:grpSpPr>
        <p:sp>
          <p:nvSpPr>
            <p:cNvPr id="9" name="object 9"/>
            <p:cNvSpPr/>
            <p:nvPr/>
          </p:nvSpPr>
          <p:spPr>
            <a:xfrm>
              <a:off x="6222491" y="1184147"/>
              <a:ext cx="5501640" cy="553720"/>
            </a:xfrm>
            <a:custGeom>
              <a:avLst/>
              <a:gdLst/>
              <a:ahLst/>
              <a:cxnLst/>
              <a:rect l="l" t="t" r="r" b="b"/>
              <a:pathLst>
                <a:path w="5501640" h="553719">
                  <a:moveTo>
                    <a:pt x="0" y="553211"/>
                  </a:moveTo>
                  <a:lnTo>
                    <a:pt x="5501640" y="553211"/>
                  </a:lnTo>
                  <a:lnTo>
                    <a:pt x="5501640" y="0"/>
                  </a:lnTo>
                  <a:lnTo>
                    <a:pt x="0" y="0"/>
                  </a:lnTo>
                  <a:lnTo>
                    <a:pt x="0" y="5532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22491" y="1184147"/>
              <a:ext cx="5501640" cy="551815"/>
            </a:xfrm>
            <a:custGeom>
              <a:avLst/>
              <a:gdLst/>
              <a:ahLst/>
              <a:cxnLst/>
              <a:rect l="l" t="t" r="r" b="b"/>
              <a:pathLst>
                <a:path w="5501640" h="551814">
                  <a:moveTo>
                    <a:pt x="5409692" y="0"/>
                  </a:moveTo>
                  <a:lnTo>
                    <a:pt x="91948" y="0"/>
                  </a:lnTo>
                  <a:lnTo>
                    <a:pt x="56149" y="7223"/>
                  </a:lnTo>
                  <a:lnTo>
                    <a:pt x="26924" y="26924"/>
                  </a:lnTo>
                  <a:lnTo>
                    <a:pt x="7223" y="56149"/>
                  </a:lnTo>
                  <a:lnTo>
                    <a:pt x="0" y="91948"/>
                  </a:lnTo>
                  <a:lnTo>
                    <a:pt x="0" y="459739"/>
                  </a:lnTo>
                  <a:lnTo>
                    <a:pt x="7223" y="495538"/>
                  </a:lnTo>
                  <a:lnTo>
                    <a:pt x="26924" y="524763"/>
                  </a:lnTo>
                  <a:lnTo>
                    <a:pt x="56149" y="544464"/>
                  </a:lnTo>
                  <a:lnTo>
                    <a:pt x="91948" y="551688"/>
                  </a:lnTo>
                  <a:lnTo>
                    <a:pt x="5409692" y="551688"/>
                  </a:lnTo>
                  <a:lnTo>
                    <a:pt x="5445490" y="544464"/>
                  </a:lnTo>
                  <a:lnTo>
                    <a:pt x="5474716" y="524763"/>
                  </a:lnTo>
                  <a:lnTo>
                    <a:pt x="5494416" y="495538"/>
                  </a:lnTo>
                  <a:lnTo>
                    <a:pt x="5501640" y="459739"/>
                  </a:lnTo>
                  <a:lnTo>
                    <a:pt x="5501640" y="91948"/>
                  </a:lnTo>
                  <a:lnTo>
                    <a:pt x="5494416" y="56149"/>
                  </a:lnTo>
                  <a:lnTo>
                    <a:pt x="5474716" y="26924"/>
                  </a:lnTo>
                  <a:lnTo>
                    <a:pt x="5445490" y="7223"/>
                  </a:lnTo>
                  <a:lnTo>
                    <a:pt x="540969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22491" y="1184147"/>
              <a:ext cx="5501640" cy="551815"/>
            </a:xfrm>
            <a:custGeom>
              <a:avLst/>
              <a:gdLst/>
              <a:ahLst/>
              <a:cxnLst/>
              <a:rect l="l" t="t" r="r" b="b"/>
              <a:pathLst>
                <a:path w="5501640" h="551814">
                  <a:moveTo>
                    <a:pt x="0" y="91948"/>
                  </a:moveTo>
                  <a:lnTo>
                    <a:pt x="7223" y="56149"/>
                  </a:lnTo>
                  <a:lnTo>
                    <a:pt x="26924" y="26924"/>
                  </a:lnTo>
                  <a:lnTo>
                    <a:pt x="56149" y="7223"/>
                  </a:lnTo>
                  <a:lnTo>
                    <a:pt x="91948" y="0"/>
                  </a:lnTo>
                  <a:lnTo>
                    <a:pt x="5409692" y="0"/>
                  </a:lnTo>
                  <a:lnTo>
                    <a:pt x="5445490" y="7223"/>
                  </a:lnTo>
                  <a:lnTo>
                    <a:pt x="5474716" y="26924"/>
                  </a:lnTo>
                  <a:lnTo>
                    <a:pt x="5494416" y="56149"/>
                  </a:lnTo>
                  <a:lnTo>
                    <a:pt x="5501640" y="91948"/>
                  </a:lnTo>
                  <a:lnTo>
                    <a:pt x="5501640" y="459739"/>
                  </a:lnTo>
                  <a:lnTo>
                    <a:pt x="5494416" y="495538"/>
                  </a:lnTo>
                  <a:lnTo>
                    <a:pt x="5474716" y="524763"/>
                  </a:lnTo>
                  <a:lnTo>
                    <a:pt x="5445490" y="544464"/>
                  </a:lnTo>
                  <a:lnTo>
                    <a:pt x="5409692" y="551688"/>
                  </a:lnTo>
                  <a:lnTo>
                    <a:pt x="91948" y="551688"/>
                  </a:lnTo>
                  <a:lnTo>
                    <a:pt x="56149" y="544464"/>
                  </a:lnTo>
                  <a:lnTo>
                    <a:pt x="26924" y="524763"/>
                  </a:lnTo>
                  <a:lnTo>
                    <a:pt x="7223" y="495538"/>
                  </a:lnTo>
                  <a:lnTo>
                    <a:pt x="0" y="459739"/>
                  </a:lnTo>
                  <a:lnTo>
                    <a:pt x="0" y="919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227064" y="1228725"/>
            <a:ext cx="5492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7064" y="1741932"/>
            <a:ext cx="5492750" cy="1562100"/>
          </a:xfrm>
          <a:prstGeom prst="rect">
            <a:avLst/>
          </a:prstGeom>
          <a:solidFill>
            <a:srgbClr val="FFF1CC"/>
          </a:solidFill>
        </p:spPr>
        <p:txBody>
          <a:bodyPr wrap="square" lIns="0" tIns="0" rIns="0" bIns="0" rtlCol="0" vert="horz">
            <a:spAutoFit/>
          </a:bodyPr>
          <a:lstStyle/>
          <a:p>
            <a:pPr marL="398780" indent="-229235">
              <a:lnSpc>
                <a:spcPts val="2225"/>
              </a:lnSpc>
              <a:buChar char="•"/>
              <a:tabLst>
                <a:tab pos="399415" algn="l"/>
              </a:tabLst>
            </a:pPr>
            <a:r>
              <a:rPr dirty="0" sz="2000" spc="-5">
                <a:latin typeface="Calibri"/>
                <a:cs typeface="Calibri"/>
              </a:rPr>
              <a:t>Aşırı</a:t>
            </a:r>
            <a:r>
              <a:rPr dirty="0" sz="2000" spc="-10">
                <a:latin typeface="Calibri"/>
                <a:cs typeface="Calibri"/>
              </a:rPr>
              <a:t> koruyucu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kollayıcı </a:t>
            </a:r>
            <a:r>
              <a:rPr dirty="0" sz="2000">
                <a:latin typeface="Calibri"/>
                <a:cs typeface="Calibri"/>
              </a:rPr>
              <a:t>anne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babalar</a:t>
            </a:r>
            <a:endParaRPr sz="20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285"/>
              </a:spcBef>
              <a:buChar char="•"/>
              <a:tabLst>
                <a:tab pos="399415" algn="l"/>
              </a:tabLst>
            </a:pPr>
            <a:r>
              <a:rPr dirty="0" sz="2000" spc="-5">
                <a:latin typeface="Calibri"/>
                <a:cs typeface="Calibri"/>
              </a:rPr>
              <a:t>Aile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içi</a:t>
            </a:r>
            <a:r>
              <a:rPr dirty="0" sz="2000" spc="-5">
                <a:latin typeface="Calibri"/>
                <a:cs typeface="Calibri"/>
              </a:rPr>
              <a:t> iletişimin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zayıf/kopuk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olması</a:t>
            </a:r>
            <a:endParaRPr sz="2000">
              <a:latin typeface="Calibri"/>
              <a:cs typeface="Calibri"/>
            </a:endParaRPr>
          </a:p>
          <a:p>
            <a:pPr marL="398780" marR="346075" indent="-228600">
              <a:lnSpc>
                <a:spcPts val="2200"/>
              </a:lnSpc>
              <a:spcBef>
                <a:spcPts val="530"/>
              </a:spcBef>
              <a:buChar char="•"/>
              <a:tabLst>
                <a:tab pos="399415" algn="l"/>
              </a:tabLst>
            </a:pPr>
            <a:r>
              <a:rPr dirty="0" sz="2000">
                <a:latin typeface="Calibri"/>
                <a:cs typeface="Calibri"/>
              </a:rPr>
              <a:t>Çocuğun </a:t>
            </a:r>
            <a:r>
              <a:rPr dirty="0" sz="2000" spc="-5">
                <a:latin typeface="Calibri"/>
                <a:cs typeface="Calibri"/>
              </a:rPr>
              <a:t>aile ortamında </a:t>
            </a:r>
            <a:r>
              <a:rPr dirty="0" sz="2000" spc="-10">
                <a:latin typeface="Calibri"/>
                <a:cs typeface="Calibri"/>
              </a:rPr>
              <a:t>saldırgan </a:t>
            </a:r>
            <a:r>
              <a:rPr dirty="0" sz="2000" spc="-15">
                <a:latin typeface="Calibri"/>
                <a:cs typeface="Calibri"/>
              </a:rPr>
              <a:t>davranışlara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maruz</a:t>
            </a:r>
            <a:r>
              <a:rPr dirty="0" sz="2000" spc="-10">
                <a:latin typeface="Calibri"/>
                <a:cs typeface="Calibri"/>
              </a:rPr>
              <a:t> kalması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22491" y="1184147"/>
            <a:ext cx="5501640" cy="2124710"/>
          </a:xfrm>
          <a:custGeom>
            <a:avLst/>
            <a:gdLst/>
            <a:ahLst/>
            <a:cxnLst/>
            <a:rect l="l" t="t" r="r" b="b"/>
            <a:pathLst>
              <a:path w="5501640" h="2124710">
                <a:moveTo>
                  <a:pt x="0" y="2124455"/>
                </a:moveTo>
                <a:lnTo>
                  <a:pt x="5501640" y="2124455"/>
                </a:lnTo>
                <a:lnTo>
                  <a:pt x="5501640" y="0"/>
                </a:lnTo>
                <a:lnTo>
                  <a:pt x="0" y="0"/>
                </a:lnTo>
                <a:lnTo>
                  <a:pt x="0" y="2124455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466338" y="363474"/>
            <a:ext cx="52635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200" spc="-10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2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1373" y="6496913"/>
            <a:ext cx="84131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(Barboza,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2008;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Bernstein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Watson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1997;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Carvalho, </a:t>
            </a:r>
            <a:r>
              <a:rPr dirty="0" sz="900">
                <a:latin typeface="Calibri"/>
                <a:cs typeface="Calibri"/>
              </a:rPr>
              <a:t>2020;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Hazler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1996;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Nansel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2001;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1980;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Reid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ark. 2004;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Sharp,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1994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;Smith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Şirvanlı-Özen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8711" y="3403091"/>
            <a:ext cx="4789932" cy="31821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1314958"/>
            <a:ext cx="5514340" cy="2459990"/>
            <a:chOff x="307593" y="1314958"/>
            <a:chExt cx="5514340" cy="2459990"/>
          </a:xfrm>
        </p:grpSpPr>
        <p:sp>
          <p:nvSpPr>
            <p:cNvPr id="3" name="object 3"/>
            <p:cNvSpPr/>
            <p:nvPr/>
          </p:nvSpPr>
          <p:spPr>
            <a:xfrm>
              <a:off x="313943" y="1321308"/>
              <a:ext cx="5501640" cy="538480"/>
            </a:xfrm>
            <a:custGeom>
              <a:avLst/>
              <a:gdLst/>
              <a:ahLst/>
              <a:cxnLst/>
              <a:rect l="l" t="t" r="r" b="b"/>
              <a:pathLst>
                <a:path w="5501640" h="538480">
                  <a:moveTo>
                    <a:pt x="5411978" y="0"/>
                  </a:moveTo>
                  <a:lnTo>
                    <a:pt x="89662" y="0"/>
                  </a:lnTo>
                  <a:lnTo>
                    <a:pt x="54762" y="7044"/>
                  </a:lnTo>
                  <a:lnTo>
                    <a:pt x="26262" y="26257"/>
                  </a:lnTo>
                  <a:lnTo>
                    <a:pt x="7046" y="54756"/>
                  </a:lnTo>
                  <a:lnTo>
                    <a:pt x="0" y="89662"/>
                  </a:lnTo>
                  <a:lnTo>
                    <a:pt x="0" y="448309"/>
                  </a:lnTo>
                  <a:lnTo>
                    <a:pt x="7046" y="483215"/>
                  </a:lnTo>
                  <a:lnTo>
                    <a:pt x="26262" y="511714"/>
                  </a:lnTo>
                  <a:lnTo>
                    <a:pt x="54762" y="530927"/>
                  </a:lnTo>
                  <a:lnTo>
                    <a:pt x="89662" y="537971"/>
                  </a:lnTo>
                  <a:lnTo>
                    <a:pt x="5411978" y="537971"/>
                  </a:lnTo>
                  <a:lnTo>
                    <a:pt x="5446883" y="530927"/>
                  </a:lnTo>
                  <a:lnTo>
                    <a:pt x="5475382" y="511714"/>
                  </a:lnTo>
                  <a:lnTo>
                    <a:pt x="5494595" y="483215"/>
                  </a:lnTo>
                  <a:lnTo>
                    <a:pt x="5501640" y="448309"/>
                  </a:lnTo>
                  <a:lnTo>
                    <a:pt x="5501640" y="89662"/>
                  </a:lnTo>
                  <a:lnTo>
                    <a:pt x="5494595" y="54756"/>
                  </a:lnTo>
                  <a:lnTo>
                    <a:pt x="5475382" y="26257"/>
                  </a:lnTo>
                  <a:lnTo>
                    <a:pt x="5446883" y="7044"/>
                  </a:lnTo>
                  <a:lnTo>
                    <a:pt x="541197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1321308"/>
              <a:ext cx="5501640" cy="538480"/>
            </a:xfrm>
            <a:custGeom>
              <a:avLst/>
              <a:gdLst/>
              <a:ahLst/>
              <a:cxnLst/>
              <a:rect l="l" t="t" r="r" b="b"/>
              <a:pathLst>
                <a:path w="5501640" h="538480">
                  <a:moveTo>
                    <a:pt x="0" y="89662"/>
                  </a:moveTo>
                  <a:lnTo>
                    <a:pt x="7046" y="54756"/>
                  </a:lnTo>
                  <a:lnTo>
                    <a:pt x="26262" y="26257"/>
                  </a:lnTo>
                  <a:lnTo>
                    <a:pt x="54762" y="7044"/>
                  </a:lnTo>
                  <a:lnTo>
                    <a:pt x="89662" y="0"/>
                  </a:lnTo>
                  <a:lnTo>
                    <a:pt x="5411978" y="0"/>
                  </a:lnTo>
                  <a:lnTo>
                    <a:pt x="5446883" y="7044"/>
                  </a:lnTo>
                  <a:lnTo>
                    <a:pt x="5475382" y="26257"/>
                  </a:lnTo>
                  <a:lnTo>
                    <a:pt x="5494595" y="54756"/>
                  </a:lnTo>
                  <a:lnTo>
                    <a:pt x="5501640" y="89662"/>
                  </a:lnTo>
                  <a:lnTo>
                    <a:pt x="5501640" y="448309"/>
                  </a:lnTo>
                  <a:lnTo>
                    <a:pt x="5494595" y="483215"/>
                  </a:lnTo>
                  <a:lnTo>
                    <a:pt x="5475382" y="511714"/>
                  </a:lnTo>
                  <a:lnTo>
                    <a:pt x="5446883" y="530927"/>
                  </a:lnTo>
                  <a:lnTo>
                    <a:pt x="5411978" y="537971"/>
                  </a:lnTo>
                  <a:lnTo>
                    <a:pt x="89662" y="537971"/>
                  </a:lnTo>
                  <a:lnTo>
                    <a:pt x="54762" y="530927"/>
                  </a:lnTo>
                  <a:lnTo>
                    <a:pt x="26262" y="511714"/>
                  </a:lnTo>
                  <a:lnTo>
                    <a:pt x="7046" y="483215"/>
                  </a:lnTo>
                  <a:lnTo>
                    <a:pt x="0" y="448309"/>
                  </a:lnTo>
                  <a:lnTo>
                    <a:pt x="0" y="896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3943" y="1859280"/>
              <a:ext cx="5501640" cy="1915795"/>
            </a:xfrm>
            <a:custGeom>
              <a:avLst/>
              <a:gdLst/>
              <a:ahLst/>
              <a:cxnLst/>
              <a:rect l="l" t="t" r="r" b="b"/>
              <a:pathLst>
                <a:path w="5501640" h="1915795">
                  <a:moveTo>
                    <a:pt x="5501639" y="0"/>
                  </a:moveTo>
                  <a:lnTo>
                    <a:pt x="0" y="0"/>
                  </a:lnTo>
                  <a:lnTo>
                    <a:pt x="0" y="1915668"/>
                  </a:lnTo>
                  <a:lnTo>
                    <a:pt x="5501639" y="1915668"/>
                  </a:lnTo>
                  <a:lnTo>
                    <a:pt x="550163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8515" y="1245843"/>
            <a:ext cx="5492750" cy="200025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607820">
              <a:lnSpc>
                <a:spcPct val="100000"/>
              </a:lnSpc>
              <a:spcBef>
                <a:spcPts val="985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marL="398145" indent="-229235">
              <a:lnSpc>
                <a:spcPts val="2535"/>
              </a:lnSpc>
              <a:spcBef>
                <a:spcPts val="815"/>
              </a:spcBef>
              <a:buChar char="•"/>
              <a:tabLst>
                <a:tab pos="398780" algn="l"/>
              </a:tabLst>
            </a:pPr>
            <a:r>
              <a:rPr dirty="0" sz="2200" spc="-10">
                <a:latin typeface="Calibri"/>
                <a:cs typeface="Calibri"/>
              </a:rPr>
              <a:t>Zorbalık yapan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zorbalığa</a:t>
            </a:r>
            <a:r>
              <a:rPr dirty="0" sz="2200" spc="-5">
                <a:latin typeface="Calibri"/>
                <a:cs typeface="Calibri"/>
              </a:rPr>
              <a:t> maruz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endParaRPr sz="2200">
              <a:latin typeface="Calibri"/>
              <a:cs typeface="Calibri"/>
            </a:endParaRPr>
          </a:p>
          <a:p>
            <a:pPr marL="398145">
              <a:lnSpc>
                <a:spcPts val="2535"/>
              </a:lnSpc>
            </a:pPr>
            <a:r>
              <a:rPr dirty="0" sz="2200" spc="-5">
                <a:latin typeface="Calibri"/>
                <a:cs typeface="Calibri"/>
              </a:rPr>
              <a:t>grubun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özelliklerini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aynı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taşıma</a:t>
            </a:r>
            <a:endParaRPr sz="220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310"/>
              </a:spcBef>
              <a:buChar char="•"/>
              <a:tabLst>
                <a:tab pos="398780" algn="l"/>
              </a:tabLst>
            </a:pPr>
            <a:r>
              <a:rPr dirty="0" sz="2200" spc="-10">
                <a:latin typeface="Calibri"/>
                <a:cs typeface="Calibri"/>
              </a:rPr>
              <a:t>Hem</a:t>
            </a:r>
            <a:r>
              <a:rPr dirty="0" sz="2200" spc="-15">
                <a:latin typeface="Calibri"/>
                <a:cs typeface="Calibri"/>
              </a:rPr>
              <a:t> kaygılı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hem saldırgan yapıda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</a:t>
            </a:r>
            <a:endParaRPr sz="220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315"/>
              </a:spcBef>
              <a:buChar char="•"/>
              <a:tabLst>
                <a:tab pos="398780" algn="l"/>
              </a:tabLst>
            </a:pPr>
            <a:r>
              <a:rPr dirty="0" sz="2200" spc="-5">
                <a:latin typeface="Calibri"/>
                <a:cs typeface="Calibri"/>
              </a:rPr>
              <a:t>Arkadaşları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tarafından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dışlanan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1321308"/>
            <a:ext cx="5501640" cy="2453640"/>
          </a:xfrm>
          <a:custGeom>
            <a:avLst/>
            <a:gdLst/>
            <a:ahLst/>
            <a:cxnLst/>
            <a:rect l="l" t="t" r="r" b="b"/>
            <a:pathLst>
              <a:path w="5501640" h="2453640">
                <a:moveTo>
                  <a:pt x="0" y="2453640"/>
                </a:moveTo>
                <a:lnTo>
                  <a:pt x="5501639" y="2453640"/>
                </a:lnTo>
                <a:lnTo>
                  <a:pt x="5501639" y="0"/>
                </a:lnTo>
                <a:lnTo>
                  <a:pt x="0" y="0"/>
                </a:lnTo>
                <a:lnTo>
                  <a:pt x="0" y="2453640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216141" y="1316482"/>
            <a:ext cx="5514340" cy="2458720"/>
            <a:chOff x="6216141" y="1316482"/>
            <a:chExt cx="5514340" cy="2458720"/>
          </a:xfrm>
        </p:grpSpPr>
        <p:sp>
          <p:nvSpPr>
            <p:cNvPr id="9" name="object 9"/>
            <p:cNvSpPr/>
            <p:nvPr/>
          </p:nvSpPr>
          <p:spPr>
            <a:xfrm>
              <a:off x="6222492" y="1322831"/>
              <a:ext cx="5501640" cy="2452370"/>
            </a:xfrm>
            <a:custGeom>
              <a:avLst/>
              <a:gdLst/>
              <a:ahLst/>
              <a:cxnLst/>
              <a:rect l="l" t="t" r="r" b="b"/>
              <a:pathLst>
                <a:path w="5501640" h="2452370">
                  <a:moveTo>
                    <a:pt x="5501640" y="2450592"/>
                  </a:moveTo>
                  <a:lnTo>
                    <a:pt x="0" y="2450592"/>
                  </a:lnTo>
                  <a:lnTo>
                    <a:pt x="0" y="2452116"/>
                  </a:lnTo>
                  <a:lnTo>
                    <a:pt x="5501640" y="2452116"/>
                  </a:lnTo>
                  <a:lnTo>
                    <a:pt x="5501640" y="2450592"/>
                  </a:lnTo>
                  <a:close/>
                </a:path>
                <a:path w="5501640" h="2452370">
                  <a:moveTo>
                    <a:pt x="5501640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5501640" y="573024"/>
                  </a:lnTo>
                  <a:lnTo>
                    <a:pt x="5501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22491" y="1322832"/>
              <a:ext cx="5501640" cy="571500"/>
            </a:xfrm>
            <a:custGeom>
              <a:avLst/>
              <a:gdLst/>
              <a:ahLst/>
              <a:cxnLst/>
              <a:rect l="l" t="t" r="r" b="b"/>
              <a:pathLst>
                <a:path w="5501640" h="571500">
                  <a:moveTo>
                    <a:pt x="5406390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5406390" y="571500"/>
                  </a:lnTo>
                  <a:lnTo>
                    <a:pt x="5443454" y="564010"/>
                  </a:lnTo>
                  <a:lnTo>
                    <a:pt x="5473731" y="543591"/>
                  </a:lnTo>
                  <a:lnTo>
                    <a:pt x="5494150" y="513314"/>
                  </a:lnTo>
                  <a:lnTo>
                    <a:pt x="5501640" y="476250"/>
                  </a:lnTo>
                  <a:lnTo>
                    <a:pt x="5501640" y="95250"/>
                  </a:lnTo>
                  <a:lnTo>
                    <a:pt x="5494150" y="58185"/>
                  </a:lnTo>
                  <a:lnTo>
                    <a:pt x="5473731" y="27908"/>
                  </a:lnTo>
                  <a:lnTo>
                    <a:pt x="5443454" y="7489"/>
                  </a:lnTo>
                  <a:lnTo>
                    <a:pt x="54063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22491" y="1322832"/>
              <a:ext cx="5501640" cy="571500"/>
            </a:xfrm>
            <a:custGeom>
              <a:avLst/>
              <a:gdLst/>
              <a:ahLst/>
              <a:cxnLst/>
              <a:rect l="l" t="t" r="r" b="b"/>
              <a:pathLst>
                <a:path w="5501640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5406390" y="0"/>
                  </a:lnTo>
                  <a:lnTo>
                    <a:pt x="5443454" y="7489"/>
                  </a:lnTo>
                  <a:lnTo>
                    <a:pt x="5473731" y="27908"/>
                  </a:lnTo>
                  <a:lnTo>
                    <a:pt x="5494150" y="58185"/>
                  </a:lnTo>
                  <a:lnTo>
                    <a:pt x="5501640" y="95250"/>
                  </a:lnTo>
                  <a:lnTo>
                    <a:pt x="5501640" y="476250"/>
                  </a:lnTo>
                  <a:lnTo>
                    <a:pt x="5494150" y="513314"/>
                  </a:lnTo>
                  <a:lnTo>
                    <a:pt x="5473731" y="543591"/>
                  </a:lnTo>
                  <a:lnTo>
                    <a:pt x="5443454" y="564010"/>
                  </a:lnTo>
                  <a:lnTo>
                    <a:pt x="5406390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22491" y="1895856"/>
              <a:ext cx="5501640" cy="1877695"/>
            </a:xfrm>
            <a:custGeom>
              <a:avLst/>
              <a:gdLst/>
              <a:ahLst/>
              <a:cxnLst/>
              <a:rect l="l" t="t" r="r" b="b"/>
              <a:pathLst>
                <a:path w="5501640" h="1877695">
                  <a:moveTo>
                    <a:pt x="5501640" y="0"/>
                  </a:moveTo>
                  <a:lnTo>
                    <a:pt x="0" y="0"/>
                  </a:lnTo>
                  <a:lnTo>
                    <a:pt x="0" y="1877568"/>
                  </a:lnTo>
                  <a:lnTo>
                    <a:pt x="5501640" y="1877568"/>
                  </a:lnTo>
                  <a:lnTo>
                    <a:pt x="550164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227064" y="1244473"/>
            <a:ext cx="5492750" cy="2413635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686560">
              <a:lnSpc>
                <a:spcPct val="100000"/>
              </a:lnSpc>
              <a:spcBef>
                <a:spcPts val="1145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955"/>
              </a:spcBef>
              <a:buChar char="•"/>
              <a:tabLst>
                <a:tab pos="399415" algn="l"/>
              </a:tabLst>
            </a:pPr>
            <a:r>
              <a:rPr dirty="0" sz="2200" spc="-5">
                <a:latin typeface="Calibri"/>
                <a:cs typeface="Calibri"/>
              </a:rPr>
              <a:t>Aile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içinde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şiddet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baskıyla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yetiştirilme</a:t>
            </a:r>
            <a:endParaRPr sz="22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10"/>
              </a:spcBef>
              <a:buChar char="•"/>
              <a:tabLst>
                <a:tab pos="399415" algn="l"/>
              </a:tabLst>
            </a:pPr>
            <a:r>
              <a:rPr dirty="0" sz="2200" spc="-5">
                <a:latin typeface="Calibri"/>
                <a:cs typeface="Calibri"/>
              </a:rPr>
              <a:t>Aile</a:t>
            </a:r>
            <a:r>
              <a:rPr dirty="0" sz="2200" spc="-10">
                <a:latin typeface="Calibri"/>
                <a:cs typeface="Calibri"/>
              </a:rPr>
              <a:t> ortamında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saldırganlığa</a:t>
            </a:r>
            <a:r>
              <a:rPr dirty="0" sz="2200" spc="-5">
                <a:latin typeface="Calibri"/>
                <a:cs typeface="Calibri"/>
              </a:rPr>
              <a:t> maruz</a:t>
            </a:r>
            <a:r>
              <a:rPr dirty="0" sz="2200" spc="-10">
                <a:latin typeface="Calibri"/>
                <a:cs typeface="Calibri"/>
              </a:rPr>
              <a:t> kalma</a:t>
            </a:r>
            <a:endParaRPr sz="22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25"/>
              </a:spcBef>
              <a:buChar char="•"/>
              <a:tabLst>
                <a:tab pos="399415" algn="l"/>
              </a:tabLst>
            </a:pPr>
            <a:r>
              <a:rPr dirty="0" sz="2200" spc="-10">
                <a:latin typeface="Calibri"/>
                <a:cs typeface="Calibri"/>
              </a:rPr>
              <a:t>Anne-babanın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ilgisiz </a:t>
            </a:r>
            <a:r>
              <a:rPr dirty="0" sz="2200" spc="-10">
                <a:latin typeface="Calibri"/>
                <a:cs typeface="Calibri"/>
              </a:rPr>
              <a:t>davranması</a:t>
            </a:r>
            <a:endParaRPr sz="2200">
              <a:latin typeface="Calibri"/>
              <a:cs typeface="Calibri"/>
            </a:endParaRPr>
          </a:p>
          <a:p>
            <a:pPr marL="398780" marR="424815" indent="-228600">
              <a:lnSpc>
                <a:spcPts val="2410"/>
              </a:lnSpc>
              <a:spcBef>
                <a:spcPts val="585"/>
              </a:spcBef>
              <a:buChar char="•"/>
              <a:tabLst>
                <a:tab pos="399415" algn="l"/>
              </a:tabLst>
            </a:pPr>
            <a:r>
              <a:rPr dirty="0" sz="2200" spc="-10">
                <a:latin typeface="Calibri"/>
                <a:cs typeface="Calibri"/>
              </a:rPr>
              <a:t>Anne-babanın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tutarsız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disiplin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yöntemleri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uygulaması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22491" y="1322832"/>
            <a:ext cx="5501640" cy="2452370"/>
          </a:xfrm>
          <a:custGeom>
            <a:avLst/>
            <a:gdLst/>
            <a:ahLst/>
            <a:cxnLst/>
            <a:rect l="l" t="t" r="r" b="b"/>
            <a:pathLst>
              <a:path w="5501640" h="2452370">
                <a:moveTo>
                  <a:pt x="0" y="2452116"/>
                </a:moveTo>
                <a:lnTo>
                  <a:pt x="5501640" y="2452116"/>
                </a:lnTo>
                <a:lnTo>
                  <a:pt x="5501640" y="0"/>
                </a:lnTo>
                <a:lnTo>
                  <a:pt x="0" y="0"/>
                </a:lnTo>
                <a:lnTo>
                  <a:pt x="0" y="2452116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58849" y="429259"/>
            <a:ext cx="92767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15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2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200" spc="-6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922" y="6517640"/>
            <a:ext cx="2766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(Karataş,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Smokowski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Kopasz,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Türktan,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2013)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3467" y="3439666"/>
            <a:ext cx="4500372" cy="33863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377" y="244551"/>
            <a:ext cx="61487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4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4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5">
                <a:solidFill>
                  <a:srgbClr val="000000"/>
                </a:solidFill>
                <a:latin typeface="Calibri Light"/>
                <a:cs typeface="Calibri Light"/>
              </a:rPr>
              <a:t>Sonuçları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838055" cy="326644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zorbalığı,</a:t>
            </a:r>
            <a:r>
              <a:rPr dirty="0" sz="2800" spc="-5">
                <a:latin typeface="Calibri"/>
                <a:cs typeface="Calibri"/>
              </a:rPr>
              <a:t> bu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olaya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dahil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olan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bütün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olumsuz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yönde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etkilemektedir.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1176655" indent="-229235">
              <a:lnSpc>
                <a:spcPts val="303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Çocukların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fiziksel,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sosyal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açıdan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etkilendikleri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olumsuz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etkiler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kısa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uzun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süreli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olabilmektedir.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185408"/>
            <a:ext cx="4521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(Boulton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Smith,1994;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Craig,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1998;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Pekel-Uludağlı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Uçanok,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6534" y="1871217"/>
            <a:ext cx="5889625" cy="1440815"/>
            <a:chOff x="3256534" y="1871217"/>
            <a:chExt cx="5889625" cy="1440815"/>
          </a:xfrm>
        </p:grpSpPr>
        <p:sp>
          <p:nvSpPr>
            <p:cNvPr id="3" name="object 3"/>
            <p:cNvSpPr/>
            <p:nvPr/>
          </p:nvSpPr>
          <p:spPr>
            <a:xfrm>
              <a:off x="3262884" y="1877567"/>
              <a:ext cx="5876925" cy="1428115"/>
            </a:xfrm>
            <a:custGeom>
              <a:avLst/>
              <a:gdLst/>
              <a:ahLst/>
              <a:cxnLst/>
              <a:rect l="l" t="t" r="r" b="b"/>
              <a:pathLst>
                <a:path w="5876925" h="1428114">
                  <a:moveTo>
                    <a:pt x="5638545" y="0"/>
                  </a:moveTo>
                  <a:lnTo>
                    <a:pt x="0" y="0"/>
                  </a:lnTo>
                  <a:lnTo>
                    <a:pt x="0" y="1427988"/>
                  </a:lnTo>
                  <a:lnTo>
                    <a:pt x="5638545" y="1427988"/>
                  </a:lnTo>
                  <a:lnTo>
                    <a:pt x="5686511" y="1423152"/>
                  </a:lnTo>
                  <a:lnTo>
                    <a:pt x="5731186" y="1409285"/>
                  </a:lnTo>
                  <a:lnTo>
                    <a:pt x="5771613" y="1387342"/>
                  </a:lnTo>
                  <a:lnTo>
                    <a:pt x="5806836" y="1358280"/>
                  </a:lnTo>
                  <a:lnTo>
                    <a:pt x="5835898" y="1323057"/>
                  </a:lnTo>
                  <a:lnTo>
                    <a:pt x="5857841" y="1282630"/>
                  </a:lnTo>
                  <a:lnTo>
                    <a:pt x="5871708" y="1237955"/>
                  </a:lnTo>
                  <a:lnTo>
                    <a:pt x="5876544" y="1189990"/>
                  </a:lnTo>
                  <a:lnTo>
                    <a:pt x="5876544" y="237998"/>
                  </a:lnTo>
                  <a:lnTo>
                    <a:pt x="5871708" y="190032"/>
                  </a:lnTo>
                  <a:lnTo>
                    <a:pt x="5857841" y="145357"/>
                  </a:lnTo>
                  <a:lnTo>
                    <a:pt x="5835898" y="104930"/>
                  </a:lnTo>
                  <a:lnTo>
                    <a:pt x="5806836" y="69707"/>
                  </a:lnTo>
                  <a:lnTo>
                    <a:pt x="5771613" y="40645"/>
                  </a:lnTo>
                  <a:lnTo>
                    <a:pt x="5731186" y="18702"/>
                  </a:lnTo>
                  <a:lnTo>
                    <a:pt x="5686511" y="4835"/>
                  </a:lnTo>
                  <a:lnTo>
                    <a:pt x="5638545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62884" y="1877567"/>
              <a:ext cx="5876925" cy="1428115"/>
            </a:xfrm>
            <a:custGeom>
              <a:avLst/>
              <a:gdLst/>
              <a:ahLst/>
              <a:cxnLst/>
              <a:rect l="l" t="t" r="r" b="b"/>
              <a:pathLst>
                <a:path w="5876925" h="1428114">
                  <a:moveTo>
                    <a:pt x="5876544" y="237998"/>
                  </a:moveTo>
                  <a:lnTo>
                    <a:pt x="5876544" y="1189990"/>
                  </a:lnTo>
                  <a:lnTo>
                    <a:pt x="5871708" y="1237955"/>
                  </a:lnTo>
                  <a:lnTo>
                    <a:pt x="5857841" y="1282630"/>
                  </a:lnTo>
                  <a:lnTo>
                    <a:pt x="5835898" y="1323057"/>
                  </a:lnTo>
                  <a:lnTo>
                    <a:pt x="5806836" y="1358280"/>
                  </a:lnTo>
                  <a:lnTo>
                    <a:pt x="5771613" y="1387342"/>
                  </a:lnTo>
                  <a:lnTo>
                    <a:pt x="5731186" y="1409285"/>
                  </a:lnTo>
                  <a:lnTo>
                    <a:pt x="5686511" y="1423152"/>
                  </a:lnTo>
                  <a:lnTo>
                    <a:pt x="5638545" y="1427988"/>
                  </a:lnTo>
                  <a:lnTo>
                    <a:pt x="0" y="1427988"/>
                  </a:lnTo>
                  <a:lnTo>
                    <a:pt x="0" y="0"/>
                  </a:lnTo>
                  <a:lnTo>
                    <a:pt x="5638545" y="0"/>
                  </a:lnTo>
                  <a:lnTo>
                    <a:pt x="5686511" y="4835"/>
                  </a:lnTo>
                  <a:lnTo>
                    <a:pt x="5731186" y="18702"/>
                  </a:lnTo>
                  <a:lnTo>
                    <a:pt x="5771613" y="40645"/>
                  </a:lnTo>
                  <a:lnTo>
                    <a:pt x="5806836" y="69707"/>
                  </a:lnTo>
                  <a:lnTo>
                    <a:pt x="5835898" y="104930"/>
                  </a:lnTo>
                  <a:lnTo>
                    <a:pt x="5857841" y="145357"/>
                  </a:lnTo>
                  <a:lnTo>
                    <a:pt x="5871708" y="190032"/>
                  </a:lnTo>
                  <a:lnTo>
                    <a:pt x="5876544" y="237998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497707" y="2083801"/>
            <a:ext cx="4530090" cy="11969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Okula </a:t>
            </a:r>
            <a:r>
              <a:rPr dirty="0" sz="2400" spc="-5">
                <a:latin typeface="Calibri"/>
                <a:cs typeface="Calibri"/>
              </a:rPr>
              <a:t>uyumda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güçlük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Dışlanma,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yalnız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kalma,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sevilmeme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zorluklar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3627" y="1793748"/>
            <a:ext cx="2435860" cy="1632585"/>
            <a:chOff x="833627" y="1793748"/>
            <a:chExt cx="2435860" cy="1632585"/>
          </a:xfrm>
        </p:grpSpPr>
        <p:sp>
          <p:nvSpPr>
            <p:cNvPr id="7" name="object 7"/>
            <p:cNvSpPr/>
            <p:nvPr/>
          </p:nvSpPr>
          <p:spPr>
            <a:xfrm>
              <a:off x="839723" y="1799844"/>
              <a:ext cx="2423160" cy="1620520"/>
            </a:xfrm>
            <a:custGeom>
              <a:avLst/>
              <a:gdLst/>
              <a:ahLst/>
              <a:cxnLst/>
              <a:rect l="l" t="t" r="r" b="b"/>
              <a:pathLst>
                <a:path w="2423160" h="1620520">
                  <a:moveTo>
                    <a:pt x="2153158" y="0"/>
                  </a:moveTo>
                  <a:lnTo>
                    <a:pt x="270014" y="0"/>
                  </a:lnTo>
                  <a:lnTo>
                    <a:pt x="221479" y="4350"/>
                  </a:lnTo>
                  <a:lnTo>
                    <a:pt x="175798" y="16894"/>
                  </a:lnTo>
                  <a:lnTo>
                    <a:pt x="133733" y="36867"/>
                  </a:lnTo>
                  <a:lnTo>
                    <a:pt x="96048" y="63507"/>
                  </a:lnTo>
                  <a:lnTo>
                    <a:pt x="63504" y="96051"/>
                  </a:lnTo>
                  <a:lnTo>
                    <a:pt x="36865" y="133735"/>
                  </a:lnTo>
                  <a:lnTo>
                    <a:pt x="16892" y="175797"/>
                  </a:lnTo>
                  <a:lnTo>
                    <a:pt x="4350" y="221474"/>
                  </a:lnTo>
                  <a:lnTo>
                    <a:pt x="0" y="270001"/>
                  </a:lnTo>
                  <a:lnTo>
                    <a:pt x="0" y="1350009"/>
                  </a:lnTo>
                  <a:lnTo>
                    <a:pt x="4350" y="1398537"/>
                  </a:lnTo>
                  <a:lnTo>
                    <a:pt x="16892" y="1444214"/>
                  </a:lnTo>
                  <a:lnTo>
                    <a:pt x="36865" y="1486276"/>
                  </a:lnTo>
                  <a:lnTo>
                    <a:pt x="63504" y="1523960"/>
                  </a:lnTo>
                  <a:lnTo>
                    <a:pt x="96048" y="1556504"/>
                  </a:lnTo>
                  <a:lnTo>
                    <a:pt x="133733" y="1583144"/>
                  </a:lnTo>
                  <a:lnTo>
                    <a:pt x="175798" y="1603117"/>
                  </a:lnTo>
                  <a:lnTo>
                    <a:pt x="221479" y="1615661"/>
                  </a:lnTo>
                  <a:lnTo>
                    <a:pt x="270014" y="1620011"/>
                  </a:lnTo>
                  <a:lnTo>
                    <a:pt x="2153158" y="1620011"/>
                  </a:lnTo>
                  <a:lnTo>
                    <a:pt x="2201685" y="1615661"/>
                  </a:lnTo>
                  <a:lnTo>
                    <a:pt x="2247362" y="1603117"/>
                  </a:lnTo>
                  <a:lnTo>
                    <a:pt x="2289424" y="1583144"/>
                  </a:lnTo>
                  <a:lnTo>
                    <a:pt x="2327108" y="1556504"/>
                  </a:lnTo>
                  <a:lnTo>
                    <a:pt x="2359652" y="1523960"/>
                  </a:lnTo>
                  <a:lnTo>
                    <a:pt x="2386292" y="1486276"/>
                  </a:lnTo>
                  <a:lnTo>
                    <a:pt x="2406265" y="1444214"/>
                  </a:lnTo>
                  <a:lnTo>
                    <a:pt x="2418809" y="1398537"/>
                  </a:lnTo>
                  <a:lnTo>
                    <a:pt x="2423160" y="1350009"/>
                  </a:lnTo>
                  <a:lnTo>
                    <a:pt x="2423160" y="270001"/>
                  </a:lnTo>
                  <a:lnTo>
                    <a:pt x="2418809" y="221474"/>
                  </a:lnTo>
                  <a:lnTo>
                    <a:pt x="2406265" y="175797"/>
                  </a:lnTo>
                  <a:lnTo>
                    <a:pt x="2386292" y="133735"/>
                  </a:lnTo>
                  <a:lnTo>
                    <a:pt x="2359652" y="96051"/>
                  </a:lnTo>
                  <a:lnTo>
                    <a:pt x="2327108" y="63507"/>
                  </a:lnTo>
                  <a:lnTo>
                    <a:pt x="2289424" y="36867"/>
                  </a:lnTo>
                  <a:lnTo>
                    <a:pt x="2247362" y="16894"/>
                  </a:lnTo>
                  <a:lnTo>
                    <a:pt x="2201685" y="4350"/>
                  </a:lnTo>
                  <a:lnTo>
                    <a:pt x="215315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9723" y="1799844"/>
              <a:ext cx="2423160" cy="1620520"/>
            </a:xfrm>
            <a:custGeom>
              <a:avLst/>
              <a:gdLst/>
              <a:ahLst/>
              <a:cxnLst/>
              <a:rect l="l" t="t" r="r" b="b"/>
              <a:pathLst>
                <a:path w="2423160" h="1620520">
                  <a:moveTo>
                    <a:pt x="0" y="270001"/>
                  </a:moveTo>
                  <a:lnTo>
                    <a:pt x="4350" y="221474"/>
                  </a:lnTo>
                  <a:lnTo>
                    <a:pt x="16892" y="175797"/>
                  </a:lnTo>
                  <a:lnTo>
                    <a:pt x="36865" y="133735"/>
                  </a:lnTo>
                  <a:lnTo>
                    <a:pt x="63504" y="96051"/>
                  </a:lnTo>
                  <a:lnTo>
                    <a:pt x="96048" y="63507"/>
                  </a:lnTo>
                  <a:lnTo>
                    <a:pt x="133733" y="36867"/>
                  </a:lnTo>
                  <a:lnTo>
                    <a:pt x="175798" y="16894"/>
                  </a:lnTo>
                  <a:lnTo>
                    <a:pt x="221479" y="4350"/>
                  </a:lnTo>
                  <a:lnTo>
                    <a:pt x="270014" y="0"/>
                  </a:lnTo>
                  <a:lnTo>
                    <a:pt x="2153158" y="0"/>
                  </a:lnTo>
                  <a:lnTo>
                    <a:pt x="2201685" y="4350"/>
                  </a:lnTo>
                  <a:lnTo>
                    <a:pt x="2247362" y="16894"/>
                  </a:lnTo>
                  <a:lnTo>
                    <a:pt x="2289424" y="36867"/>
                  </a:lnTo>
                  <a:lnTo>
                    <a:pt x="2327108" y="63507"/>
                  </a:lnTo>
                  <a:lnTo>
                    <a:pt x="2359652" y="96051"/>
                  </a:lnTo>
                  <a:lnTo>
                    <a:pt x="2386292" y="133735"/>
                  </a:lnTo>
                  <a:lnTo>
                    <a:pt x="2406265" y="175797"/>
                  </a:lnTo>
                  <a:lnTo>
                    <a:pt x="2418809" y="221474"/>
                  </a:lnTo>
                  <a:lnTo>
                    <a:pt x="2423160" y="270001"/>
                  </a:lnTo>
                  <a:lnTo>
                    <a:pt x="2423160" y="1350009"/>
                  </a:lnTo>
                  <a:lnTo>
                    <a:pt x="2418809" y="1398537"/>
                  </a:lnTo>
                  <a:lnTo>
                    <a:pt x="2406265" y="1444214"/>
                  </a:lnTo>
                  <a:lnTo>
                    <a:pt x="2386292" y="1486276"/>
                  </a:lnTo>
                  <a:lnTo>
                    <a:pt x="2359652" y="1523960"/>
                  </a:lnTo>
                  <a:lnTo>
                    <a:pt x="2327108" y="1556504"/>
                  </a:lnTo>
                  <a:lnTo>
                    <a:pt x="2289424" y="1583144"/>
                  </a:lnTo>
                  <a:lnTo>
                    <a:pt x="2247362" y="1603117"/>
                  </a:lnTo>
                  <a:lnTo>
                    <a:pt x="2201685" y="1615661"/>
                  </a:lnTo>
                  <a:lnTo>
                    <a:pt x="2153158" y="1620011"/>
                  </a:lnTo>
                  <a:lnTo>
                    <a:pt x="270014" y="1620011"/>
                  </a:lnTo>
                  <a:lnTo>
                    <a:pt x="221479" y="1615661"/>
                  </a:lnTo>
                  <a:lnTo>
                    <a:pt x="175798" y="1603117"/>
                  </a:lnTo>
                  <a:lnTo>
                    <a:pt x="133733" y="1583144"/>
                  </a:lnTo>
                  <a:lnTo>
                    <a:pt x="96048" y="1556504"/>
                  </a:lnTo>
                  <a:lnTo>
                    <a:pt x="63504" y="1523960"/>
                  </a:lnTo>
                  <a:lnTo>
                    <a:pt x="36865" y="1486276"/>
                  </a:lnTo>
                  <a:lnTo>
                    <a:pt x="16892" y="1444214"/>
                  </a:lnTo>
                  <a:lnTo>
                    <a:pt x="4350" y="1398537"/>
                  </a:lnTo>
                  <a:lnTo>
                    <a:pt x="0" y="1350009"/>
                  </a:lnTo>
                  <a:lnTo>
                    <a:pt x="0" y="27000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297686" y="2148077"/>
            <a:ext cx="1508125" cy="84201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0" marR="5080" indent="-114300">
              <a:lnSpc>
                <a:spcPts val="3070"/>
              </a:lnSpc>
              <a:spcBef>
                <a:spcPts val="439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53485" y="3684778"/>
            <a:ext cx="8105140" cy="1820545"/>
            <a:chOff x="3253485" y="3684778"/>
            <a:chExt cx="8105140" cy="1820545"/>
          </a:xfrm>
        </p:grpSpPr>
        <p:sp>
          <p:nvSpPr>
            <p:cNvPr id="11" name="object 11"/>
            <p:cNvSpPr/>
            <p:nvPr/>
          </p:nvSpPr>
          <p:spPr>
            <a:xfrm>
              <a:off x="3259835" y="3691128"/>
              <a:ext cx="8092440" cy="1807845"/>
            </a:xfrm>
            <a:custGeom>
              <a:avLst/>
              <a:gdLst/>
              <a:ahLst/>
              <a:cxnLst/>
              <a:rect l="l" t="t" r="r" b="b"/>
              <a:pathLst>
                <a:path w="8092440" h="1807845">
                  <a:moveTo>
                    <a:pt x="7791196" y="0"/>
                  </a:moveTo>
                  <a:lnTo>
                    <a:pt x="0" y="0"/>
                  </a:lnTo>
                  <a:lnTo>
                    <a:pt x="0" y="1807464"/>
                  </a:lnTo>
                  <a:lnTo>
                    <a:pt x="7791196" y="1807464"/>
                  </a:lnTo>
                  <a:lnTo>
                    <a:pt x="7840058" y="1803521"/>
                  </a:lnTo>
                  <a:lnTo>
                    <a:pt x="7886411" y="1792106"/>
                  </a:lnTo>
                  <a:lnTo>
                    <a:pt x="7929633" y="1773839"/>
                  </a:lnTo>
                  <a:lnTo>
                    <a:pt x="7969105" y="1749340"/>
                  </a:lnTo>
                  <a:lnTo>
                    <a:pt x="8004206" y="1719230"/>
                  </a:lnTo>
                  <a:lnTo>
                    <a:pt x="8034316" y="1684129"/>
                  </a:lnTo>
                  <a:lnTo>
                    <a:pt x="8058815" y="1644657"/>
                  </a:lnTo>
                  <a:lnTo>
                    <a:pt x="8077082" y="1601435"/>
                  </a:lnTo>
                  <a:lnTo>
                    <a:pt x="8088497" y="1555082"/>
                  </a:lnTo>
                  <a:lnTo>
                    <a:pt x="8092440" y="1506220"/>
                  </a:lnTo>
                  <a:lnTo>
                    <a:pt x="8092440" y="301244"/>
                  </a:lnTo>
                  <a:lnTo>
                    <a:pt x="8088497" y="252381"/>
                  </a:lnTo>
                  <a:lnTo>
                    <a:pt x="8077082" y="206028"/>
                  </a:lnTo>
                  <a:lnTo>
                    <a:pt x="8058815" y="162806"/>
                  </a:lnTo>
                  <a:lnTo>
                    <a:pt x="8034316" y="123334"/>
                  </a:lnTo>
                  <a:lnTo>
                    <a:pt x="8004206" y="88233"/>
                  </a:lnTo>
                  <a:lnTo>
                    <a:pt x="7969105" y="58123"/>
                  </a:lnTo>
                  <a:lnTo>
                    <a:pt x="7929633" y="33624"/>
                  </a:lnTo>
                  <a:lnTo>
                    <a:pt x="7886411" y="15357"/>
                  </a:lnTo>
                  <a:lnTo>
                    <a:pt x="7840058" y="3942"/>
                  </a:lnTo>
                  <a:lnTo>
                    <a:pt x="7791196" y="0"/>
                  </a:lnTo>
                  <a:close/>
                </a:path>
              </a:pathLst>
            </a:custGeom>
            <a:solidFill>
              <a:srgbClr val="FFC55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59835" y="3691128"/>
              <a:ext cx="8092440" cy="1807845"/>
            </a:xfrm>
            <a:custGeom>
              <a:avLst/>
              <a:gdLst/>
              <a:ahLst/>
              <a:cxnLst/>
              <a:rect l="l" t="t" r="r" b="b"/>
              <a:pathLst>
                <a:path w="8092440" h="1807845">
                  <a:moveTo>
                    <a:pt x="8092440" y="301244"/>
                  </a:moveTo>
                  <a:lnTo>
                    <a:pt x="8092440" y="1506220"/>
                  </a:lnTo>
                  <a:lnTo>
                    <a:pt x="8088497" y="1555082"/>
                  </a:lnTo>
                  <a:lnTo>
                    <a:pt x="8077082" y="1601435"/>
                  </a:lnTo>
                  <a:lnTo>
                    <a:pt x="8058815" y="1644657"/>
                  </a:lnTo>
                  <a:lnTo>
                    <a:pt x="8034316" y="1684129"/>
                  </a:lnTo>
                  <a:lnTo>
                    <a:pt x="8004206" y="1719230"/>
                  </a:lnTo>
                  <a:lnTo>
                    <a:pt x="7969105" y="1749340"/>
                  </a:lnTo>
                  <a:lnTo>
                    <a:pt x="7929633" y="1773839"/>
                  </a:lnTo>
                  <a:lnTo>
                    <a:pt x="7886411" y="1792106"/>
                  </a:lnTo>
                  <a:lnTo>
                    <a:pt x="7840058" y="1803521"/>
                  </a:lnTo>
                  <a:lnTo>
                    <a:pt x="7791196" y="1807464"/>
                  </a:lnTo>
                  <a:lnTo>
                    <a:pt x="0" y="1807464"/>
                  </a:lnTo>
                  <a:lnTo>
                    <a:pt x="0" y="0"/>
                  </a:lnTo>
                  <a:lnTo>
                    <a:pt x="7791196" y="0"/>
                  </a:lnTo>
                  <a:lnTo>
                    <a:pt x="7840058" y="3942"/>
                  </a:lnTo>
                  <a:lnTo>
                    <a:pt x="7886411" y="15357"/>
                  </a:lnTo>
                  <a:lnTo>
                    <a:pt x="7929633" y="33624"/>
                  </a:lnTo>
                  <a:lnTo>
                    <a:pt x="7969105" y="58123"/>
                  </a:lnTo>
                  <a:lnTo>
                    <a:pt x="8004206" y="88233"/>
                  </a:lnTo>
                  <a:lnTo>
                    <a:pt x="8034316" y="123334"/>
                  </a:lnTo>
                  <a:lnTo>
                    <a:pt x="8058815" y="162806"/>
                  </a:lnTo>
                  <a:lnTo>
                    <a:pt x="8077082" y="206028"/>
                  </a:lnTo>
                  <a:lnTo>
                    <a:pt x="8088497" y="252381"/>
                  </a:lnTo>
                  <a:lnTo>
                    <a:pt x="8092440" y="301244"/>
                  </a:lnTo>
                  <a:close/>
                </a:path>
              </a:pathLst>
            </a:custGeom>
            <a:ln w="12192">
              <a:solidFill>
                <a:srgbClr val="FFC5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495294" y="3754373"/>
            <a:ext cx="6664325" cy="15881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Saldırgan </a:t>
            </a:r>
            <a:r>
              <a:rPr dirty="0" sz="2400" spc="-10">
                <a:latin typeface="Calibri"/>
                <a:cs typeface="Calibri"/>
              </a:rPr>
              <a:t>davranışların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sürmesi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ilişkilerinde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Erken </a:t>
            </a:r>
            <a:r>
              <a:rPr dirty="0" sz="2400" spc="-10">
                <a:latin typeface="Calibri"/>
                <a:cs typeface="Calibri"/>
              </a:rPr>
              <a:t>yaşlarda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sigara,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alkol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madde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kullanma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riski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Problemli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davranışlarda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(örn.</a:t>
            </a:r>
            <a:r>
              <a:rPr dirty="0" sz="2400" spc="-10">
                <a:latin typeface="Calibri"/>
                <a:cs typeface="Calibri"/>
              </a:rPr>
              <a:t> suça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yönelik)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bulunma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3627" y="3794759"/>
            <a:ext cx="2432685" cy="1600200"/>
            <a:chOff x="833627" y="3794759"/>
            <a:chExt cx="2432685" cy="1600200"/>
          </a:xfrm>
        </p:grpSpPr>
        <p:sp>
          <p:nvSpPr>
            <p:cNvPr id="15" name="object 15"/>
            <p:cNvSpPr/>
            <p:nvPr/>
          </p:nvSpPr>
          <p:spPr>
            <a:xfrm>
              <a:off x="839723" y="3800855"/>
              <a:ext cx="2420620" cy="1588135"/>
            </a:xfrm>
            <a:custGeom>
              <a:avLst/>
              <a:gdLst/>
              <a:ahLst/>
              <a:cxnLst/>
              <a:rect l="l" t="t" r="r" b="b"/>
              <a:pathLst>
                <a:path w="2420620" h="1588135">
                  <a:moveTo>
                    <a:pt x="2155444" y="0"/>
                  </a:moveTo>
                  <a:lnTo>
                    <a:pt x="264680" y="0"/>
                  </a:lnTo>
                  <a:lnTo>
                    <a:pt x="217104" y="4263"/>
                  </a:lnTo>
                  <a:lnTo>
                    <a:pt x="172325" y="16557"/>
                  </a:lnTo>
                  <a:lnTo>
                    <a:pt x="131092" y="36133"/>
                  </a:lnTo>
                  <a:lnTo>
                    <a:pt x="94151" y="62244"/>
                  </a:lnTo>
                  <a:lnTo>
                    <a:pt x="62250" y="94143"/>
                  </a:lnTo>
                  <a:lnTo>
                    <a:pt x="36137" y="131082"/>
                  </a:lnTo>
                  <a:lnTo>
                    <a:pt x="16559" y="172314"/>
                  </a:lnTo>
                  <a:lnTo>
                    <a:pt x="4264" y="217092"/>
                  </a:lnTo>
                  <a:lnTo>
                    <a:pt x="0" y="264668"/>
                  </a:lnTo>
                  <a:lnTo>
                    <a:pt x="0" y="1323340"/>
                  </a:lnTo>
                  <a:lnTo>
                    <a:pt x="4264" y="1370915"/>
                  </a:lnTo>
                  <a:lnTo>
                    <a:pt x="16559" y="1415693"/>
                  </a:lnTo>
                  <a:lnTo>
                    <a:pt x="36137" y="1456925"/>
                  </a:lnTo>
                  <a:lnTo>
                    <a:pt x="62250" y="1493864"/>
                  </a:lnTo>
                  <a:lnTo>
                    <a:pt x="94151" y="1525763"/>
                  </a:lnTo>
                  <a:lnTo>
                    <a:pt x="131092" y="1551874"/>
                  </a:lnTo>
                  <a:lnTo>
                    <a:pt x="172325" y="1571450"/>
                  </a:lnTo>
                  <a:lnTo>
                    <a:pt x="217104" y="1583744"/>
                  </a:lnTo>
                  <a:lnTo>
                    <a:pt x="264680" y="1588008"/>
                  </a:lnTo>
                  <a:lnTo>
                    <a:pt x="2155444" y="1588008"/>
                  </a:lnTo>
                  <a:lnTo>
                    <a:pt x="2203019" y="1583744"/>
                  </a:lnTo>
                  <a:lnTo>
                    <a:pt x="2247797" y="1571450"/>
                  </a:lnTo>
                  <a:lnTo>
                    <a:pt x="2289029" y="1551874"/>
                  </a:lnTo>
                  <a:lnTo>
                    <a:pt x="2325968" y="1525763"/>
                  </a:lnTo>
                  <a:lnTo>
                    <a:pt x="2357867" y="1493864"/>
                  </a:lnTo>
                  <a:lnTo>
                    <a:pt x="2383978" y="1456925"/>
                  </a:lnTo>
                  <a:lnTo>
                    <a:pt x="2403554" y="1415693"/>
                  </a:lnTo>
                  <a:lnTo>
                    <a:pt x="2415848" y="1370915"/>
                  </a:lnTo>
                  <a:lnTo>
                    <a:pt x="2420112" y="1323340"/>
                  </a:lnTo>
                  <a:lnTo>
                    <a:pt x="2420112" y="264668"/>
                  </a:lnTo>
                  <a:lnTo>
                    <a:pt x="2415848" y="217092"/>
                  </a:lnTo>
                  <a:lnTo>
                    <a:pt x="2403554" y="172314"/>
                  </a:lnTo>
                  <a:lnTo>
                    <a:pt x="2383978" y="131082"/>
                  </a:lnTo>
                  <a:lnTo>
                    <a:pt x="2357867" y="94143"/>
                  </a:lnTo>
                  <a:lnTo>
                    <a:pt x="2325968" y="62244"/>
                  </a:lnTo>
                  <a:lnTo>
                    <a:pt x="2289029" y="36133"/>
                  </a:lnTo>
                  <a:lnTo>
                    <a:pt x="2247797" y="16557"/>
                  </a:lnTo>
                  <a:lnTo>
                    <a:pt x="2203019" y="4263"/>
                  </a:lnTo>
                  <a:lnTo>
                    <a:pt x="2155444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9723" y="3800855"/>
              <a:ext cx="2420620" cy="1588135"/>
            </a:xfrm>
            <a:custGeom>
              <a:avLst/>
              <a:gdLst/>
              <a:ahLst/>
              <a:cxnLst/>
              <a:rect l="l" t="t" r="r" b="b"/>
              <a:pathLst>
                <a:path w="2420620" h="1588135">
                  <a:moveTo>
                    <a:pt x="0" y="264668"/>
                  </a:moveTo>
                  <a:lnTo>
                    <a:pt x="4264" y="217092"/>
                  </a:lnTo>
                  <a:lnTo>
                    <a:pt x="16559" y="172314"/>
                  </a:lnTo>
                  <a:lnTo>
                    <a:pt x="36137" y="131082"/>
                  </a:lnTo>
                  <a:lnTo>
                    <a:pt x="62250" y="94143"/>
                  </a:lnTo>
                  <a:lnTo>
                    <a:pt x="94151" y="62244"/>
                  </a:lnTo>
                  <a:lnTo>
                    <a:pt x="131092" y="36133"/>
                  </a:lnTo>
                  <a:lnTo>
                    <a:pt x="172325" y="16557"/>
                  </a:lnTo>
                  <a:lnTo>
                    <a:pt x="217104" y="4263"/>
                  </a:lnTo>
                  <a:lnTo>
                    <a:pt x="264680" y="0"/>
                  </a:lnTo>
                  <a:lnTo>
                    <a:pt x="2155444" y="0"/>
                  </a:lnTo>
                  <a:lnTo>
                    <a:pt x="2203019" y="4263"/>
                  </a:lnTo>
                  <a:lnTo>
                    <a:pt x="2247797" y="16557"/>
                  </a:lnTo>
                  <a:lnTo>
                    <a:pt x="2289029" y="36133"/>
                  </a:lnTo>
                  <a:lnTo>
                    <a:pt x="2325968" y="62244"/>
                  </a:lnTo>
                  <a:lnTo>
                    <a:pt x="2357867" y="94143"/>
                  </a:lnTo>
                  <a:lnTo>
                    <a:pt x="2383978" y="131082"/>
                  </a:lnTo>
                  <a:lnTo>
                    <a:pt x="2403554" y="172314"/>
                  </a:lnTo>
                  <a:lnTo>
                    <a:pt x="2415848" y="217092"/>
                  </a:lnTo>
                  <a:lnTo>
                    <a:pt x="2420112" y="264668"/>
                  </a:lnTo>
                  <a:lnTo>
                    <a:pt x="2420112" y="1323340"/>
                  </a:lnTo>
                  <a:lnTo>
                    <a:pt x="2415848" y="1370915"/>
                  </a:lnTo>
                  <a:lnTo>
                    <a:pt x="2403554" y="1415693"/>
                  </a:lnTo>
                  <a:lnTo>
                    <a:pt x="2383978" y="1456925"/>
                  </a:lnTo>
                  <a:lnTo>
                    <a:pt x="2357867" y="1493864"/>
                  </a:lnTo>
                  <a:lnTo>
                    <a:pt x="2325968" y="1525763"/>
                  </a:lnTo>
                  <a:lnTo>
                    <a:pt x="2289029" y="1551874"/>
                  </a:lnTo>
                  <a:lnTo>
                    <a:pt x="2247797" y="1571450"/>
                  </a:lnTo>
                  <a:lnTo>
                    <a:pt x="2203019" y="1583744"/>
                  </a:lnTo>
                  <a:lnTo>
                    <a:pt x="2155444" y="1588008"/>
                  </a:lnTo>
                  <a:lnTo>
                    <a:pt x="264680" y="1588008"/>
                  </a:lnTo>
                  <a:lnTo>
                    <a:pt x="217104" y="1583744"/>
                  </a:lnTo>
                  <a:lnTo>
                    <a:pt x="172325" y="1571450"/>
                  </a:lnTo>
                  <a:lnTo>
                    <a:pt x="131092" y="1551874"/>
                  </a:lnTo>
                  <a:lnTo>
                    <a:pt x="94151" y="1525763"/>
                  </a:lnTo>
                  <a:lnTo>
                    <a:pt x="62250" y="1493864"/>
                  </a:lnTo>
                  <a:lnTo>
                    <a:pt x="36137" y="1456925"/>
                  </a:lnTo>
                  <a:lnTo>
                    <a:pt x="16559" y="1415693"/>
                  </a:lnTo>
                  <a:lnTo>
                    <a:pt x="4264" y="1370915"/>
                  </a:lnTo>
                  <a:lnTo>
                    <a:pt x="0" y="1323340"/>
                  </a:lnTo>
                  <a:lnTo>
                    <a:pt x="0" y="2646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216863" y="4133850"/>
            <a:ext cx="1666875" cy="8420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05740" marR="5080" indent="-193675">
              <a:lnSpc>
                <a:spcPts val="3070"/>
              </a:lnSpc>
              <a:spcBef>
                <a:spcPts val="440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8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11117" y="364947"/>
            <a:ext cx="49752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6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739" y="6476491"/>
            <a:ext cx="62001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(Camodeca,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Goossens,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Meerum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Terwogt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Schuengel,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2002;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Gökkaya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Tekinsav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Sütcü,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2020;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Jacobs,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2008;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Menesini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170" y="609676"/>
            <a:ext cx="49060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4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Zorbalığı</a:t>
            </a:r>
            <a:r>
              <a:rPr dirty="0" sz="44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0">
                <a:solidFill>
                  <a:srgbClr val="000000"/>
                </a:solidFill>
                <a:latin typeface="Calibri Light"/>
                <a:cs typeface="Calibri Light"/>
              </a:rPr>
              <a:t>Nedir?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35937"/>
            <a:ext cx="10466070" cy="442722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48514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Akran</a:t>
            </a:r>
            <a:r>
              <a:rPr dirty="0" sz="2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zorbalığı</a:t>
            </a:r>
            <a:r>
              <a:rPr dirty="0" sz="2800" spc="-10">
                <a:latin typeface="Calibri"/>
                <a:cs typeface="Calibri"/>
              </a:rPr>
              <a:t>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okullarda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ya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birkaç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çocuğun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başka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çocuğa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karşı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yaptığı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saldırgan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olarak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tanımlanmaktadır.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1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Bir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olarak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tanımlanması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için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üç</a:t>
            </a:r>
            <a:r>
              <a:rPr dirty="0" sz="2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özellik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spc="-15">
                <a:latin typeface="Calibri"/>
                <a:cs typeface="Calibri"/>
              </a:rPr>
              <a:t>gerekmektedir: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300">
              <a:latin typeface="Calibri"/>
              <a:cs typeface="Calibri"/>
            </a:endParaRPr>
          </a:p>
          <a:p>
            <a:pPr marL="12700" marR="2037714">
              <a:lnSpc>
                <a:spcPct val="119700"/>
              </a:lnSpc>
            </a:pPr>
            <a:r>
              <a:rPr dirty="0" sz="2800" spc="-5">
                <a:latin typeface="Calibri"/>
                <a:cs typeface="Calibri"/>
              </a:rPr>
              <a:t>1-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zarar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verme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niyetiyle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kasıtlı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olarak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yapılması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2-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tekrarlaması</a:t>
            </a:r>
            <a:r>
              <a:rPr dirty="0" sz="2800" spc="4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ve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sürekli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olması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660"/>
              </a:spcBef>
            </a:pPr>
            <a:r>
              <a:rPr dirty="0" sz="2800" spc="-5">
                <a:latin typeface="Calibri"/>
                <a:cs typeface="Calibri"/>
              </a:rPr>
              <a:t>3-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arasında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güç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dengesizliği</a:t>
            </a:r>
            <a:r>
              <a:rPr dirty="0" sz="2800" spc="-10">
                <a:latin typeface="Calibri"/>
                <a:cs typeface="Calibri"/>
              </a:rPr>
              <a:t>nin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olması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</a:t>
            </a:r>
            <a:r>
              <a:rPr dirty="0" sz="2800" spc="-10" i="1">
                <a:latin typeface="Calibri"/>
                <a:cs typeface="Calibri"/>
              </a:rPr>
              <a:t>fiziksel,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zihinsel,</a:t>
            </a:r>
            <a:r>
              <a:rPr dirty="0" sz="2800" spc="30" i="1">
                <a:latin typeface="Calibri"/>
                <a:cs typeface="Calibri"/>
              </a:rPr>
              <a:t> </a:t>
            </a:r>
            <a:r>
              <a:rPr dirty="0" sz="2800" spc="-15" i="1">
                <a:latin typeface="Calibri"/>
                <a:cs typeface="Calibri"/>
              </a:rPr>
              <a:t>sosyal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yaş</a:t>
            </a:r>
            <a:r>
              <a:rPr dirty="0" sz="2800" spc="-35" i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gibi)</a:t>
            </a:r>
            <a:endParaRPr sz="2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30"/>
              </a:spcBef>
            </a:pPr>
            <a:r>
              <a:rPr dirty="0" sz="900" spc="-5">
                <a:latin typeface="Calibri"/>
                <a:cs typeface="Calibri"/>
              </a:rPr>
              <a:t>(Olweus,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5517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0" y="350901"/>
            <a:ext cx="6289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6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13734" y="1282953"/>
            <a:ext cx="7310120" cy="2990850"/>
            <a:chOff x="3713734" y="1282953"/>
            <a:chExt cx="7310120" cy="2990850"/>
          </a:xfrm>
        </p:grpSpPr>
        <p:sp>
          <p:nvSpPr>
            <p:cNvPr id="4" name="object 4"/>
            <p:cNvSpPr/>
            <p:nvPr/>
          </p:nvSpPr>
          <p:spPr>
            <a:xfrm>
              <a:off x="3720084" y="1289303"/>
              <a:ext cx="7297420" cy="2978150"/>
            </a:xfrm>
            <a:custGeom>
              <a:avLst/>
              <a:gdLst/>
              <a:ahLst/>
              <a:cxnLst/>
              <a:rect l="l" t="t" r="r" b="b"/>
              <a:pathLst>
                <a:path w="7297420" h="2978150">
                  <a:moveTo>
                    <a:pt x="6800596" y="0"/>
                  </a:moveTo>
                  <a:lnTo>
                    <a:pt x="0" y="0"/>
                  </a:lnTo>
                  <a:lnTo>
                    <a:pt x="0" y="2977896"/>
                  </a:lnTo>
                  <a:lnTo>
                    <a:pt x="6800596" y="2977896"/>
                  </a:lnTo>
                  <a:lnTo>
                    <a:pt x="6848388" y="2975623"/>
                  </a:lnTo>
                  <a:lnTo>
                    <a:pt x="6894896" y="2968945"/>
                  </a:lnTo>
                  <a:lnTo>
                    <a:pt x="6939912" y="2958068"/>
                  </a:lnTo>
                  <a:lnTo>
                    <a:pt x="6983228" y="2943202"/>
                  </a:lnTo>
                  <a:lnTo>
                    <a:pt x="7024635" y="2924554"/>
                  </a:lnTo>
                  <a:lnTo>
                    <a:pt x="7063926" y="2902333"/>
                  </a:lnTo>
                  <a:lnTo>
                    <a:pt x="7100893" y="2876747"/>
                  </a:lnTo>
                  <a:lnTo>
                    <a:pt x="7135326" y="2848003"/>
                  </a:lnTo>
                  <a:lnTo>
                    <a:pt x="7167019" y="2816310"/>
                  </a:lnTo>
                  <a:lnTo>
                    <a:pt x="7195763" y="2781877"/>
                  </a:lnTo>
                  <a:lnTo>
                    <a:pt x="7221349" y="2744910"/>
                  </a:lnTo>
                  <a:lnTo>
                    <a:pt x="7243570" y="2705619"/>
                  </a:lnTo>
                  <a:lnTo>
                    <a:pt x="7262218" y="2664212"/>
                  </a:lnTo>
                  <a:lnTo>
                    <a:pt x="7277084" y="2620896"/>
                  </a:lnTo>
                  <a:lnTo>
                    <a:pt x="7287961" y="2575880"/>
                  </a:lnTo>
                  <a:lnTo>
                    <a:pt x="7294639" y="2529372"/>
                  </a:lnTo>
                  <a:lnTo>
                    <a:pt x="7296911" y="2481580"/>
                  </a:lnTo>
                  <a:lnTo>
                    <a:pt x="7296911" y="496316"/>
                  </a:lnTo>
                  <a:lnTo>
                    <a:pt x="7294639" y="448523"/>
                  </a:lnTo>
                  <a:lnTo>
                    <a:pt x="7287961" y="402015"/>
                  </a:lnTo>
                  <a:lnTo>
                    <a:pt x="7277084" y="356999"/>
                  </a:lnTo>
                  <a:lnTo>
                    <a:pt x="7262218" y="313683"/>
                  </a:lnTo>
                  <a:lnTo>
                    <a:pt x="7243570" y="272276"/>
                  </a:lnTo>
                  <a:lnTo>
                    <a:pt x="7221349" y="232985"/>
                  </a:lnTo>
                  <a:lnTo>
                    <a:pt x="7195763" y="196018"/>
                  </a:lnTo>
                  <a:lnTo>
                    <a:pt x="7167019" y="161585"/>
                  </a:lnTo>
                  <a:lnTo>
                    <a:pt x="7135326" y="129892"/>
                  </a:lnTo>
                  <a:lnTo>
                    <a:pt x="7100893" y="101148"/>
                  </a:lnTo>
                  <a:lnTo>
                    <a:pt x="7063926" y="75562"/>
                  </a:lnTo>
                  <a:lnTo>
                    <a:pt x="7024635" y="53341"/>
                  </a:lnTo>
                  <a:lnTo>
                    <a:pt x="6983228" y="34693"/>
                  </a:lnTo>
                  <a:lnTo>
                    <a:pt x="6939912" y="19827"/>
                  </a:lnTo>
                  <a:lnTo>
                    <a:pt x="6894896" y="8950"/>
                  </a:lnTo>
                  <a:lnTo>
                    <a:pt x="6848388" y="2272"/>
                  </a:lnTo>
                  <a:lnTo>
                    <a:pt x="6800596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20084" y="1289303"/>
              <a:ext cx="7297420" cy="2978150"/>
            </a:xfrm>
            <a:custGeom>
              <a:avLst/>
              <a:gdLst/>
              <a:ahLst/>
              <a:cxnLst/>
              <a:rect l="l" t="t" r="r" b="b"/>
              <a:pathLst>
                <a:path w="7297420" h="2978150">
                  <a:moveTo>
                    <a:pt x="7296911" y="496316"/>
                  </a:moveTo>
                  <a:lnTo>
                    <a:pt x="7296911" y="2481580"/>
                  </a:lnTo>
                  <a:lnTo>
                    <a:pt x="7294639" y="2529372"/>
                  </a:lnTo>
                  <a:lnTo>
                    <a:pt x="7287961" y="2575880"/>
                  </a:lnTo>
                  <a:lnTo>
                    <a:pt x="7277084" y="2620896"/>
                  </a:lnTo>
                  <a:lnTo>
                    <a:pt x="7262218" y="2664212"/>
                  </a:lnTo>
                  <a:lnTo>
                    <a:pt x="7243570" y="2705619"/>
                  </a:lnTo>
                  <a:lnTo>
                    <a:pt x="7221349" y="2744910"/>
                  </a:lnTo>
                  <a:lnTo>
                    <a:pt x="7195763" y="2781877"/>
                  </a:lnTo>
                  <a:lnTo>
                    <a:pt x="7167019" y="2816310"/>
                  </a:lnTo>
                  <a:lnTo>
                    <a:pt x="7135326" y="2848003"/>
                  </a:lnTo>
                  <a:lnTo>
                    <a:pt x="7100893" y="2876747"/>
                  </a:lnTo>
                  <a:lnTo>
                    <a:pt x="7063926" y="2902333"/>
                  </a:lnTo>
                  <a:lnTo>
                    <a:pt x="7024635" y="2924554"/>
                  </a:lnTo>
                  <a:lnTo>
                    <a:pt x="6983228" y="2943202"/>
                  </a:lnTo>
                  <a:lnTo>
                    <a:pt x="6939912" y="2958068"/>
                  </a:lnTo>
                  <a:lnTo>
                    <a:pt x="6894896" y="2968945"/>
                  </a:lnTo>
                  <a:lnTo>
                    <a:pt x="6848388" y="2975623"/>
                  </a:lnTo>
                  <a:lnTo>
                    <a:pt x="6800596" y="2977896"/>
                  </a:lnTo>
                  <a:lnTo>
                    <a:pt x="0" y="2977896"/>
                  </a:lnTo>
                  <a:lnTo>
                    <a:pt x="0" y="0"/>
                  </a:lnTo>
                  <a:lnTo>
                    <a:pt x="6800596" y="0"/>
                  </a:lnTo>
                  <a:lnTo>
                    <a:pt x="6848388" y="2272"/>
                  </a:lnTo>
                  <a:lnTo>
                    <a:pt x="6894896" y="8950"/>
                  </a:lnTo>
                  <a:lnTo>
                    <a:pt x="6939912" y="19827"/>
                  </a:lnTo>
                  <a:lnTo>
                    <a:pt x="6983228" y="34693"/>
                  </a:lnTo>
                  <a:lnTo>
                    <a:pt x="7024635" y="53341"/>
                  </a:lnTo>
                  <a:lnTo>
                    <a:pt x="7063926" y="75562"/>
                  </a:lnTo>
                  <a:lnTo>
                    <a:pt x="7100893" y="101148"/>
                  </a:lnTo>
                  <a:lnTo>
                    <a:pt x="7135326" y="129892"/>
                  </a:lnTo>
                  <a:lnTo>
                    <a:pt x="7167019" y="161585"/>
                  </a:lnTo>
                  <a:lnTo>
                    <a:pt x="7195763" y="196018"/>
                  </a:lnTo>
                  <a:lnTo>
                    <a:pt x="7221349" y="232985"/>
                  </a:lnTo>
                  <a:lnTo>
                    <a:pt x="7243570" y="272276"/>
                  </a:lnTo>
                  <a:lnTo>
                    <a:pt x="7262218" y="313683"/>
                  </a:lnTo>
                  <a:lnTo>
                    <a:pt x="7277084" y="356999"/>
                  </a:lnTo>
                  <a:lnTo>
                    <a:pt x="7287961" y="402015"/>
                  </a:lnTo>
                  <a:lnTo>
                    <a:pt x="7294639" y="448523"/>
                  </a:lnTo>
                  <a:lnTo>
                    <a:pt x="7296911" y="496316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954907" y="1259306"/>
            <a:ext cx="5906770" cy="29571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Üzüntü,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mutsuzluk,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yalnızlık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özgüven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-5">
                <a:latin typeface="Calibri"/>
                <a:cs typeface="Calibri"/>
              </a:rPr>
              <a:t> belirtiler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(baş</a:t>
            </a:r>
            <a:r>
              <a:rPr dirty="0" sz="2000" spc="-5">
                <a:latin typeface="Calibri"/>
                <a:cs typeface="Calibri"/>
              </a:rPr>
              <a:t> ağrısı,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karın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bulantısı)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Uyku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sorunları </a:t>
            </a:r>
            <a:r>
              <a:rPr dirty="0" sz="2000" spc="-15">
                <a:latin typeface="Calibri"/>
                <a:cs typeface="Calibri"/>
              </a:rPr>
              <a:t>(korkulu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rüyalar,</a:t>
            </a:r>
            <a:r>
              <a:rPr dirty="0" sz="2000" spc="-5">
                <a:latin typeface="Calibri"/>
                <a:cs typeface="Calibri"/>
              </a:rPr>
              <a:t> kabuslar)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Gece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altını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ıslatma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Okula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bağlılıkta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azalma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Okulda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güvende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hissetmeme,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gitmek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istememe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uyumda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güçlük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Akademik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başarıda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6823" y="2191511"/>
            <a:ext cx="3228340" cy="1294130"/>
            <a:chOff x="496823" y="2191511"/>
            <a:chExt cx="3228340" cy="1294130"/>
          </a:xfrm>
        </p:grpSpPr>
        <p:sp>
          <p:nvSpPr>
            <p:cNvPr id="8" name="object 8"/>
            <p:cNvSpPr/>
            <p:nvPr/>
          </p:nvSpPr>
          <p:spPr>
            <a:xfrm>
              <a:off x="502919" y="2197607"/>
              <a:ext cx="3215640" cy="1282065"/>
            </a:xfrm>
            <a:custGeom>
              <a:avLst/>
              <a:gdLst/>
              <a:ahLst/>
              <a:cxnLst/>
              <a:rect l="l" t="t" r="r" b="b"/>
              <a:pathLst>
                <a:path w="3215640" h="1282064">
                  <a:moveTo>
                    <a:pt x="3002026" y="0"/>
                  </a:moveTo>
                  <a:lnTo>
                    <a:pt x="213614" y="0"/>
                  </a:lnTo>
                  <a:lnTo>
                    <a:pt x="164635" y="5641"/>
                  </a:lnTo>
                  <a:lnTo>
                    <a:pt x="119674" y="21710"/>
                  </a:lnTo>
                  <a:lnTo>
                    <a:pt x="80011" y="46926"/>
                  </a:lnTo>
                  <a:lnTo>
                    <a:pt x="46930" y="80006"/>
                  </a:lnTo>
                  <a:lnTo>
                    <a:pt x="21712" y="119668"/>
                  </a:lnTo>
                  <a:lnTo>
                    <a:pt x="5641" y="164631"/>
                  </a:lnTo>
                  <a:lnTo>
                    <a:pt x="0" y="213613"/>
                  </a:lnTo>
                  <a:lnTo>
                    <a:pt x="0" y="1068069"/>
                  </a:lnTo>
                  <a:lnTo>
                    <a:pt x="5641" y="1117052"/>
                  </a:lnTo>
                  <a:lnTo>
                    <a:pt x="21712" y="1162015"/>
                  </a:lnTo>
                  <a:lnTo>
                    <a:pt x="46930" y="1201677"/>
                  </a:lnTo>
                  <a:lnTo>
                    <a:pt x="80011" y="1234757"/>
                  </a:lnTo>
                  <a:lnTo>
                    <a:pt x="119674" y="1259973"/>
                  </a:lnTo>
                  <a:lnTo>
                    <a:pt x="164635" y="1276042"/>
                  </a:lnTo>
                  <a:lnTo>
                    <a:pt x="213614" y="1281683"/>
                  </a:lnTo>
                  <a:lnTo>
                    <a:pt x="3002026" y="1281683"/>
                  </a:lnTo>
                  <a:lnTo>
                    <a:pt x="3051008" y="1276042"/>
                  </a:lnTo>
                  <a:lnTo>
                    <a:pt x="3095971" y="1259973"/>
                  </a:lnTo>
                  <a:lnTo>
                    <a:pt x="3135633" y="1234757"/>
                  </a:lnTo>
                  <a:lnTo>
                    <a:pt x="3168713" y="1201677"/>
                  </a:lnTo>
                  <a:lnTo>
                    <a:pt x="3193929" y="1162015"/>
                  </a:lnTo>
                  <a:lnTo>
                    <a:pt x="3209998" y="1117052"/>
                  </a:lnTo>
                  <a:lnTo>
                    <a:pt x="3215640" y="1068069"/>
                  </a:lnTo>
                  <a:lnTo>
                    <a:pt x="3215640" y="213613"/>
                  </a:lnTo>
                  <a:lnTo>
                    <a:pt x="3209998" y="164631"/>
                  </a:lnTo>
                  <a:lnTo>
                    <a:pt x="3193929" y="119668"/>
                  </a:lnTo>
                  <a:lnTo>
                    <a:pt x="3168713" y="80006"/>
                  </a:lnTo>
                  <a:lnTo>
                    <a:pt x="3135633" y="46926"/>
                  </a:lnTo>
                  <a:lnTo>
                    <a:pt x="3095971" y="21710"/>
                  </a:lnTo>
                  <a:lnTo>
                    <a:pt x="3051008" y="5641"/>
                  </a:lnTo>
                  <a:lnTo>
                    <a:pt x="300202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2919" y="2197607"/>
              <a:ext cx="3215640" cy="1282065"/>
            </a:xfrm>
            <a:custGeom>
              <a:avLst/>
              <a:gdLst/>
              <a:ahLst/>
              <a:cxnLst/>
              <a:rect l="l" t="t" r="r" b="b"/>
              <a:pathLst>
                <a:path w="3215640" h="1282064">
                  <a:moveTo>
                    <a:pt x="0" y="213613"/>
                  </a:moveTo>
                  <a:lnTo>
                    <a:pt x="5641" y="164631"/>
                  </a:lnTo>
                  <a:lnTo>
                    <a:pt x="21712" y="119668"/>
                  </a:lnTo>
                  <a:lnTo>
                    <a:pt x="46930" y="80006"/>
                  </a:lnTo>
                  <a:lnTo>
                    <a:pt x="80011" y="46926"/>
                  </a:lnTo>
                  <a:lnTo>
                    <a:pt x="119674" y="21710"/>
                  </a:lnTo>
                  <a:lnTo>
                    <a:pt x="164635" y="5641"/>
                  </a:lnTo>
                  <a:lnTo>
                    <a:pt x="213614" y="0"/>
                  </a:lnTo>
                  <a:lnTo>
                    <a:pt x="3002026" y="0"/>
                  </a:lnTo>
                  <a:lnTo>
                    <a:pt x="3051008" y="5641"/>
                  </a:lnTo>
                  <a:lnTo>
                    <a:pt x="3095971" y="21710"/>
                  </a:lnTo>
                  <a:lnTo>
                    <a:pt x="3135633" y="46926"/>
                  </a:lnTo>
                  <a:lnTo>
                    <a:pt x="3168713" y="80006"/>
                  </a:lnTo>
                  <a:lnTo>
                    <a:pt x="3193929" y="119668"/>
                  </a:lnTo>
                  <a:lnTo>
                    <a:pt x="3209998" y="164631"/>
                  </a:lnTo>
                  <a:lnTo>
                    <a:pt x="3215640" y="213613"/>
                  </a:lnTo>
                  <a:lnTo>
                    <a:pt x="3215640" y="1068069"/>
                  </a:lnTo>
                  <a:lnTo>
                    <a:pt x="3209998" y="1117052"/>
                  </a:lnTo>
                  <a:lnTo>
                    <a:pt x="3193929" y="1162015"/>
                  </a:lnTo>
                  <a:lnTo>
                    <a:pt x="3168713" y="1201677"/>
                  </a:lnTo>
                  <a:lnTo>
                    <a:pt x="3135633" y="1234757"/>
                  </a:lnTo>
                  <a:lnTo>
                    <a:pt x="3095971" y="1259973"/>
                  </a:lnTo>
                  <a:lnTo>
                    <a:pt x="3051008" y="1276042"/>
                  </a:lnTo>
                  <a:lnTo>
                    <a:pt x="3002026" y="1281683"/>
                  </a:lnTo>
                  <a:lnTo>
                    <a:pt x="213614" y="1281683"/>
                  </a:lnTo>
                  <a:lnTo>
                    <a:pt x="164635" y="1276042"/>
                  </a:lnTo>
                  <a:lnTo>
                    <a:pt x="119674" y="1259973"/>
                  </a:lnTo>
                  <a:lnTo>
                    <a:pt x="80011" y="1234757"/>
                  </a:lnTo>
                  <a:lnTo>
                    <a:pt x="46930" y="1201677"/>
                  </a:lnTo>
                  <a:lnTo>
                    <a:pt x="21712" y="1162015"/>
                  </a:lnTo>
                  <a:lnTo>
                    <a:pt x="5641" y="1117052"/>
                  </a:lnTo>
                  <a:lnTo>
                    <a:pt x="0" y="1068069"/>
                  </a:lnTo>
                  <a:lnTo>
                    <a:pt x="0" y="21361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90778" y="2571749"/>
            <a:ext cx="2841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03065" y="4370578"/>
            <a:ext cx="7322184" cy="1962150"/>
            <a:chOff x="3703065" y="4370578"/>
            <a:chExt cx="7322184" cy="1962150"/>
          </a:xfrm>
        </p:grpSpPr>
        <p:sp>
          <p:nvSpPr>
            <p:cNvPr id="12" name="object 12"/>
            <p:cNvSpPr/>
            <p:nvPr/>
          </p:nvSpPr>
          <p:spPr>
            <a:xfrm>
              <a:off x="3709415" y="4376928"/>
              <a:ext cx="7309484" cy="1949450"/>
            </a:xfrm>
            <a:custGeom>
              <a:avLst/>
              <a:gdLst/>
              <a:ahLst/>
              <a:cxnLst/>
              <a:rect l="l" t="t" r="r" b="b"/>
              <a:pathLst>
                <a:path w="7309484" h="1949450">
                  <a:moveTo>
                    <a:pt x="6984238" y="0"/>
                  </a:moveTo>
                  <a:lnTo>
                    <a:pt x="0" y="0"/>
                  </a:lnTo>
                  <a:lnTo>
                    <a:pt x="0" y="1949196"/>
                  </a:lnTo>
                  <a:lnTo>
                    <a:pt x="6984238" y="1949196"/>
                  </a:lnTo>
                  <a:lnTo>
                    <a:pt x="7032251" y="1945673"/>
                  </a:lnTo>
                  <a:lnTo>
                    <a:pt x="7078075" y="1935440"/>
                  </a:lnTo>
                  <a:lnTo>
                    <a:pt x="7121207" y="1919000"/>
                  </a:lnTo>
                  <a:lnTo>
                    <a:pt x="7161145" y="1896856"/>
                  </a:lnTo>
                  <a:lnTo>
                    <a:pt x="7197387" y="1869508"/>
                  </a:lnTo>
                  <a:lnTo>
                    <a:pt x="7229430" y="1837461"/>
                  </a:lnTo>
                  <a:lnTo>
                    <a:pt x="7256774" y="1801217"/>
                  </a:lnTo>
                  <a:lnTo>
                    <a:pt x="7278915" y="1761277"/>
                  </a:lnTo>
                  <a:lnTo>
                    <a:pt x="7295352" y="1718146"/>
                  </a:lnTo>
                  <a:lnTo>
                    <a:pt x="7305582" y="1672325"/>
                  </a:lnTo>
                  <a:lnTo>
                    <a:pt x="7309104" y="1624317"/>
                  </a:lnTo>
                  <a:lnTo>
                    <a:pt x="7309104" y="324866"/>
                  </a:lnTo>
                  <a:lnTo>
                    <a:pt x="7305582" y="276852"/>
                  </a:lnTo>
                  <a:lnTo>
                    <a:pt x="7295352" y="231028"/>
                  </a:lnTo>
                  <a:lnTo>
                    <a:pt x="7278915" y="187896"/>
                  </a:lnTo>
                  <a:lnTo>
                    <a:pt x="7256774" y="147958"/>
                  </a:lnTo>
                  <a:lnTo>
                    <a:pt x="7229430" y="111716"/>
                  </a:lnTo>
                  <a:lnTo>
                    <a:pt x="7197387" y="79673"/>
                  </a:lnTo>
                  <a:lnTo>
                    <a:pt x="7161145" y="52329"/>
                  </a:lnTo>
                  <a:lnTo>
                    <a:pt x="7121207" y="30188"/>
                  </a:lnTo>
                  <a:lnTo>
                    <a:pt x="7078075" y="13751"/>
                  </a:lnTo>
                  <a:lnTo>
                    <a:pt x="7032251" y="3521"/>
                  </a:lnTo>
                  <a:lnTo>
                    <a:pt x="6984238" y="0"/>
                  </a:lnTo>
                  <a:close/>
                </a:path>
              </a:pathLst>
            </a:custGeom>
            <a:solidFill>
              <a:srgbClr val="FFC55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709415" y="4376928"/>
              <a:ext cx="7309484" cy="1949450"/>
            </a:xfrm>
            <a:custGeom>
              <a:avLst/>
              <a:gdLst/>
              <a:ahLst/>
              <a:cxnLst/>
              <a:rect l="l" t="t" r="r" b="b"/>
              <a:pathLst>
                <a:path w="7309484" h="1949450">
                  <a:moveTo>
                    <a:pt x="7309104" y="324866"/>
                  </a:moveTo>
                  <a:lnTo>
                    <a:pt x="7309104" y="1624317"/>
                  </a:lnTo>
                  <a:lnTo>
                    <a:pt x="7305582" y="1672325"/>
                  </a:lnTo>
                  <a:lnTo>
                    <a:pt x="7295352" y="1718146"/>
                  </a:lnTo>
                  <a:lnTo>
                    <a:pt x="7278915" y="1761277"/>
                  </a:lnTo>
                  <a:lnTo>
                    <a:pt x="7256774" y="1801217"/>
                  </a:lnTo>
                  <a:lnTo>
                    <a:pt x="7229430" y="1837461"/>
                  </a:lnTo>
                  <a:lnTo>
                    <a:pt x="7197387" y="1869508"/>
                  </a:lnTo>
                  <a:lnTo>
                    <a:pt x="7161145" y="1896856"/>
                  </a:lnTo>
                  <a:lnTo>
                    <a:pt x="7121207" y="1919000"/>
                  </a:lnTo>
                  <a:lnTo>
                    <a:pt x="7078075" y="1935440"/>
                  </a:lnTo>
                  <a:lnTo>
                    <a:pt x="7032251" y="1945673"/>
                  </a:lnTo>
                  <a:lnTo>
                    <a:pt x="6984238" y="1949196"/>
                  </a:lnTo>
                  <a:lnTo>
                    <a:pt x="0" y="1949196"/>
                  </a:lnTo>
                  <a:lnTo>
                    <a:pt x="0" y="0"/>
                  </a:lnTo>
                  <a:lnTo>
                    <a:pt x="6984238" y="0"/>
                  </a:lnTo>
                  <a:lnTo>
                    <a:pt x="7032251" y="3521"/>
                  </a:lnTo>
                  <a:lnTo>
                    <a:pt x="7078075" y="13751"/>
                  </a:lnTo>
                  <a:lnTo>
                    <a:pt x="7121207" y="30188"/>
                  </a:lnTo>
                  <a:lnTo>
                    <a:pt x="7161145" y="52329"/>
                  </a:lnTo>
                  <a:lnTo>
                    <a:pt x="7197387" y="79673"/>
                  </a:lnTo>
                  <a:lnTo>
                    <a:pt x="7229430" y="111716"/>
                  </a:lnTo>
                  <a:lnTo>
                    <a:pt x="7256774" y="147958"/>
                  </a:lnTo>
                  <a:lnTo>
                    <a:pt x="7278915" y="187896"/>
                  </a:lnTo>
                  <a:lnTo>
                    <a:pt x="7295352" y="231028"/>
                  </a:lnTo>
                  <a:lnTo>
                    <a:pt x="7305582" y="276852"/>
                  </a:lnTo>
                  <a:lnTo>
                    <a:pt x="7309104" y="324866"/>
                  </a:lnTo>
                  <a:close/>
                </a:path>
              </a:pathLst>
            </a:custGeom>
            <a:ln w="12192">
              <a:solidFill>
                <a:srgbClr val="FFC5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945128" y="4342612"/>
            <a:ext cx="4057015" cy="165544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Üzüntü,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mutsuzluk,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yalnızlık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özgüven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benlik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Depresyon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kaygı </a:t>
            </a:r>
            <a:r>
              <a:rPr dirty="0" sz="2000" spc="-10">
                <a:latin typeface="Calibri"/>
                <a:cs typeface="Calibri"/>
              </a:rPr>
              <a:t>bozuklukları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Akademik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başarıda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8348" y="4783835"/>
            <a:ext cx="3215640" cy="1135380"/>
            <a:chOff x="498348" y="4783835"/>
            <a:chExt cx="3215640" cy="1135380"/>
          </a:xfrm>
        </p:grpSpPr>
        <p:sp>
          <p:nvSpPr>
            <p:cNvPr id="16" name="object 16"/>
            <p:cNvSpPr/>
            <p:nvPr/>
          </p:nvSpPr>
          <p:spPr>
            <a:xfrm>
              <a:off x="504444" y="4789931"/>
              <a:ext cx="3203575" cy="1123315"/>
            </a:xfrm>
            <a:custGeom>
              <a:avLst/>
              <a:gdLst/>
              <a:ahLst/>
              <a:cxnLst/>
              <a:rect l="l" t="t" r="r" b="b"/>
              <a:pathLst>
                <a:path w="3203575" h="1123314">
                  <a:moveTo>
                    <a:pt x="3016250" y="0"/>
                  </a:moveTo>
                  <a:lnTo>
                    <a:pt x="187198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90"/>
                  </a:lnTo>
                  <a:lnTo>
                    <a:pt x="6686" y="985756"/>
                  </a:lnTo>
                  <a:lnTo>
                    <a:pt x="25557" y="1030474"/>
                  </a:lnTo>
                  <a:lnTo>
                    <a:pt x="54827" y="1068360"/>
                  </a:lnTo>
                  <a:lnTo>
                    <a:pt x="92713" y="1097630"/>
                  </a:lnTo>
                  <a:lnTo>
                    <a:pt x="137431" y="1116501"/>
                  </a:lnTo>
                  <a:lnTo>
                    <a:pt x="187198" y="1123188"/>
                  </a:lnTo>
                  <a:lnTo>
                    <a:pt x="3016250" y="1123188"/>
                  </a:lnTo>
                  <a:lnTo>
                    <a:pt x="3066011" y="1116501"/>
                  </a:lnTo>
                  <a:lnTo>
                    <a:pt x="3110728" y="1097630"/>
                  </a:lnTo>
                  <a:lnTo>
                    <a:pt x="3148615" y="1068360"/>
                  </a:lnTo>
                  <a:lnTo>
                    <a:pt x="3177888" y="1030474"/>
                  </a:lnTo>
                  <a:lnTo>
                    <a:pt x="3196760" y="985756"/>
                  </a:lnTo>
                  <a:lnTo>
                    <a:pt x="3203447" y="935990"/>
                  </a:lnTo>
                  <a:lnTo>
                    <a:pt x="3203447" y="187198"/>
                  </a:lnTo>
                  <a:lnTo>
                    <a:pt x="3196760" y="137436"/>
                  </a:lnTo>
                  <a:lnTo>
                    <a:pt x="3177888" y="92719"/>
                  </a:lnTo>
                  <a:lnTo>
                    <a:pt x="3148615" y="54832"/>
                  </a:lnTo>
                  <a:lnTo>
                    <a:pt x="3110728" y="25559"/>
                  </a:lnTo>
                  <a:lnTo>
                    <a:pt x="3066011" y="6687"/>
                  </a:lnTo>
                  <a:lnTo>
                    <a:pt x="3016250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04444" y="4789931"/>
              <a:ext cx="3203575" cy="1123315"/>
            </a:xfrm>
            <a:custGeom>
              <a:avLst/>
              <a:gdLst/>
              <a:ahLst/>
              <a:cxnLst/>
              <a:rect l="l" t="t" r="r" b="b"/>
              <a:pathLst>
                <a:path w="3203575" h="1123314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8" y="0"/>
                  </a:lnTo>
                  <a:lnTo>
                    <a:pt x="3016250" y="0"/>
                  </a:lnTo>
                  <a:lnTo>
                    <a:pt x="3066011" y="6687"/>
                  </a:lnTo>
                  <a:lnTo>
                    <a:pt x="3110728" y="25559"/>
                  </a:lnTo>
                  <a:lnTo>
                    <a:pt x="3148615" y="54832"/>
                  </a:lnTo>
                  <a:lnTo>
                    <a:pt x="3177888" y="92719"/>
                  </a:lnTo>
                  <a:lnTo>
                    <a:pt x="3196760" y="137436"/>
                  </a:lnTo>
                  <a:lnTo>
                    <a:pt x="3203447" y="187198"/>
                  </a:lnTo>
                  <a:lnTo>
                    <a:pt x="3203447" y="935990"/>
                  </a:lnTo>
                  <a:lnTo>
                    <a:pt x="3196760" y="985756"/>
                  </a:lnTo>
                  <a:lnTo>
                    <a:pt x="3177888" y="1030474"/>
                  </a:lnTo>
                  <a:lnTo>
                    <a:pt x="3148615" y="1068360"/>
                  </a:lnTo>
                  <a:lnTo>
                    <a:pt x="3110728" y="1097630"/>
                  </a:lnTo>
                  <a:lnTo>
                    <a:pt x="3066011" y="1116501"/>
                  </a:lnTo>
                  <a:lnTo>
                    <a:pt x="3016250" y="1123188"/>
                  </a:lnTo>
                  <a:lnTo>
                    <a:pt x="187198" y="1123188"/>
                  </a:lnTo>
                  <a:lnTo>
                    <a:pt x="137431" y="1116501"/>
                  </a:lnTo>
                  <a:lnTo>
                    <a:pt x="92713" y="1097630"/>
                  </a:lnTo>
                  <a:lnTo>
                    <a:pt x="54827" y="1068360"/>
                  </a:lnTo>
                  <a:lnTo>
                    <a:pt x="25557" y="1030474"/>
                  </a:lnTo>
                  <a:lnTo>
                    <a:pt x="6686" y="985756"/>
                  </a:lnTo>
                  <a:lnTo>
                    <a:pt x="0" y="935990"/>
                  </a:lnTo>
                  <a:lnTo>
                    <a:pt x="0" y="18719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273302" y="4890008"/>
            <a:ext cx="1666875" cy="8420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05740" marR="5080" indent="-193675">
              <a:lnSpc>
                <a:spcPts val="3070"/>
              </a:lnSpc>
              <a:spcBef>
                <a:spcPts val="440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8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8755" y="6508191"/>
            <a:ext cx="54070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(Gültekin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Sayıl,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Kapcı,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Menesini,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Modena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Tani,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Slee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81" y="902919"/>
            <a:ext cx="1084008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6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6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6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5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6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600" spc="-9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6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6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9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21838" y="2151633"/>
            <a:ext cx="5401945" cy="2994025"/>
            <a:chOff x="3021838" y="2151633"/>
            <a:chExt cx="5401945" cy="2994025"/>
          </a:xfrm>
        </p:grpSpPr>
        <p:sp>
          <p:nvSpPr>
            <p:cNvPr id="4" name="object 4"/>
            <p:cNvSpPr/>
            <p:nvPr/>
          </p:nvSpPr>
          <p:spPr>
            <a:xfrm>
              <a:off x="3028188" y="2157983"/>
              <a:ext cx="5389245" cy="2981325"/>
            </a:xfrm>
            <a:custGeom>
              <a:avLst/>
              <a:gdLst/>
              <a:ahLst/>
              <a:cxnLst/>
              <a:rect l="l" t="t" r="r" b="b"/>
              <a:pathLst>
                <a:path w="5389245" h="2981325">
                  <a:moveTo>
                    <a:pt x="4892040" y="0"/>
                  </a:moveTo>
                  <a:lnTo>
                    <a:pt x="0" y="0"/>
                  </a:lnTo>
                  <a:lnTo>
                    <a:pt x="0" y="2980943"/>
                  </a:lnTo>
                  <a:lnTo>
                    <a:pt x="4892040" y="2980943"/>
                  </a:lnTo>
                  <a:lnTo>
                    <a:pt x="4939896" y="2978670"/>
                  </a:lnTo>
                  <a:lnTo>
                    <a:pt x="4986464" y="2971987"/>
                  </a:lnTo>
                  <a:lnTo>
                    <a:pt x="5031534" y="2961104"/>
                  </a:lnTo>
                  <a:lnTo>
                    <a:pt x="5074900" y="2946227"/>
                  </a:lnTo>
                  <a:lnTo>
                    <a:pt x="5116353" y="2927566"/>
                  </a:lnTo>
                  <a:lnTo>
                    <a:pt x="5155684" y="2905328"/>
                  </a:lnTo>
                  <a:lnTo>
                    <a:pt x="5192687" y="2879721"/>
                  </a:lnTo>
                  <a:lnTo>
                    <a:pt x="5227153" y="2850953"/>
                  </a:lnTo>
                  <a:lnTo>
                    <a:pt x="5258873" y="2819233"/>
                  </a:lnTo>
                  <a:lnTo>
                    <a:pt x="5287641" y="2784767"/>
                  </a:lnTo>
                  <a:lnTo>
                    <a:pt x="5313248" y="2747764"/>
                  </a:lnTo>
                  <a:lnTo>
                    <a:pt x="5335486" y="2708433"/>
                  </a:lnTo>
                  <a:lnTo>
                    <a:pt x="5354147" y="2666980"/>
                  </a:lnTo>
                  <a:lnTo>
                    <a:pt x="5369024" y="2623614"/>
                  </a:lnTo>
                  <a:lnTo>
                    <a:pt x="5379907" y="2578544"/>
                  </a:lnTo>
                  <a:lnTo>
                    <a:pt x="5386590" y="2531976"/>
                  </a:lnTo>
                  <a:lnTo>
                    <a:pt x="5388864" y="2484120"/>
                  </a:lnTo>
                  <a:lnTo>
                    <a:pt x="5388864" y="496824"/>
                  </a:lnTo>
                  <a:lnTo>
                    <a:pt x="5386590" y="448967"/>
                  </a:lnTo>
                  <a:lnTo>
                    <a:pt x="5379907" y="402399"/>
                  </a:lnTo>
                  <a:lnTo>
                    <a:pt x="5369024" y="357329"/>
                  </a:lnTo>
                  <a:lnTo>
                    <a:pt x="5354147" y="313963"/>
                  </a:lnTo>
                  <a:lnTo>
                    <a:pt x="5335486" y="272510"/>
                  </a:lnTo>
                  <a:lnTo>
                    <a:pt x="5313248" y="233179"/>
                  </a:lnTo>
                  <a:lnTo>
                    <a:pt x="5287641" y="196176"/>
                  </a:lnTo>
                  <a:lnTo>
                    <a:pt x="5258873" y="161710"/>
                  </a:lnTo>
                  <a:lnTo>
                    <a:pt x="5227153" y="129990"/>
                  </a:lnTo>
                  <a:lnTo>
                    <a:pt x="5192687" y="101222"/>
                  </a:lnTo>
                  <a:lnTo>
                    <a:pt x="5155684" y="75615"/>
                  </a:lnTo>
                  <a:lnTo>
                    <a:pt x="5116353" y="53377"/>
                  </a:lnTo>
                  <a:lnTo>
                    <a:pt x="5074900" y="34716"/>
                  </a:lnTo>
                  <a:lnTo>
                    <a:pt x="5031534" y="19839"/>
                  </a:lnTo>
                  <a:lnTo>
                    <a:pt x="4986464" y="8956"/>
                  </a:lnTo>
                  <a:lnTo>
                    <a:pt x="4939896" y="2273"/>
                  </a:lnTo>
                  <a:lnTo>
                    <a:pt x="4892040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28188" y="2157983"/>
              <a:ext cx="5389245" cy="2981325"/>
            </a:xfrm>
            <a:custGeom>
              <a:avLst/>
              <a:gdLst/>
              <a:ahLst/>
              <a:cxnLst/>
              <a:rect l="l" t="t" r="r" b="b"/>
              <a:pathLst>
                <a:path w="5389245" h="2981325">
                  <a:moveTo>
                    <a:pt x="5388864" y="496824"/>
                  </a:moveTo>
                  <a:lnTo>
                    <a:pt x="5388864" y="2484120"/>
                  </a:lnTo>
                  <a:lnTo>
                    <a:pt x="5386590" y="2531976"/>
                  </a:lnTo>
                  <a:lnTo>
                    <a:pt x="5379907" y="2578544"/>
                  </a:lnTo>
                  <a:lnTo>
                    <a:pt x="5369024" y="2623614"/>
                  </a:lnTo>
                  <a:lnTo>
                    <a:pt x="5354147" y="2666980"/>
                  </a:lnTo>
                  <a:lnTo>
                    <a:pt x="5335486" y="2708433"/>
                  </a:lnTo>
                  <a:lnTo>
                    <a:pt x="5313248" y="2747764"/>
                  </a:lnTo>
                  <a:lnTo>
                    <a:pt x="5287641" y="2784767"/>
                  </a:lnTo>
                  <a:lnTo>
                    <a:pt x="5258873" y="2819233"/>
                  </a:lnTo>
                  <a:lnTo>
                    <a:pt x="5227153" y="2850953"/>
                  </a:lnTo>
                  <a:lnTo>
                    <a:pt x="5192687" y="2879721"/>
                  </a:lnTo>
                  <a:lnTo>
                    <a:pt x="5155684" y="2905328"/>
                  </a:lnTo>
                  <a:lnTo>
                    <a:pt x="5116353" y="2927566"/>
                  </a:lnTo>
                  <a:lnTo>
                    <a:pt x="5074900" y="2946227"/>
                  </a:lnTo>
                  <a:lnTo>
                    <a:pt x="5031534" y="2961104"/>
                  </a:lnTo>
                  <a:lnTo>
                    <a:pt x="4986464" y="2971987"/>
                  </a:lnTo>
                  <a:lnTo>
                    <a:pt x="4939896" y="2978670"/>
                  </a:lnTo>
                  <a:lnTo>
                    <a:pt x="4892040" y="2980943"/>
                  </a:lnTo>
                  <a:lnTo>
                    <a:pt x="0" y="2980943"/>
                  </a:lnTo>
                  <a:lnTo>
                    <a:pt x="0" y="0"/>
                  </a:lnTo>
                  <a:lnTo>
                    <a:pt x="4892040" y="0"/>
                  </a:lnTo>
                  <a:lnTo>
                    <a:pt x="4939896" y="2273"/>
                  </a:lnTo>
                  <a:lnTo>
                    <a:pt x="4986464" y="8956"/>
                  </a:lnTo>
                  <a:lnTo>
                    <a:pt x="5031534" y="19839"/>
                  </a:lnTo>
                  <a:lnTo>
                    <a:pt x="5074900" y="34716"/>
                  </a:lnTo>
                  <a:lnTo>
                    <a:pt x="5116353" y="53377"/>
                  </a:lnTo>
                  <a:lnTo>
                    <a:pt x="5155684" y="75615"/>
                  </a:lnTo>
                  <a:lnTo>
                    <a:pt x="5192687" y="101222"/>
                  </a:lnTo>
                  <a:lnTo>
                    <a:pt x="5227153" y="129990"/>
                  </a:lnTo>
                  <a:lnTo>
                    <a:pt x="5258873" y="161710"/>
                  </a:lnTo>
                  <a:lnTo>
                    <a:pt x="5287641" y="196176"/>
                  </a:lnTo>
                  <a:lnTo>
                    <a:pt x="5313248" y="233179"/>
                  </a:lnTo>
                  <a:lnTo>
                    <a:pt x="5335486" y="272510"/>
                  </a:lnTo>
                  <a:lnTo>
                    <a:pt x="5354147" y="313963"/>
                  </a:lnTo>
                  <a:lnTo>
                    <a:pt x="5369024" y="357329"/>
                  </a:lnTo>
                  <a:lnTo>
                    <a:pt x="5379907" y="402399"/>
                  </a:lnTo>
                  <a:lnTo>
                    <a:pt x="5386590" y="448967"/>
                  </a:lnTo>
                  <a:lnTo>
                    <a:pt x="5388864" y="496824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263010" y="2273300"/>
            <a:ext cx="4185285" cy="267970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819785" indent="-228600">
              <a:lnSpc>
                <a:spcPts val="264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Yüksek </a:t>
            </a:r>
            <a:r>
              <a:rPr dirty="0" sz="2400" spc="-15">
                <a:latin typeface="Calibri"/>
                <a:cs typeface="Calibri"/>
              </a:rPr>
              <a:t>düzeyde saldırgan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Depresyon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kaygı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bozuklukları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Duygusal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Düşük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benlik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saygısı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 spc="-5">
                <a:latin typeface="Calibri"/>
                <a:cs typeface="Calibri"/>
              </a:rPr>
              <a:t>ilişkilerde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Dışlanma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0080" y="2953511"/>
            <a:ext cx="2444750" cy="1271270"/>
            <a:chOff x="640080" y="2953511"/>
            <a:chExt cx="2444750" cy="1271270"/>
          </a:xfrm>
        </p:grpSpPr>
        <p:sp>
          <p:nvSpPr>
            <p:cNvPr id="8" name="object 8"/>
            <p:cNvSpPr/>
            <p:nvPr/>
          </p:nvSpPr>
          <p:spPr>
            <a:xfrm>
              <a:off x="646176" y="2959607"/>
              <a:ext cx="2432685" cy="1259205"/>
            </a:xfrm>
            <a:custGeom>
              <a:avLst/>
              <a:gdLst/>
              <a:ahLst/>
              <a:cxnLst/>
              <a:rect l="l" t="t" r="r" b="b"/>
              <a:pathLst>
                <a:path w="2432685" h="1259204">
                  <a:moveTo>
                    <a:pt x="2222500" y="0"/>
                  </a:moveTo>
                  <a:lnTo>
                    <a:pt x="209804" y="0"/>
                  </a:lnTo>
                  <a:lnTo>
                    <a:pt x="161696" y="5543"/>
                  </a:lnTo>
                  <a:lnTo>
                    <a:pt x="117536" y="21333"/>
                  </a:lnTo>
                  <a:lnTo>
                    <a:pt x="78580" y="46106"/>
                  </a:lnTo>
                  <a:lnTo>
                    <a:pt x="46090" y="78602"/>
                  </a:lnTo>
                  <a:lnTo>
                    <a:pt x="21324" y="117558"/>
                  </a:lnTo>
                  <a:lnTo>
                    <a:pt x="5540" y="161712"/>
                  </a:lnTo>
                  <a:lnTo>
                    <a:pt x="0" y="209803"/>
                  </a:lnTo>
                  <a:lnTo>
                    <a:pt x="0" y="1049019"/>
                  </a:lnTo>
                  <a:lnTo>
                    <a:pt x="5540" y="1097111"/>
                  </a:lnTo>
                  <a:lnTo>
                    <a:pt x="21324" y="1141265"/>
                  </a:lnTo>
                  <a:lnTo>
                    <a:pt x="46090" y="1180221"/>
                  </a:lnTo>
                  <a:lnTo>
                    <a:pt x="78580" y="1212717"/>
                  </a:lnTo>
                  <a:lnTo>
                    <a:pt x="117536" y="1237490"/>
                  </a:lnTo>
                  <a:lnTo>
                    <a:pt x="161696" y="1253280"/>
                  </a:lnTo>
                  <a:lnTo>
                    <a:pt x="209804" y="1258823"/>
                  </a:lnTo>
                  <a:lnTo>
                    <a:pt x="2222500" y="1258823"/>
                  </a:lnTo>
                  <a:lnTo>
                    <a:pt x="2270591" y="1253280"/>
                  </a:lnTo>
                  <a:lnTo>
                    <a:pt x="2314745" y="1237490"/>
                  </a:lnTo>
                  <a:lnTo>
                    <a:pt x="2353701" y="1212717"/>
                  </a:lnTo>
                  <a:lnTo>
                    <a:pt x="2386197" y="1180221"/>
                  </a:lnTo>
                  <a:lnTo>
                    <a:pt x="2410970" y="1141265"/>
                  </a:lnTo>
                  <a:lnTo>
                    <a:pt x="2426760" y="1097111"/>
                  </a:lnTo>
                  <a:lnTo>
                    <a:pt x="2432304" y="1049019"/>
                  </a:lnTo>
                  <a:lnTo>
                    <a:pt x="2432304" y="209803"/>
                  </a:lnTo>
                  <a:lnTo>
                    <a:pt x="2426760" y="161712"/>
                  </a:lnTo>
                  <a:lnTo>
                    <a:pt x="2410970" y="117558"/>
                  </a:lnTo>
                  <a:lnTo>
                    <a:pt x="2386197" y="78602"/>
                  </a:lnTo>
                  <a:lnTo>
                    <a:pt x="2353701" y="46106"/>
                  </a:lnTo>
                  <a:lnTo>
                    <a:pt x="2314745" y="21333"/>
                  </a:lnTo>
                  <a:lnTo>
                    <a:pt x="2270591" y="5543"/>
                  </a:lnTo>
                  <a:lnTo>
                    <a:pt x="22225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6176" y="2959607"/>
              <a:ext cx="2432685" cy="1259205"/>
            </a:xfrm>
            <a:custGeom>
              <a:avLst/>
              <a:gdLst/>
              <a:ahLst/>
              <a:cxnLst/>
              <a:rect l="l" t="t" r="r" b="b"/>
              <a:pathLst>
                <a:path w="2432685" h="1259204">
                  <a:moveTo>
                    <a:pt x="0" y="209803"/>
                  </a:moveTo>
                  <a:lnTo>
                    <a:pt x="5540" y="161712"/>
                  </a:lnTo>
                  <a:lnTo>
                    <a:pt x="21324" y="117558"/>
                  </a:lnTo>
                  <a:lnTo>
                    <a:pt x="46090" y="78602"/>
                  </a:lnTo>
                  <a:lnTo>
                    <a:pt x="78580" y="46106"/>
                  </a:lnTo>
                  <a:lnTo>
                    <a:pt x="117536" y="21333"/>
                  </a:lnTo>
                  <a:lnTo>
                    <a:pt x="161696" y="5543"/>
                  </a:lnTo>
                  <a:lnTo>
                    <a:pt x="209804" y="0"/>
                  </a:lnTo>
                  <a:lnTo>
                    <a:pt x="2222500" y="0"/>
                  </a:lnTo>
                  <a:lnTo>
                    <a:pt x="2270591" y="5543"/>
                  </a:lnTo>
                  <a:lnTo>
                    <a:pt x="2314745" y="21333"/>
                  </a:lnTo>
                  <a:lnTo>
                    <a:pt x="2353701" y="46106"/>
                  </a:lnTo>
                  <a:lnTo>
                    <a:pt x="2386197" y="78602"/>
                  </a:lnTo>
                  <a:lnTo>
                    <a:pt x="2410970" y="117558"/>
                  </a:lnTo>
                  <a:lnTo>
                    <a:pt x="2426760" y="161712"/>
                  </a:lnTo>
                  <a:lnTo>
                    <a:pt x="2432304" y="209803"/>
                  </a:lnTo>
                  <a:lnTo>
                    <a:pt x="2432304" y="1049019"/>
                  </a:lnTo>
                  <a:lnTo>
                    <a:pt x="2426760" y="1097111"/>
                  </a:lnTo>
                  <a:lnTo>
                    <a:pt x="2410970" y="1141265"/>
                  </a:lnTo>
                  <a:lnTo>
                    <a:pt x="2386197" y="1180221"/>
                  </a:lnTo>
                  <a:lnTo>
                    <a:pt x="2353701" y="1212717"/>
                  </a:lnTo>
                  <a:lnTo>
                    <a:pt x="2314745" y="1237490"/>
                  </a:lnTo>
                  <a:lnTo>
                    <a:pt x="2270591" y="1253280"/>
                  </a:lnTo>
                  <a:lnTo>
                    <a:pt x="2222500" y="1258823"/>
                  </a:lnTo>
                  <a:lnTo>
                    <a:pt x="209804" y="1258823"/>
                  </a:lnTo>
                  <a:lnTo>
                    <a:pt x="161696" y="1253280"/>
                  </a:lnTo>
                  <a:lnTo>
                    <a:pt x="117536" y="1237490"/>
                  </a:lnTo>
                  <a:lnTo>
                    <a:pt x="78580" y="1212717"/>
                  </a:lnTo>
                  <a:lnTo>
                    <a:pt x="46090" y="1180221"/>
                  </a:lnTo>
                  <a:lnTo>
                    <a:pt x="21324" y="1141265"/>
                  </a:lnTo>
                  <a:lnTo>
                    <a:pt x="5540" y="1097111"/>
                  </a:lnTo>
                  <a:lnTo>
                    <a:pt x="0" y="1049019"/>
                  </a:lnTo>
                  <a:lnTo>
                    <a:pt x="0" y="20980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42847" y="2931922"/>
            <a:ext cx="1837689" cy="123253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 marL="12065" marR="5080">
              <a:lnSpc>
                <a:spcPts val="3070"/>
              </a:lnSpc>
              <a:spcBef>
                <a:spcPts val="439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025"/>
              </a:lnSpc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0132" y="6382918"/>
            <a:ext cx="198247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(Gültan,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Kumpulainen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1998)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4765" y="380187"/>
            <a:ext cx="24218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İzleyiciler</a:t>
            </a:r>
            <a:r>
              <a:rPr dirty="0" sz="3600" spc="-13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08150" y="1485646"/>
            <a:ext cx="6553834" cy="4079240"/>
            <a:chOff x="1708150" y="1485646"/>
            <a:chExt cx="6553834" cy="4079240"/>
          </a:xfrm>
        </p:grpSpPr>
        <p:sp>
          <p:nvSpPr>
            <p:cNvPr id="4" name="object 4"/>
            <p:cNvSpPr/>
            <p:nvPr/>
          </p:nvSpPr>
          <p:spPr>
            <a:xfrm>
              <a:off x="1714500" y="1491996"/>
              <a:ext cx="6541134" cy="4066540"/>
            </a:xfrm>
            <a:custGeom>
              <a:avLst/>
              <a:gdLst/>
              <a:ahLst/>
              <a:cxnLst/>
              <a:rect l="l" t="t" r="r" b="b"/>
              <a:pathLst>
                <a:path w="6541134" h="4066540">
                  <a:moveTo>
                    <a:pt x="5863335" y="0"/>
                  </a:moveTo>
                  <a:lnTo>
                    <a:pt x="0" y="0"/>
                  </a:lnTo>
                  <a:lnTo>
                    <a:pt x="0" y="4066031"/>
                  </a:lnTo>
                  <a:lnTo>
                    <a:pt x="5863335" y="4066031"/>
                  </a:lnTo>
                  <a:lnTo>
                    <a:pt x="5911732" y="4064330"/>
                  </a:lnTo>
                  <a:lnTo>
                    <a:pt x="5959210" y="4059302"/>
                  </a:lnTo>
                  <a:lnTo>
                    <a:pt x="6005656" y="4051062"/>
                  </a:lnTo>
                  <a:lnTo>
                    <a:pt x="6050953" y="4039725"/>
                  </a:lnTo>
                  <a:lnTo>
                    <a:pt x="6094988" y="4025405"/>
                  </a:lnTo>
                  <a:lnTo>
                    <a:pt x="6137646" y="4008217"/>
                  </a:lnTo>
                  <a:lnTo>
                    <a:pt x="6178811" y="3988276"/>
                  </a:lnTo>
                  <a:lnTo>
                    <a:pt x="6218371" y="3965697"/>
                  </a:lnTo>
                  <a:lnTo>
                    <a:pt x="6256209" y="3940594"/>
                  </a:lnTo>
                  <a:lnTo>
                    <a:pt x="6292212" y="3913081"/>
                  </a:lnTo>
                  <a:lnTo>
                    <a:pt x="6326264" y="3883274"/>
                  </a:lnTo>
                  <a:lnTo>
                    <a:pt x="6358250" y="3851288"/>
                  </a:lnTo>
                  <a:lnTo>
                    <a:pt x="6388057" y="3817236"/>
                  </a:lnTo>
                  <a:lnTo>
                    <a:pt x="6415570" y="3781233"/>
                  </a:lnTo>
                  <a:lnTo>
                    <a:pt x="6440673" y="3743395"/>
                  </a:lnTo>
                  <a:lnTo>
                    <a:pt x="6463252" y="3703835"/>
                  </a:lnTo>
                  <a:lnTo>
                    <a:pt x="6483193" y="3662670"/>
                  </a:lnTo>
                  <a:lnTo>
                    <a:pt x="6500381" y="3620012"/>
                  </a:lnTo>
                  <a:lnTo>
                    <a:pt x="6514701" y="3575977"/>
                  </a:lnTo>
                  <a:lnTo>
                    <a:pt x="6526038" y="3530680"/>
                  </a:lnTo>
                  <a:lnTo>
                    <a:pt x="6534278" y="3484234"/>
                  </a:lnTo>
                  <a:lnTo>
                    <a:pt x="6539306" y="3436756"/>
                  </a:lnTo>
                  <a:lnTo>
                    <a:pt x="6541008" y="3388359"/>
                  </a:lnTo>
                  <a:lnTo>
                    <a:pt x="6541008" y="677671"/>
                  </a:lnTo>
                  <a:lnTo>
                    <a:pt x="6539306" y="629275"/>
                  </a:lnTo>
                  <a:lnTo>
                    <a:pt x="6534278" y="581797"/>
                  </a:lnTo>
                  <a:lnTo>
                    <a:pt x="6526038" y="535351"/>
                  </a:lnTo>
                  <a:lnTo>
                    <a:pt x="6514701" y="490054"/>
                  </a:lnTo>
                  <a:lnTo>
                    <a:pt x="6500381" y="446019"/>
                  </a:lnTo>
                  <a:lnTo>
                    <a:pt x="6483193" y="403361"/>
                  </a:lnTo>
                  <a:lnTo>
                    <a:pt x="6463252" y="362196"/>
                  </a:lnTo>
                  <a:lnTo>
                    <a:pt x="6440673" y="322636"/>
                  </a:lnTo>
                  <a:lnTo>
                    <a:pt x="6415570" y="284798"/>
                  </a:lnTo>
                  <a:lnTo>
                    <a:pt x="6388057" y="248795"/>
                  </a:lnTo>
                  <a:lnTo>
                    <a:pt x="6358250" y="214743"/>
                  </a:lnTo>
                  <a:lnTo>
                    <a:pt x="6326264" y="182757"/>
                  </a:lnTo>
                  <a:lnTo>
                    <a:pt x="6292212" y="152950"/>
                  </a:lnTo>
                  <a:lnTo>
                    <a:pt x="6256209" y="125437"/>
                  </a:lnTo>
                  <a:lnTo>
                    <a:pt x="6218371" y="100334"/>
                  </a:lnTo>
                  <a:lnTo>
                    <a:pt x="6178811" y="77755"/>
                  </a:lnTo>
                  <a:lnTo>
                    <a:pt x="6137646" y="57814"/>
                  </a:lnTo>
                  <a:lnTo>
                    <a:pt x="6094988" y="40626"/>
                  </a:lnTo>
                  <a:lnTo>
                    <a:pt x="6050953" y="26306"/>
                  </a:lnTo>
                  <a:lnTo>
                    <a:pt x="6005656" y="14969"/>
                  </a:lnTo>
                  <a:lnTo>
                    <a:pt x="5959210" y="6729"/>
                  </a:lnTo>
                  <a:lnTo>
                    <a:pt x="5911732" y="1701"/>
                  </a:lnTo>
                  <a:lnTo>
                    <a:pt x="5863335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14500" y="1491996"/>
              <a:ext cx="6541134" cy="4066540"/>
            </a:xfrm>
            <a:custGeom>
              <a:avLst/>
              <a:gdLst/>
              <a:ahLst/>
              <a:cxnLst/>
              <a:rect l="l" t="t" r="r" b="b"/>
              <a:pathLst>
                <a:path w="6541134" h="4066540">
                  <a:moveTo>
                    <a:pt x="6541008" y="677671"/>
                  </a:moveTo>
                  <a:lnTo>
                    <a:pt x="6541008" y="3388359"/>
                  </a:lnTo>
                  <a:lnTo>
                    <a:pt x="6539306" y="3436756"/>
                  </a:lnTo>
                  <a:lnTo>
                    <a:pt x="6534278" y="3484234"/>
                  </a:lnTo>
                  <a:lnTo>
                    <a:pt x="6526038" y="3530680"/>
                  </a:lnTo>
                  <a:lnTo>
                    <a:pt x="6514701" y="3575977"/>
                  </a:lnTo>
                  <a:lnTo>
                    <a:pt x="6500381" y="3620012"/>
                  </a:lnTo>
                  <a:lnTo>
                    <a:pt x="6483193" y="3662670"/>
                  </a:lnTo>
                  <a:lnTo>
                    <a:pt x="6463252" y="3703835"/>
                  </a:lnTo>
                  <a:lnTo>
                    <a:pt x="6440673" y="3743395"/>
                  </a:lnTo>
                  <a:lnTo>
                    <a:pt x="6415570" y="3781233"/>
                  </a:lnTo>
                  <a:lnTo>
                    <a:pt x="6388057" y="3817236"/>
                  </a:lnTo>
                  <a:lnTo>
                    <a:pt x="6358250" y="3851288"/>
                  </a:lnTo>
                  <a:lnTo>
                    <a:pt x="6326264" y="3883274"/>
                  </a:lnTo>
                  <a:lnTo>
                    <a:pt x="6292212" y="3913081"/>
                  </a:lnTo>
                  <a:lnTo>
                    <a:pt x="6256209" y="3940594"/>
                  </a:lnTo>
                  <a:lnTo>
                    <a:pt x="6218371" y="3965697"/>
                  </a:lnTo>
                  <a:lnTo>
                    <a:pt x="6178811" y="3988276"/>
                  </a:lnTo>
                  <a:lnTo>
                    <a:pt x="6137646" y="4008217"/>
                  </a:lnTo>
                  <a:lnTo>
                    <a:pt x="6094988" y="4025405"/>
                  </a:lnTo>
                  <a:lnTo>
                    <a:pt x="6050953" y="4039725"/>
                  </a:lnTo>
                  <a:lnTo>
                    <a:pt x="6005656" y="4051062"/>
                  </a:lnTo>
                  <a:lnTo>
                    <a:pt x="5959210" y="4059302"/>
                  </a:lnTo>
                  <a:lnTo>
                    <a:pt x="5911732" y="4064330"/>
                  </a:lnTo>
                  <a:lnTo>
                    <a:pt x="5863335" y="4066031"/>
                  </a:lnTo>
                  <a:lnTo>
                    <a:pt x="0" y="4066031"/>
                  </a:lnTo>
                  <a:lnTo>
                    <a:pt x="0" y="0"/>
                  </a:lnTo>
                  <a:lnTo>
                    <a:pt x="5863335" y="0"/>
                  </a:lnTo>
                  <a:lnTo>
                    <a:pt x="5911732" y="1701"/>
                  </a:lnTo>
                  <a:lnTo>
                    <a:pt x="5959210" y="6729"/>
                  </a:lnTo>
                  <a:lnTo>
                    <a:pt x="6005656" y="14969"/>
                  </a:lnTo>
                  <a:lnTo>
                    <a:pt x="6050953" y="26306"/>
                  </a:lnTo>
                  <a:lnTo>
                    <a:pt x="6094988" y="40626"/>
                  </a:lnTo>
                  <a:lnTo>
                    <a:pt x="6137646" y="57814"/>
                  </a:lnTo>
                  <a:lnTo>
                    <a:pt x="6178811" y="77755"/>
                  </a:lnTo>
                  <a:lnTo>
                    <a:pt x="6218371" y="100334"/>
                  </a:lnTo>
                  <a:lnTo>
                    <a:pt x="6256209" y="125437"/>
                  </a:lnTo>
                  <a:lnTo>
                    <a:pt x="6292212" y="152950"/>
                  </a:lnTo>
                  <a:lnTo>
                    <a:pt x="6326264" y="182757"/>
                  </a:lnTo>
                  <a:lnTo>
                    <a:pt x="6358250" y="214743"/>
                  </a:lnTo>
                  <a:lnTo>
                    <a:pt x="6388057" y="248795"/>
                  </a:lnTo>
                  <a:lnTo>
                    <a:pt x="6415570" y="284798"/>
                  </a:lnTo>
                  <a:lnTo>
                    <a:pt x="6440673" y="322636"/>
                  </a:lnTo>
                  <a:lnTo>
                    <a:pt x="6463252" y="362196"/>
                  </a:lnTo>
                  <a:lnTo>
                    <a:pt x="6483193" y="403361"/>
                  </a:lnTo>
                  <a:lnTo>
                    <a:pt x="6500381" y="446019"/>
                  </a:lnTo>
                  <a:lnTo>
                    <a:pt x="6514701" y="490054"/>
                  </a:lnTo>
                  <a:lnTo>
                    <a:pt x="6526038" y="535351"/>
                  </a:lnTo>
                  <a:lnTo>
                    <a:pt x="6534278" y="581797"/>
                  </a:lnTo>
                  <a:lnTo>
                    <a:pt x="6539306" y="629275"/>
                  </a:lnTo>
                  <a:lnTo>
                    <a:pt x="6541008" y="677671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949576" y="1956942"/>
            <a:ext cx="5841365" cy="307213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41300" marR="5080" indent="-228600">
              <a:lnSpc>
                <a:spcPts val="2420"/>
              </a:lnSpc>
              <a:spcBef>
                <a:spcPts val="359"/>
              </a:spcBef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Kendisinin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 </a:t>
            </a:r>
            <a:r>
              <a:rPr dirty="0" sz="2200" spc="-10">
                <a:latin typeface="Calibri"/>
                <a:cs typeface="Calibri"/>
              </a:rPr>
              <a:t>aynı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şeyleri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yaşayacağına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dair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korku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5">
                <a:latin typeface="Calibri"/>
                <a:cs typeface="Calibri"/>
              </a:rPr>
              <a:t> endişe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0"/>
              </a:spcBef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Kendisini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savunmak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sürekli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tetikte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arkadaşı </a:t>
            </a:r>
            <a:r>
              <a:rPr dirty="0" sz="2200" spc="-5">
                <a:latin typeface="Calibri"/>
                <a:cs typeface="Calibri"/>
              </a:rPr>
              <a:t>için </a:t>
            </a:r>
            <a:r>
              <a:rPr dirty="0" sz="2200" spc="-10">
                <a:latin typeface="Calibri"/>
                <a:cs typeface="Calibri"/>
              </a:rPr>
              <a:t>üzülme</a:t>
            </a:r>
            <a:endParaRPr sz="2200">
              <a:latin typeface="Calibri"/>
              <a:cs typeface="Calibri"/>
            </a:endParaRPr>
          </a:p>
          <a:p>
            <a:pPr marL="241300" marR="718820" indent="-228600">
              <a:lnSpc>
                <a:spcPts val="2410"/>
              </a:lnSpc>
              <a:spcBef>
                <a:spcPts val="455"/>
              </a:spcBef>
              <a:buChar char="•"/>
              <a:tabLst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güvende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hissetmeme,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gitmek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istememe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30"/>
              </a:lnSpc>
              <a:spcBef>
                <a:spcPts val="140"/>
              </a:spcBef>
              <a:buChar char="•"/>
              <a:tabLst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İspiyoncu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damgalanmaya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endişe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30"/>
              </a:lnSpc>
            </a:pPr>
            <a:r>
              <a:rPr dirty="0" sz="2200" spc="-10">
                <a:latin typeface="Calibri"/>
                <a:cs typeface="Calibri"/>
              </a:rPr>
              <a:t>duyma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Saldırgan</a:t>
            </a:r>
            <a:r>
              <a:rPr dirty="0" sz="2200" spc="-10">
                <a:latin typeface="Calibri"/>
                <a:cs typeface="Calibri"/>
              </a:rPr>
              <a:t> davranışları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model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riski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627" y="2741676"/>
            <a:ext cx="1684020" cy="1188720"/>
            <a:chOff x="71627" y="2741676"/>
            <a:chExt cx="1684020" cy="1188720"/>
          </a:xfrm>
        </p:grpSpPr>
        <p:sp>
          <p:nvSpPr>
            <p:cNvPr id="8" name="object 8"/>
            <p:cNvSpPr/>
            <p:nvPr/>
          </p:nvSpPr>
          <p:spPr>
            <a:xfrm>
              <a:off x="77723" y="2747772"/>
              <a:ext cx="1671955" cy="1176655"/>
            </a:xfrm>
            <a:custGeom>
              <a:avLst/>
              <a:gdLst/>
              <a:ahLst/>
              <a:cxnLst/>
              <a:rect l="l" t="t" r="r" b="b"/>
              <a:pathLst>
                <a:path w="1671955" h="1176654">
                  <a:moveTo>
                    <a:pt x="1475739" y="0"/>
                  </a:moveTo>
                  <a:lnTo>
                    <a:pt x="196087" y="0"/>
                  </a:lnTo>
                  <a:lnTo>
                    <a:pt x="151127" y="5177"/>
                  </a:lnTo>
                  <a:lnTo>
                    <a:pt x="109854" y="19924"/>
                  </a:lnTo>
                  <a:lnTo>
                    <a:pt x="73446" y="43067"/>
                  </a:lnTo>
                  <a:lnTo>
                    <a:pt x="43079" y="73430"/>
                  </a:lnTo>
                  <a:lnTo>
                    <a:pt x="19931" y="109838"/>
                  </a:lnTo>
                  <a:lnTo>
                    <a:pt x="5179" y="151115"/>
                  </a:lnTo>
                  <a:lnTo>
                    <a:pt x="0" y="196087"/>
                  </a:lnTo>
                  <a:lnTo>
                    <a:pt x="0" y="980439"/>
                  </a:lnTo>
                  <a:lnTo>
                    <a:pt x="5179" y="1025412"/>
                  </a:lnTo>
                  <a:lnTo>
                    <a:pt x="19931" y="1066689"/>
                  </a:lnTo>
                  <a:lnTo>
                    <a:pt x="43079" y="1103097"/>
                  </a:lnTo>
                  <a:lnTo>
                    <a:pt x="73446" y="1133460"/>
                  </a:lnTo>
                  <a:lnTo>
                    <a:pt x="109854" y="1156603"/>
                  </a:lnTo>
                  <a:lnTo>
                    <a:pt x="151127" y="1171350"/>
                  </a:lnTo>
                  <a:lnTo>
                    <a:pt x="196087" y="1176527"/>
                  </a:lnTo>
                  <a:lnTo>
                    <a:pt x="1475739" y="1176527"/>
                  </a:lnTo>
                  <a:lnTo>
                    <a:pt x="1520712" y="1171350"/>
                  </a:lnTo>
                  <a:lnTo>
                    <a:pt x="1561989" y="1156603"/>
                  </a:lnTo>
                  <a:lnTo>
                    <a:pt x="1598397" y="1133460"/>
                  </a:lnTo>
                  <a:lnTo>
                    <a:pt x="1628760" y="1103097"/>
                  </a:lnTo>
                  <a:lnTo>
                    <a:pt x="1651903" y="1066689"/>
                  </a:lnTo>
                  <a:lnTo>
                    <a:pt x="1666650" y="1025412"/>
                  </a:lnTo>
                  <a:lnTo>
                    <a:pt x="1671827" y="980439"/>
                  </a:lnTo>
                  <a:lnTo>
                    <a:pt x="1671827" y="196087"/>
                  </a:lnTo>
                  <a:lnTo>
                    <a:pt x="1666650" y="151115"/>
                  </a:lnTo>
                  <a:lnTo>
                    <a:pt x="1651903" y="109838"/>
                  </a:lnTo>
                  <a:lnTo>
                    <a:pt x="1628760" y="73430"/>
                  </a:lnTo>
                  <a:lnTo>
                    <a:pt x="1598397" y="43067"/>
                  </a:lnTo>
                  <a:lnTo>
                    <a:pt x="1561989" y="19924"/>
                  </a:lnTo>
                  <a:lnTo>
                    <a:pt x="1520712" y="5177"/>
                  </a:lnTo>
                  <a:lnTo>
                    <a:pt x="147573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723" y="2747772"/>
              <a:ext cx="1671955" cy="1176655"/>
            </a:xfrm>
            <a:custGeom>
              <a:avLst/>
              <a:gdLst/>
              <a:ahLst/>
              <a:cxnLst/>
              <a:rect l="l" t="t" r="r" b="b"/>
              <a:pathLst>
                <a:path w="1671955" h="1176654">
                  <a:moveTo>
                    <a:pt x="0" y="196087"/>
                  </a:moveTo>
                  <a:lnTo>
                    <a:pt x="5179" y="151115"/>
                  </a:lnTo>
                  <a:lnTo>
                    <a:pt x="19931" y="109838"/>
                  </a:lnTo>
                  <a:lnTo>
                    <a:pt x="43079" y="73430"/>
                  </a:lnTo>
                  <a:lnTo>
                    <a:pt x="73446" y="43067"/>
                  </a:lnTo>
                  <a:lnTo>
                    <a:pt x="109854" y="19924"/>
                  </a:lnTo>
                  <a:lnTo>
                    <a:pt x="151127" y="5177"/>
                  </a:lnTo>
                  <a:lnTo>
                    <a:pt x="196087" y="0"/>
                  </a:lnTo>
                  <a:lnTo>
                    <a:pt x="1475739" y="0"/>
                  </a:lnTo>
                  <a:lnTo>
                    <a:pt x="1520712" y="5177"/>
                  </a:lnTo>
                  <a:lnTo>
                    <a:pt x="1561989" y="19924"/>
                  </a:lnTo>
                  <a:lnTo>
                    <a:pt x="1598397" y="43067"/>
                  </a:lnTo>
                  <a:lnTo>
                    <a:pt x="1628760" y="73430"/>
                  </a:lnTo>
                  <a:lnTo>
                    <a:pt x="1651903" y="109838"/>
                  </a:lnTo>
                  <a:lnTo>
                    <a:pt x="1666650" y="151115"/>
                  </a:lnTo>
                  <a:lnTo>
                    <a:pt x="1671827" y="196087"/>
                  </a:lnTo>
                  <a:lnTo>
                    <a:pt x="1671827" y="980439"/>
                  </a:lnTo>
                  <a:lnTo>
                    <a:pt x="1666650" y="1025412"/>
                  </a:lnTo>
                  <a:lnTo>
                    <a:pt x="1651903" y="1066689"/>
                  </a:lnTo>
                  <a:lnTo>
                    <a:pt x="1628760" y="1103097"/>
                  </a:lnTo>
                  <a:lnTo>
                    <a:pt x="1598397" y="1133460"/>
                  </a:lnTo>
                  <a:lnTo>
                    <a:pt x="1561989" y="1156603"/>
                  </a:lnTo>
                  <a:lnTo>
                    <a:pt x="1520712" y="1171350"/>
                  </a:lnTo>
                  <a:lnTo>
                    <a:pt x="1475739" y="1176527"/>
                  </a:lnTo>
                  <a:lnTo>
                    <a:pt x="196087" y="1176527"/>
                  </a:lnTo>
                  <a:lnTo>
                    <a:pt x="151127" y="1171350"/>
                  </a:lnTo>
                  <a:lnTo>
                    <a:pt x="109854" y="1156603"/>
                  </a:lnTo>
                  <a:lnTo>
                    <a:pt x="73446" y="1133460"/>
                  </a:lnTo>
                  <a:lnTo>
                    <a:pt x="43079" y="1103097"/>
                  </a:lnTo>
                  <a:lnTo>
                    <a:pt x="19931" y="1066689"/>
                  </a:lnTo>
                  <a:lnTo>
                    <a:pt x="5179" y="1025412"/>
                  </a:lnTo>
                  <a:lnTo>
                    <a:pt x="0" y="980439"/>
                  </a:lnTo>
                  <a:lnTo>
                    <a:pt x="0" y="19608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3461" y="2770759"/>
            <a:ext cx="1398270" cy="106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276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algn="ctr" marL="12065" marR="5080">
              <a:lnSpc>
                <a:spcPts val="2630"/>
              </a:lnSpc>
              <a:spcBef>
                <a:spcPts val="175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400" spc="-5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0675" y="6268008"/>
            <a:ext cx="2948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(Açıl,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Nishina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Juvanen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Shore,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8395" y="3300984"/>
            <a:ext cx="5213603" cy="32385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4689" y="373456"/>
            <a:ext cx="6699250" cy="118427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797685" marR="5080" indent="-1784985">
              <a:lnSpc>
                <a:spcPts val="4320"/>
              </a:lnSpc>
              <a:spcBef>
                <a:spcPts val="640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</a:t>
            </a:r>
            <a:r>
              <a:rPr dirty="0" sz="40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40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Anlarım</a:t>
            </a:r>
            <a:r>
              <a:rPr dirty="0" sz="4000" spc="-13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ve </a:t>
            </a:r>
            <a:r>
              <a:rPr dirty="0" sz="4000" spc="-8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0">
                <a:solidFill>
                  <a:srgbClr val="000000"/>
                </a:solidFill>
                <a:latin typeface="Calibri Light"/>
                <a:cs typeface="Calibri Light"/>
              </a:rPr>
              <a:t>Ne</a:t>
            </a:r>
            <a:r>
              <a:rPr dirty="0" sz="40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55">
                <a:solidFill>
                  <a:srgbClr val="000000"/>
                </a:solidFill>
                <a:latin typeface="Calibri Light"/>
                <a:cs typeface="Calibri Light"/>
              </a:rPr>
              <a:t>Yapabilirim?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2033142"/>
            <a:ext cx="9481820" cy="320548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139065" indent="-22923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Çocuklar </a:t>
            </a:r>
            <a:r>
              <a:rPr dirty="0" sz="2400" spc="-10">
                <a:latin typeface="Calibri"/>
                <a:cs typeface="Calibri"/>
              </a:rPr>
              <a:t>zorbalık </a:t>
            </a:r>
            <a:r>
              <a:rPr dirty="0" sz="2400" spc="-5">
                <a:latin typeface="Calibri"/>
                <a:cs typeface="Calibri"/>
              </a:rPr>
              <a:t>yaptıklarını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>
                <a:latin typeface="Calibri"/>
                <a:cs typeface="Calibri"/>
              </a:rPr>
              <a:t>maruz </a:t>
            </a:r>
            <a:r>
              <a:rPr dirty="0" sz="2400" spc="-5">
                <a:latin typeface="Calibri"/>
                <a:cs typeface="Calibri"/>
              </a:rPr>
              <a:t>kaldıklarını yetişkinlere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doğrudan </a:t>
            </a:r>
            <a:r>
              <a:rPr dirty="0" sz="2400" spc="-20">
                <a:latin typeface="Calibri"/>
                <a:cs typeface="Calibri"/>
              </a:rPr>
              <a:t>anlatmayabilirler.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ts val="259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Bununla </a:t>
            </a:r>
            <a:r>
              <a:rPr dirty="0" sz="2400" spc="-10">
                <a:latin typeface="Calibri"/>
                <a:cs typeface="Calibri"/>
              </a:rPr>
              <a:t>birlikte, çocukları </a:t>
            </a:r>
            <a:r>
              <a:rPr dirty="0" sz="2400" spc="-5">
                <a:latin typeface="Calibri"/>
                <a:cs typeface="Calibri"/>
              </a:rPr>
              <a:t>yakından </a:t>
            </a:r>
            <a:r>
              <a:rPr dirty="0" sz="2400" spc="-10">
                <a:latin typeface="Calibri"/>
                <a:cs typeface="Calibri"/>
              </a:rPr>
              <a:t>gözlemlediğimizde, </a:t>
            </a:r>
            <a:r>
              <a:rPr dirty="0" sz="2400" spc="-5">
                <a:latin typeface="Calibri"/>
                <a:cs typeface="Calibri"/>
              </a:rPr>
              <a:t>bazı işaretler </a:t>
            </a:r>
            <a:r>
              <a:rPr dirty="0" sz="2400" spc="-10">
                <a:latin typeface="Calibri"/>
                <a:cs typeface="Calibri"/>
              </a:rPr>
              <a:t>akran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durumları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hakkında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bizlere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bilgi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verebilir.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71755" indent="-229235">
              <a:lnSpc>
                <a:spcPts val="2590"/>
              </a:lnSpc>
              <a:spcBef>
                <a:spcPts val="167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Bu </a:t>
            </a:r>
            <a:r>
              <a:rPr dirty="0" sz="2400" spc="-25">
                <a:latin typeface="Calibri"/>
                <a:cs typeface="Calibri"/>
              </a:rPr>
              <a:t>işaretler, </a:t>
            </a:r>
            <a:r>
              <a:rPr dirty="0" sz="2400" spc="-10">
                <a:latin typeface="Calibri"/>
                <a:cs typeface="Calibri"/>
              </a:rPr>
              <a:t>zorbalık </a:t>
            </a:r>
            <a:r>
              <a:rPr dirty="0" sz="2400" spc="-5">
                <a:latin typeface="Calibri"/>
                <a:cs typeface="Calibri"/>
              </a:rPr>
              <a:t>dışındaki </a:t>
            </a:r>
            <a:r>
              <a:rPr dirty="0" sz="2400" spc="-10">
                <a:latin typeface="Calibri"/>
                <a:cs typeface="Calibri"/>
              </a:rPr>
              <a:t>nedenlerden </a:t>
            </a:r>
            <a:r>
              <a:rPr dirty="0" sz="2400" spc="-5">
                <a:latin typeface="Calibri"/>
                <a:cs typeface="Calibri"/>
              </a:rPr>
              <a:t>de </a:t>
            </a:r>
            <a:r>
              <a:rPr dirty="0" sz="2400" spc="-10">
                <a:latin typeface="Calibri"/>
                <a:cs typeface="Calibri"/>
              </a:rPr>
              <a:t>kaynaklanıyor </a:t>
            </a:r>
            <a:r>
              <a:rPr dirty="0" sz="2400" spc="-5">
                <a:latin typeface="Calibri"/>
                <a:cs typeface="Calibri"/>
              </a:rPr>
              <a:t>olabilir ancak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mutlaka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önemsenmeli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takip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edilmelidir.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1694" y="684352"/>
            <a:ext cx="98742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3600" spc="-7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Zorbalığı</a:t>
            </a:r>
            <a:r>
              <a:rPr dirty="0" sz="36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55">
                <a:solidFill>
                  <a:srgbClr val="000000"/>
                </a:solidFill>
                <a:latin typeface="Calibri Light"/>
                <a:cs typeface="Calibri Light"/>
              </a:rPr>
              <a:t>Yaptığını</a:t>
            </a:r>
            <a:r>
              <a:rPr dirty="0" sz="3600" spc="-7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36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745945"/>
            <a:ext cx="8978265" cy="3839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ortamlarda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gösterme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(örn.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70">
                <a:latin typeface="Calibri"/>
                <a:cs typeface="Calibri"/>
              </a:rPr>
              <a:t>ev,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mahalle)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Düşünmeden,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davranma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Çabuk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öfkelenme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Farklılıklara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karşı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önyargılı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tahammülsüz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Kendi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suçunu</a:t>
            </a:r>
            <a:r>
              <a:rPr dirty="0" sz="2400" spc="-10">
                <a:latin typeface="Calibri"/>
                <a:cs typeface="Calibri"/>
              </a:rPr>
              <a:t> kabul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etmeme,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genelde hep </a:t>
            </a:r>
            <a:r>
              <a:rPr dirty="0" sz="2400" spc="-20">
                <a:latin typeface="Calibri"/>
                <a:cs typeface="Calibri"/>
              </a:rPr>
              <a:t>karşı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tarafı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suçlama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Kuralları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dinleme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-5">
                <a:latin typeface="Calibri"/>
                <a:cs typeface="Calibri"/>
              </a:rPr>
              <a:t> uymada</a:t>
            </a:r>
            <a:r>
              <a:rPr dirty="0" sz="2400" spc="-15">
                <a:latin typeface="Calibri"/>
                <a:cs typeface="Calibri"/>
              </a:rPr>
              <a:t> zorluk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yaşama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Öğretmen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ebeveynlerine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sıklıkla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karşı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gelme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Akranlarına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hükmetmeye,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boyun </a:t>
            </a:r>
            <a:r>
              <a:rPr dirty="0" sz="2400" spc="-10">
                <a:latin typeface="Calibri"/>
                <a:cs typeface="Calibri"/>
              </a:rPr>
              <a:t>eğdirmeye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çalışma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Başkalarının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duygularına</a:t>
            </a:r>
            <a:r>
              <a:rPr dirty="0" sz="2400" spc="-10">
                <a:latin typeface="Calibri"/>
                <a:cs typeface="Calibri"/>
              </a:rPr>
              <a:t> duyarlı </a:t>
            </a:r>
            <a:r>
              <a:rPr dirty="0" sz="2400" spc="-5">
                <a:latin typeface="Calibri"/>
                <a:cs typeface="Calibri"/>
              </a:rPr>
              <a:t>olmama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(empati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kurmakta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zorlanma)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Sizin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almadığınız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eşyaya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birden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bire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sahip olma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(kalem,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çanta, </a:t>
            </a:r>
            <a:r>
              <a:rPr dirty="0" sz="2400" spc="-5">
                <a:latin typeface="Calibri"/>
                <a:cs typeface="Calibri"/>
              </a:rPr>
              <a:t>kitap)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9536" y="659891"/>
            <a:ext cx="9608820" cy="935990"/>
            <a:chOff x="859536" y="659891"/>
            <a:chExt cx="9608820" cy="935990"/>
          </a:xfrm>
        </p:grpSpPr>
        <p:sp>
          <p:nvSpPr>
            <p:cNvPr id="3" name="object 3"/>
            <p:cNvSpPr/>
            <p:nvPr/>
          </p:nvSpPr>
          <p:spPr>
            <a:xfrm>
              <a:off x="1636776" y="763523"/>
              <a:ext cx="8825865" cy="647700"/>
            </a:xfrm>
            <a:custGeom>
              <a:avLst/>
              <a:gdLst/>
              <a:ahLst/>
              <a:cxnLst/>
              <a:rect l="l" t="t" r="r" b="b"/>
              <a:pathLst>
                <a:path w="882586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17534" y="0"/>
                  </a:lnTo>
                  <a:lnTo>
                    <a:pt x="8759529" y="8491"/>
                  </a:lnTo>
                  <a:lnTo>
                    <a:pt x="8793845" y="31638"/>
                  </a:lnTo>
                  <a:lnTo>
                    <a:pt x="8816992" y="65954"/>
                  </a:lnTo>
                  <a:lnTo>
                    <a:pt x="8825484" y="107950"/>
                  </a:lnTo>
                  <a:lnTo>
                    <a:pt x="8825484" y="539750"/>
                  </a:lnTo>
                  <a:lnTo>
                    <a:pt x="8816992" y="581745"/>
                  </a:lnTo>
                  <a:lnTo>
                    <a:pt x="8793845" y="616061"/>
                  </a:lnTo>
                  <a:lnTo>
                    <a:pt x="8759529" y="639208"/>
                  </a:lnTo>
                  <a:lnTo>
                    <a:pt x="8717534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9536" y="659891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90">
                  <a:moveTo>
                    <a:pt x="792480" y="0"/>
                  </a:moveTo>
                  <a:lnTo>
                    <a:pt x="396239" y="276479"/>
                  </a:lnTo>
                  <a:lnTo>
                    <a:pt x="0" y="0"/>
                  </a:lnTo>
                  <a:lnTo>
                    <a:pt x="0" y="659257"/>
                  </a:lnTo>
                  <a:lnTo>
                    <a:pt x="396239" y="935736"/>
                  </a:lnTo>
                  <a:lnTo>
                    <a:pt x="792480" y="659257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79219" y="1560652"/>
            <a:ext cx="7869555" cy="1519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Oyun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oynamak/şakalaşmak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zorbaca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davranmak</a:t>
            </a:r>
            <a:r>
              <a:rPr dirty="0" sz="2200" spc="-10">
                <a:latin typeface="Calibri"/>
                <a:cs typeface="Calibri"/>
              </a:rPr>
              <a:t> arasındaki</a:t>
            </a:r>
            <a:r>
              <a:rPr dirty="0" sz="2200" spc="-15">
                <a:latin typeface="Calibri"/>
                <a:cs typeface="Calibri"/>
              </a:rPr>
              <a:t> farkı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5">
                <a:latin typeface="Calibri"/>
                <a:cs typeface="Calibri"/>
              </a:rPr>
              <a:t>anlatın.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neden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kötü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şey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olduğunu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basit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dille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aktarın.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Zorbalığa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çocuğun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nasıl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hissedeceği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hakkında </a:t>
            </a:r>
            <a:r>
              <a:rPr dirty="0" sz="2200" spc="-20">
                <a:latin typeface="Calibri"/>
                <a:cs typeface="Calibri"/>
              </a:rPr>
              <a:t>konuşun.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9219" y="885901"/>
            <a:ext cx="51403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Çocuğunuzla</a:t>
            </a:r>
            <a:r>
              <a:rPr dirty="0" sz="2400" spc="-2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zorbalık</a:t>
            </a:r>
            <a:r>
              <a:rPr dirty="0" sz="2400" spc="-5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hakkında</a:t>
            </a:r>
            <a:r>
              <a:rPr dirty="0" sz="240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7569" y="808685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</a:rPr>
              <a:t>1.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888491" y="3218688"/>
            <a:ext cx="9580245" cy="935990"/>
            <a:chOff x="888491" y="3218688"/>
            <a:chExt cx="9580245" cy="935990"/>
          </a:xfrm>
        </p:grpSpPr>
        <p:sp>
          <p:nvSpPr>
            <p:cNvPr id="9" name="object 9"/>
            <p:cNvSpPr/>
            <p:nvPr/>
          </p:nvSpPr>
          <p:spPr>
            <a:xfrm>
              <a:off x="1652015" y="3444240"/>
              <a:ext cx="8810625" cy="647700"/>
            </a:xfrm>
            <a:custGeom>
              <a:avLst/>
              <a:gdLst/>
              <a:ahLst/>
              <a:cxnLst/>
              <a:rect l="l" t="t" r="r" b="b"/>
              <a:pathLst>
                <a:path w="881062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02293" y="0"/>
                  </a:lnTo>
                  <a:lnTo>
                    <a:pt x="8744289" y="8491"/>
                  </a:lnTo>
                  <a:lnTo>
                    <a:pt x="8778605" y="31638"/>
                  </a:lnTo>
                  <a:lnTo>
                    <a:pt x="8801752" y="65954"/>
                  </a:lnTo>
                  <a:lnTo>
                    <a:pt x="8810243" y="107950"/>
                  </a:lnTo>
                  <a:lnTo>
                    <a:pt x="8810243" y="539750"/>
                  </a:lnTo>
                  <a:lnTo>
                    <a:pt x="8801752" y="581745"/>
                  </a:lnTo>
                  <a:lnTo>
                    <a:pt x="8778605" y="616061"/>
                  </a:lnTo>
                  <a:lnTo>
                    <a:pt x="8744289" y="639208"/>
                  </a:lnTo>
                  <a:lnTo>
                    <a:pt x="8702293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88491" y="3218688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133957" y="3393694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1942338" y="3427857"/>
            <a:ext cx="6424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Zorbalık</a:t>
            </a:r>
            <a:r>
              <a:rPr dirty="0" sz="2400" spc="-2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davranışlarına</a:t>
            </a:r>
            <a:r>
              <a:rPr dirty="0" sz="240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onay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 vermediğinizi</a:t>
            </a:r>
            <a:r>
              <a:rPr dirty="0" sz="2400" spc="-2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belirtin.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9219" y="4133469"/>
            <a:ext cx="8125459" cy="177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marR="323850" indent="-2730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Çocuğunuza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davranışlarını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onaylamadığınızı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net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şekilde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belirtin.</a:t>
            </a:r>
            <a:endParaRPr sz="22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Çocuğunuzun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kişiliğine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olumsuz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vurgu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yapmayın,</a:t>
            </a:r>
            <a:endParaRPr sz="2200">
              <a:latin typeface="Calibri"/>
              <a:cs typeface="Calibri"/>
            </a:endParaRPr>
          </a:p>
          <a:p>
            <a:pPr marL="285115" marR="508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latin typeface="Calibri"/>
                <a:cs typeface="Calibri"/>
              </a:rPr>
              <a:t>onaylamadığınız şeyin onun bu </a:t>
            </a:r>
            <a:r>
              <a:rPr dirty="0" sz="2200" spc="-10">
                <a:latin typeface="Calibri"/>
                <a:cs typeface="Calibri"/>
              </a:rPr>
              <a:t>davranışları olduğunu vurgulayın. Onu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desteklemeye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yardımcı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olmaya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hazır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olduğunuzu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belirtin.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6630" y="84200"/>
            <a:ext cx="74485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Çocuğunuz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Zorbalık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35" b="1">
                <a:latin typeface="Calibri"/>
                <a:cs typeface="Calibri"/>
              </a:rPr>
              <a:t>Yapıyorsa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Neler</a:t>
            </a:r>
            <a:r>
              <a:rPr dirty="0" sz="2800" spc="4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1" y="1030224"/>
            <a:ext cx="9770745" cy="937260"/>
            <a:chOff x="1162811" y="1030224"/>
            <a:chExt cx="9770745" cy="937260"/>
          </a:xfrm>
        </p:grpSpPr>
        <p:sp>
          <p:nvSpPr>
            <p:cNvPr id="3" name="object 3"/>
            <p:cNvSpPr/>
            <p:nvPr/>
          </p:nvSpPr>
          <p:spPr>
            <a:xfrm>
              <a:off x="1162811" y="1030224"/>
              <a:ext cx="791210" cy="937260"/>
            </a:xfrm>
            <a:custGeom>
              <a:avLst/>
              <a:gdLst/>
              <a:ahLst/>
              <a:cxnLst/>
              <a:rect l="l" t="t" r="r" b="b"/>
              <a:pathLst>
                <a:path w="791210" h="93726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61288"/>
                  </a:lnTo>
                  <a:lnTo>
                    <a:pt x="395478" y="937260"/>
                  </a:lnTo>
                  <a:lnTo>
                    <a:pt x="790956" y="661288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53767" y="1088136"/>
              <a:ext cx="8973820" cy="647700"/>
            </a:xfrm>
            <a:custGeom>
              <a:avLst/>
              <a:gdLst/>
              <a:ahLst/>
              <a:cxnLst/>
              <a:rect l="l" t="t" r="r" b="b"/>
              <a:pathLst>
                <a:path w="897382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5362" y="0"/>
                  </a:lnTo>
                  <a:lnTo>
                    <a:pt x="8907357" y="8491"/>
                  </a:lnTo>
                  <a:lnTo>
                    <a:pt x="8941673" y="31638"/>
                  </a:lnTo>
                  <a:lnTo>
                    <a:pt x="8964820" y="65954"/>
                  </a:lnTo>
                  <a:lnTo>
                    <a:pt x="8973312" y="107950"/>
                  </a:lnTo>
                  <a:lnTo>
                    <a:pt x="8973312" y="539750"/>
                  </a:lnTo>
                  <a:lnTo>
                    <a:pt x="8964820" y="581745"/>
                  </a:lnTo>
                  <a:lnTo>
                    <a:pt x="8941673" y="616061"/>
                  </a:lnTo>
                  <a:lnTo>
                    <a:pt x="8907357" y="639208"/>
                  </a:lnTo>
                  <a:lnTo>
                    <a:pt x="8865362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065782" y="1887423"/>
            <a:ext cx="8764270" cy="33324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hangi </a:t>
            </a:r>
            <a:r>
              <a:rPr dirty="0" sz="2400" spc="-10">
                <a:latin typeface="Calibri"/>
                <a:cs typeface="Calibri"/>
              </a:rPr>
              <a:t>davranışlarının</a:t>
            </a:r>
            <a:r>
              <a:rPr dirty="0" sz="2400" spc="-15">
                <a:latin typeface="Calibri"/>
                <a:cs typeface="Calibri"/>
              </a:rPr>
              <a:t> zorbaca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olduğunu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aktarın,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dirty="0" sz="2400">
                <a:latin typeface="Calibri"/>
                <a:cs typeface="Calibri"/>
              </a:rPr>
              <a:t>anlamasına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yardımcı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  <a:p>
            <a:pPr marL="241300" marR="518159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-10">
                <a:latin typeface="Calibri"/>
                <a:cs typeface="Calibri"/>
              </a:rPr>
              <a:t> zorbalık davranışlarını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neden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gösterdiğini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anlamaya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çalışın.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 </a:t>
            </a:r>
            <a:r>
              <a:rPr dirty="0" sz="2400" spc="-5">
                <a:latin typeface="Calibri"/>
                <a:cs typeface="Calibri"/>
              </a:rPr>
              <a:t>yerine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hangi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 </a:t>
            </a:r>
            <a:r>
              <a:rPr dirty="0" sz="2400" spc="-5">
                <a:latin typeface="Calibri"/>
                <a:cs typeface="Calibri"/>
              </a:rPr>
              <a:t>yapabileceğini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anlatın.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Olumlu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gösterdiğinde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nelerin değişebileceğini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açıklayın.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Kesinlikle</a:t>
            </a:r>
            <a:r>
              <a:rPr dirty="0" sz="2400" spc="-10">
                <a:latin typeface="Calibri"/>
                <a:cs typeface="Calibri"/>
              </a:rPr>
              <a:t> fiziksel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ceza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vermeyin.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değiştirebileceğine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güvendiğinizi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belirtin,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gösterin.</a:t>
            </a:r>
            <a:endParaRPr sz="2400">
              <a:latin typeface="Calibri"/>
              <a:cs typeface="Calibri"/>
            </a:endParaRPr>
          </a:p>
          <a:p>
            <a:pPr marL="241300" marR="1184275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Çocuğunuzun</a:t>
            </a:r>
            <a:r>
              <a:rPr dirty="0" sz="2400" spc="-5">
                <a:latin typeface="Calibri"/>
                <a:cs typeface="Calibri"/>
              </a:rPr>
              <a:t> bu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konudaki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çabasını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olumlu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ödüllendirin.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407922" y="1239088"/>
            <a:ext cx="3333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5782" y="1172336"/>
            <a:ext cx="34086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Çocuğunuza</a:t>
            </a:r>
            <a:r>
              <a:rPr dirty="0" sz="2400" spc="-3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yardımcı</a:t>
            </a:r>
            <a:r>
              <a:rPr dirty="0" sz="2400" spc="-5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2558" y="367360"/>
            <a:ext cx="7447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Zorbalık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Yapıyorsa</a:t>
            </a:r>
            <a:r>
              <a:rPr dirty="0" sz="28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853439"/>
            <a:ext cx="9474835" cy="927100"/>
            <a:chOff x="847344" y="853439"/>
            <a:chExt cx="9474835" cy="927100"/>
          </a:xfrm>
        </p:grpSpPr>
        <p:sp>
          <p:nvSpPr>
            <p:cNvPr id="3" name="object 3"/>
            <p:cNvSpPr/>
            <p:nvPr/>
          </p:nvSpPr>
          <p:spPr>
            <a:xfrm>
              <a:off x="1589531" y="859535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897635"/>
              <a:ext cx="791210" cy="88265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910844"/>
            <a:ext cx="8370570" cy="354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4772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Çocuğunuzu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sosyal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ve duygusal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beceriler (paylaşma,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yardım </a:t>
            </a:r>
            <a:r>
              <a:rPr dirty="0" sz="2400" spc="-53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etme,</a:t>
            </a:r>
            <a:r>
              <a:rPr dirty="0" sz="240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duyguların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ifade</a:t>
            </a:r>
            <a:r>
              <a:rPr dirty="0" sz="2400" spc="1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edilmesi)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 konusunda</a:t>
            </a:r>
            <a:r>
              <a:rPr dirty="0" sz="2400" spc="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Çocuğunuzla,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karşısında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diğer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öğrencilerin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neler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hissedebileceği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endParaRPr sz="2200">
              <a:latin typeface="Calibri"/>
              <a:cs typeface="Calibri"/>
            </a:endParaRPr>
          </a:p>
          <a:p>
            <a:pPr marL="241300" marR="564515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Herkesin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farklı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özellikleri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olduğunu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vurgulayın.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farklılıkları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kabul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edebilmesi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hikayeler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okuyun,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oyunlar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oynayın.</a:t>
            </a:r>
            <a:r>
              <a:rPr dirty="0" sz="2200" spc="-5">
                <a:latin typeface="Calibri"/>
                <a:cs typeface="Calibri"/>
              </a:rPr>
              <a:t> Basit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senaryolar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canlandırın.</a:t>
            </a:r>
            <a:endParaRPr sz="2200">
              <a:latin typeface="Calibri"/>
              <a:cs typeface="Calibri"/>
            </a:endParaRPr>
          </a:p>
          <a:p>
            <a:pPr marL="241300" marR="25400" indent="-228600">
              <a:lnSpc>
                <a:spcPts val="238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duygusal</a:t>
            </a:r>
            <a:r>
              <a:rPr dirty="0" sz="2200" spc="-5">
                <a:latin typeface="Calibri"/>
                <a:cs typeface="Calibri"/>
              </a:rPr>
              <a:t> becerilerini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geliştirmesinde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destek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sağlayın.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 </a:t>
            </a:r>
            <a:r>
              <a:rPr dirty="0" sz="2200" spc="-20">
                <a:latin typeface="Calibri"/>
                <a:cs typeface="Calibri"/>
              </a:rPr>
              <a:t>konuda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kitaplar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okuyun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yaşına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uygun </a:t>
            </a:r>
            <a:r>
              <a:rPr dirty="0" sz="2200" spc="-5">
                <a:latin typeface="Calibri"/>
                <a:cs typeface="Calibri"/>
              </a:rPr>
              <a:t>etkinlikler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35"/>
              </a:lnSpc>
            </a:pPr>
            <a:r>
              <a:rPr dirty="0" sz="2200" spc="-10">
                <a:latin typeface="Calibri"/>
                <a:cs typeface="Calibri"/>
              </a:rPr>
              <a:t>gerçekleştirin.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532" y="1062609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4108" y="4322064"/>
            <a:ext cx="763905" cy="862965"/>
          </a:xfrm>
          <a:custGeom>
            <a:avLst/>
            <a:gdLst/>
            <a:ahLst/>
            <a:cxnLst/>
            <a:rect l="l" t="t" r="r" b="b"/>
            <a:pathLst>
              <a:path w="763905" h="862964">
                <a:moveTo>
                  <a:pt x="763523" y="0"/>
                </a:moveTo>
                <a:lnTo>
                  <a:pt x="381761" y="266319"/>
                </a:lnTo>
                <a:lnTo>
                  <a:pt x="0" y="0"/>
                </a:lnTo>
                <a:lnTo>
                  <a:pt x="0" y="596265"/>
                </a:lnTo>
                <a:lnTo>
                  <a:pt x="381761" y="862584"/>
                </a:lnTo>
                <a:lnTo>
                  <a:pt x="763523" y="596265"/>
                </a:lnTo>
                <a:lnTo>
                  <a:pt x="76352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93419" y="4435220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6742" y="4577029"/>
            <a:ext cx="24326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Okulu</a:t>
            </a:r>
            <a:r>
              <a:rPr dirty="0" sz="2400" spc="-6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0295" y="5133898"/>
            <a:ext cx="8176895" cy="12598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5">
                <a:latin typeface="Calibri"/>
                <a:cs typeface="Calibri"/>
              </a:rPr>
              <a:t>Okul </a:t>
            </a:r>
            <a:r>
              <a:rPr dirty="0" sz="2200" spc="-5">
                <a:latin typeface="Calibri"/>
                <a:cs typeface="Calibri"/>
              </a:rPr>
              <a:t>ile </a:t>
            </a:r>
            <a:r>
              <a:rPr dirty="0" sz="2200" spc="-10">
                <a:latin typeface="Calibri"/>
                <a:cs typeface="Calibri"/>
              </a:rPr>
              <a:t>mutlaka temasa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geçin.</a:t>
            </a:r>
            <a:endParaRPr sz="22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5">
                <a:latin typeface="Calibri"/>
                <a:cs typeface="Calibri"/>
              </a:rPr>
              <a:t>Psikolojik </a:t>
            </a:r>
            <a:r>
              <a:rPr dirty="0" sz="2200" spc="-5">
                <a:latin typeface="Calibri"/>
                <a:cs typeface="Calibri"/>
              </a:rPr>
              <a:t>danışman/rehber </a:t>
            </a:r>
            <a:r>
              <a:rPr dirty="0" sz="2200" spc="-10">
                <a:latin typeface="Calibri"/>
                <a:cs typeface="Calibri"/>
              </a:rPr>
              <a:t>öğretmen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öğretmeniyle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iş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birliği </a:t>
            </a:r>
            <a:r>
              <a:rPr dirty="0" sz="2200" spc="-15">
                <a:latin typeface="Calibri"/>
                <a:cs typeface="Calibri"/>
              </a:rPr>
              <a:t>kurun.</a:t>
            </a:r>
            <a:endParaRPr sz="22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Gerektiği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zaman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uzman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desteği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almaktan</a:t>
            </a:r>
            <a:r>
              <a:rPr dirty="0" sz="2200" spc="-5">
                <a:latin typeface="Calibri"/>
                <a:cs typeface="Calibri"/>
              </a:rPr>
              <a:t> çekinmeyin.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8572" y="4480559"/>
            <a:ext cx="8787765" cy="647700"/>
          </a:xfrm>
          <a:custGeom>
            <a:avLst/>
            <a:gdLst/>
            <a:ahLst/>
            <a:cxnLst/>
            <a:rect l="l" t="t" r="r" b="b"/>
            <a:pathLst>
              <a:path w="87877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679434" y="0"/>
                </a:lnTo>
                <a:lnTo>
                  <a:pt x="8721429" y="8491"/>
                </a:lnTo>
                <a:lnTo>
                  <a:pt x="8755745" y="31638"/>
                </a:lnTo>
                <a:lnTo>
                  <a:pt x="8778892" y="65954"/>
                </a:lnTo>
                <a:lnTo>
                  <a:pt x="8787384" y="107950"/>
                </a:lnTo>
                <a:lnTo>
                  <a:pt x="8787384" y="539750"/>
                </a:lnTo>
                <a:lnTo>
                  <a:pt x="8778892" y="581745"/>
                </a:lnTo>
                <a:lnTo>
                  <a:pt x="8755745" y="616061"/>
                </a:lnTo>
                <a:lnTo>
                  <a:pt x="8721429" y="639208"/>
                </a:lnTo>
                <a:lnTo>
                  <a:pt x="86794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32533" y="184149"/>
            <a:ext cx="74485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Zorbalık</a:t>
            </a:r>
            <a:r>
              <a:rPr dirty="0" sz="2800" spc="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Yapıyorsa</a:t>
            </a:r>
            <a:r>
              <a:rPr dirty="0" sz="28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3697" y="1230020"/>
            <a:ext cx="9269730" cy="509016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Vücudunda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morluk,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çizik,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yara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vb.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belirtiler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Okuldan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kitapları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kıyafetleri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yırtılmış,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dağılmış,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kirli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dönme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Okuldan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aç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dönmesi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Harçlığını</a:t>
            </a:r>
            <a:r>
              <a:rPr dirty="0" sz="2200" spc="-15">
                <a:latin typeface="Calibri"/>
                <a:cs typeface="Calibri"/>
              </a:rPr>
              <a:t> kaybetme,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sık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harçlık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isteme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Normalde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okulu </a:t>
            </a:r>
            <a:r>
              <a:rPr dirty="0" sz="2200" spc="-5">
                <a:latin typeface="Calibri"/>
                <a:cs typeface="Calibri"/>
              </a:rPr>
              <a:t>sevmesine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rağmen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gitmek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istememe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 </a:t>
            </a:r>
            <a:r>
              <a:rPr dirty="0" sz="2200">
                <a:latin typeface="Calibri"/>
                <a:cs typeface="Calibri"/>
              </a:rPr>
              <a:t>servisine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binmek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istememe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Sık</a:t>
            </a:r>
            <a:r>
              <a:rPr dirty="0" sz="2200">
                <a:latin typeface="Calibri"/>
                <a:cs typeface="Calibri"/>
              </a:rPr>
              <a:t> sık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ağrısı,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karın</a:t>
            </a:r>
            <a:r>
              <a:rPr dirty="0" sz="2200" spc="-5">
                <a:latin typeface="Calibri"/>
                <a:cs typeface="Calibri"/>
              </a:rPr>
              <a:t> ağrısı,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iştah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kaybı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gibi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problemlerden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şikayet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Eski neşesini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kaybetmiş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olma, </a:t>
            </a:r>
            <a:r>
              <a:rPr dirty="0" sz="2200" spc="-15">
                <a:latin typeface="Calibri"/>
                <a:cs typeface="Calibri"/>
              </a:rPr>
              <a:t>yapmaktan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hoşlandığı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şeyleri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yapmak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istememe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İçe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kapanma,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ağlama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krizleri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Uykuya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dalmakta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güçlük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yaşama,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kabuslar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görme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Her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kötü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şey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olacakmış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gibi </a:t>
            </a:r>
            <a:r>
              <a:rPr dirty="0" sz="2200" spc="-10">
                <a:latin typeface="Calibri"/>
                <a:cs typeface="Calibri"/>
              </a:rPr>
              <a:t>endişeli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tedirgin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davranma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Çabuk</a:t>
            </a:r>
            <a:r>
              <a:rPr dirty="0" sz="2200" spc="-15">
                <a:latin typeface="Calibri"/>
                <a:cs typeface="Calibri"/>
              </a:rPr>
              <a:t> öfkelenme,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tepkisel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davranma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Arkadaşlarıyla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oynamak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istememe,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kendini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uzaklaştırma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oyunlarında,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zorbalıkla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ilişkili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senaryolar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üretme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8186" y="356107"/>
            <a:ext cx="89992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2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000000"/>
                </a:solidFill>
                <a:latin typeface="Calibri Light"/>
                <a:cs typeface="Calibri Light"/>
              </a:rPr>
              <a:t>Zorbalığa</a:t>
            </a:r>
            <a:r>
              <a:rPr dirty="0" sz="3200" spc="-7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000000"/>
                </a:solidFill>
                <a:latin typeface="Calibri Light"/>
                <a:cs typeface="Calibri Light"/>
              </a:rPr>
              <a:t>Maruz</a:t>
            </a:r>
            <a:r>
              <a:rPr dirty="0" sz="3200" spc="-7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000000"/>
                </a:solidFill>
                <a:latin typeface="Calibri Light"/>
                <a:cs typeface="Calibri Light"/>
              </a:rPr>
              <a:t>Kaldığını</a:t>
            </a:r>
            <a:r>
              <a:rPr dirty="0" sz="32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3200" spc="-6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863" y="1077467"/>
            <a:ext cx="8825865" cy="649605"/>
          </a:xfrm>
          <a:custGeom>
            <a:avLst/>
            <a:gdLst/>
            <a:ahLst/>
            <a:cxnLst/>
            <a:rect l="l" t="t" r="r" b="b"/>
            <a:pathLst>
              <a:path w="8825865" h="649605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4" y="0"/>
                </a:lnTo>
                <a:lnTo>
                  <a:pt x="8717280" y="0"/>
                </a:lnTo>
                <a:lnTo>
                  <a:pt x="8759422" y="8495"/>
                </a:lnTo>
                <a:lnTo>
                  <a:pt x="8793813" y="31670"/>
                </a:lnTo>
                <a:lnTo>
                  <a:pt x="8816988" y="66061"/>
                </a:lnTo>
                <a:lnTo>
                  <a:pt x="8825484" y="108204"/>
                </a:lnTo>
                <a:lnTo>
                  <a:pt x="8825484" y="541020"/>
                </a:lnTo>
                <a:lnTo>
                  <a:pt x="8816988" y="583162"/>
                </a:lnTo>
                <a:lnTo>
                  <a:pt x="8793813" y="617553"/>
                </a:lnTo>
                <a:lnTo>
                  <a:pt x="8759422" y="640728"/>
                </a:lnTo>
                <a:lnTo>
                  <a:pt x="8717280" y="649224"/>
                </a:lnTo>
                <a:lnTo>
                  <a:pt x="108204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9180" y="1766443"/>
            <a:ext cx="7947659" cy="283972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Çocuğunuzla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neler yaşadığı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konusunda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  <a:p>
            <a:pPr marL="241300" marR="256540" indent="-228600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onun yanında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olduğunuzu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 </a:t>
            </a:r>
            <a:r>
              <a:rPr dirty="0" sz="2400" spc="-15">
                <a:latin typeface="Calibri"/>
                <a:cs typeface="Calibri"/>
              </a:rPr>
              <a:t>yardım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etmek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istediğinizi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belirtin.</a:t>
            </a:r>
            <a:endParaRPr sz="2400">
              <a:latin typeface="Calibri"/>
              <a:cs typeface="Calibri"/>
            </a:endParaRPr>
          </a:p>
          <a:p>
            <a:pPr marL="241300" marR="414655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yargılamadan </a:t>
            </a:r>
            <a:r>
              <a:rPr dirty="0" sz="2400" spc="-5">
                <a:latin typeface="Calibri"/>
                <a:cs typeface="Calibri"/>
              </a:rPr>
              <a:t>dinleyin;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hissettiğini </a:t>
            </a:r>
            <a:r>
              <a:rPr dirty="0" sz="2400" spc="-5">
                <a:latin typeface="Calibri"/>
                <a:cs typeface="Calibri"/>
              </a:rPr>
              <a:t>sorun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duygularını </a:t>
            </a:r>
            <a:r>
              <a:rPr dirty="0" sz="2400" spc="-10">
                <a:latin typeface="Calibri"/>
                <a:cs typeface="Calibri"/>
              </a:rPr>
              <a:t>paylaşmasını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sağlayın.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 spc="-10">
                <a:latin typeface="Calibri"/>
                <a:cs typeface="Calibri"/>
              </a:rPr>
              <a:t>uğramanın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onun bir</a:t>
            </a:r>
            <a:r>
              <a:rPr dirty="0" sz="2400" spc="-10">
                <a:latin typeface="Calibri"/>
                <a:cs typeface="Calibri"/>
              </a:rPr>
              <a:t> hatası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olmadığını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açık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ifade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0" y="1018032"/>
            <a:ext cx="792480" cy="935990"/>
          </a:xfrm>
          <a:custGeom>
            <a:avLst/>
            <a:gdLst/>
            <a:ahLst/>
            <a:cxnLst/>
            <a:rect l="l" t="t" r="r" b="b"/>
            <a:pathLst>
              <a:path w="792480" h="935989">
                <a:moveTo>
                  <a:pt x="792480" y="0"/>
                </a:moveTo>
                <a:lnTo>
                  <a:pt x="396240" y="276478"/>
                </a:lnTo>
                <a:lnTo>
                  <a:pt x="0" y="0"/>
                </a:lnTo>
                <a:lnTo>
                  <a:pt x="0" y="659256"/>
                </a:lnTo>
                <a:lnTo>
                  <a:pt x="396240" y="935735"/>
                </a:lnTo>
                <a:lnTo>
                  <a:pt x="792480" y="659256"/>
                </a:lnTo>
                <a:lnTo>
                  <a:pt x="79248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77569" y="1161669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9298" y="349961"/>
            <a:ext cx="85693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9219" y="1184909"/>
            <a:ext cx="5286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Çocuğunuzla</a:t>
            </a:r>
            <a:r>
              <a:rPr dirty="0" sz="2400" spc="-2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konuşun</a:t>
            </a:r>
            <a:r>
              <a:rPr dirty="0" sz="2400" spc="-2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ve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onu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353" y="304926"/>
            <a:ext cx="19621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400" spc="-4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Ö</a:t>
            </a:r>
            <a:r>
              <a:rPr dirty="0" u="heavy" sz="4400" spc="-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</a:t>
            </a:r>
            <a:r>
              <a:rPr dirty="0" u="heavy" sz="4400" spc="-4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n</a:t>
            </a:r>
            <a:r>
              <a:rPr dirty="0" u="heavy" sz="4400" spc="-4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</a:t>
            </a:r>
            <a:r>
              <a:rPr dirty="0" u="heavy" sz="4400" spc="-4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k</a:t>
            </a:r>
            <a:r>
              <a:rPr dirty="0" u="heavy" sz="4400" spc="-2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l</a:t>
            </a:r>
            <a:r>
              <a:rPr dirty="0" u="heavy" sz="4400" spc="-3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</a:t>
            </a:r>
            <a:r>
              <a:rPr dirty="0" u="heavy"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236726"/>
            <a:ext cx="6118225" cy="45224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5080" indent="-22923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Hakan </a:t>
            </a:r>
            <a:r>
              <a:rPr dirty="0" sz="2400" spc="-5">
                <a:latin typeface="Calibri"/>
                <a:cs typeface="Calibri"/>
              </a:rPr>
              <a:t>sınıf arkadaşı </a:t>
            </a:r>
            <a:r>
              <a:rPr dirty="0" sz="2400" spc="-10">
                <a:latin typeface="Calibri"/>
                <a:cs typeface="Calibri"/>
              </a:rPr>
              <a:t>Ali’ye sürekli </a:t>
            </a:r>
            <a:r>
              <a:rPr dirty="0" sz="2400" spc="-25">
                <a:latin typeface="Calibri"/>
                <a:cs typeface="Calibri"/>
              </a:rPr>
              <a:t>‘şişko’ </a:t>
            </a:r>
            <a:r>
              <a:rPr dirty="0" sz="2400" spc="-10">
                <a:latin typeface="Calibri"/>
                <a:cs typeface="Calibri"/>
              </a:rPr>
              <a:t>diyerek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dalga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geçmektedir.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duruma </a:t>
            </a:r>
            <a:r>
              <a:rPr dirty="0" sz="2400" spc="-15">
                <a:latin typeface="Calibri"/>
                <a:cs typeface="Calibri"/>
              </a:rPr>
              <a:t>ağlayarak</a:t>
            </a:r>
            <a:endParaRPr sz="2400">
              <a:latin typeface="Calibri"/>
              <a:cs typeface="Calibri"/>
            </a:endParaRPr>
          </a:p>
          <a:p>
            <a:pPr marL="241300" marR="389255">
              <a:lnSpc>
                <a:spcPts val="2590"/>
              </a:lnSpc>
              <a:spcBef>
                <a:spcPts val="5"/>
              </a:spcBef>
            </a:pPr>
            <a:r>
              <a:rPr dirty="0" sz="2400" spc="-5">
                <a:latin typeface="Calibri"/>
                <a:cs typeface="Calibri"/>
              </a:rPr>
              <a:t>tepki </a:t>
            </a:r>
            <a:r>
              <a:rPr dirty="0" sz="2400" spc="-15">
                <a:latin typeface="Calibri"/>
                <a:cs typeface="Calibri"/>
              </a:rPr>
              <a:t>verse </a:t>
            </a:r>
            <a:r>
              <a:rPr dirty="0" sz="2400" spc="-5">
                <a:latin typeface="Calibri"/>
                <a:cs typeface="Calibri"/>
              </a:rPr>
              <a:t>bile </a:t>
            </a:r>
            <a:r>
              <a:rPr dirty="0" sz="2400" spc="-10">
                <a:latin typeface="Calibri"/>
                <a:cs typeface="Calibri"/>
              </a:rPr>
              <a:t>Hakan </a:t>
            </a:r>
            <a:r>
              <a:rPr dirty="0" sz="2400" spc="-5">
                <a:latin typeface="Calibri"/>
                <a:cs typeface="Calibri"/>
              </a:rPr>
              <a:t>bu </a:t>
            </a:r>
            <a:r>
              <a:rPr dirty="0" sz="2400" spc="-10">
                <a:latin typeface="Calibri"/>
                <a:cs typeface="Calibri"/>
              </a:rPr>
              <a:t>davranışına </a:t>
            </a:r>
            <a:r>
              <a:rPr dirty="0" sz="2400" spc="-15">
                <a:latin typeface="Calibri"/>
                <a:cs typeface="Calibri"/>
              </a:rPr>
              <a:t>devam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etmektedir.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41300" marR="495300" indent="-229235">
              <a:lnSpc>
                <a:spcPts val="259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Ayşe, </a:t>
            </a:r>
            <a:r>
              <a:rPr dirty="0" sz="2400">
                <a:latin typeface="Calibri"/>
                <a:cs typeface="Calibri"/>
              </a:rPr>
              <a:t>Aslı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>
                <a:latin typeface="Calibri"/>
                <a:cs typeface="Calibri"/>
              </a:rPr>
              <a:t>Nazlı, </a:t>
            </a:r>
            <a:r>
              <a:rPr dirty="0" sz="2400" spc="-5">
                <a:latin typeface="Calibri"/>
                <a:cs typeface="Calibri"/>
              </a:rPr>
              <a:t>sınıf arkadaşları </a:t>
            </a:r>
            <a:r>
              <a:rPr dirty="0" sz="2400" spc="-20">
                <a:latin typeface="Calibri"/>
                <a:cs typeface="Calibri"/>
              </a:rPr>
              <a:t>Fatma’yı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 </a:t>
            </a:r>
            <a:r>
              <a:rPr dirty="0" sz="2400" spc="-5">
                <a:latin typeface="Calibri"/>
                <a:cs typeface="Calibri"/>
              </a:rPr>
              <a:t>dönemi başladığından beri oyuna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almamakta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dışlamaktadır.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18415" indent="-229235">
              <a:lnSpc>
                <a:spcPts val="259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Mehmet </a:t>
            </a:r>
            <a:r>
              <a:rPr dirty="0" sz="2400" spc="-10">
                <a:latin typeface="Calibri"/>
                <a:cs typeface="Calibri"/>
              </a:rPr>
              <a:t>kendisinden </a:t>
            </a:r>
            <a:r>
              <a:rPr dirty="0" sz="2400" spc="-5">
                <a:latin typeface="Calibri"/>
                <a:cs typeface="Calibri"/>
              </a:rPr>
              <a:t>daha </a:t>
            </a:r>
            <a:r>
              <a:rPr dirty="0" sz="2400">
                <a:latin typeface="Calibri"/>
                <a:cs typeface="Calibri"/>
              </a:rPr>
              <a:t>çelimsiz </a:t>
            </a:r>
            <a:r>
              <a:rPr dirty="0" sz="2400" spc="-5">
                <a:latin typeface="Calibri"/>
                <a:cs typeface="Calibri"/>
              </a:rPr>
              <a:t>olan </a:t>
            </a:r>
            <a:r>
              <a:rPr dirty="0" sz="2400" spc="-15">
                <a:latin typeface="Calibri"/>
                <a:cs typeface="Calibri"/>
              </a:rPr>
              <a:t>Can’ı </a:t>
            </a:r>
            <a:r>
              <a:rPr dirty="0" sz="2400" spc="-10">
                <a:latin typeface="Calibri"/>
                <a:cs typeface="Calibri"/>
              </a:rPr>
              <a:t> sürekli </a:t>
            </a:r>
            <a:r>
              <a:rPr dirty="0" sz="2400" spc="-25">
                <a:latin typeface="Calibri"/>
                <a:cs typeface="Calibri"/>
              </a:rPr>
              <a:t>itmektedir. </a:t>
            </a:r>
            <a:r>
              <a:rPr dirty="0" sz="2400" spc="-5">
                <a:latin typeface="Calibri"/>
                <a:cs typeface="Calibri"/>
              </a:rPr>
              <a:t>Can </a:t>
            </a:r>
            <a:r>
              <a:rPr dirty="0" sz="2400" spc="-15">
                <a:latin typeface="Calibri"/>
                <a:cs typeface="Calibri"/>
              </a:rPr>
              <a:t>yere </a:t>
            </a:r>
            <a:r>
              <a:rPr dirty="0" sz="2400" spc="-5">
                <a:latin typeface="Calibri"/>
                <a:cs typeface="Calibri"/>
              </a:rPr>
              <a:t>düştüğünde </a:t>
            </a:r>
            <a:r>
              <a:rPr dirty="0" sz="2400">
                <a:latin typeface="Calibri"/>
                <a:cs typeface="Calibri"/>
              </a:rPr>
              <a:t>ise </a:t>
            </a:r>
            <a:r>
              <a:rPr dirty="0" sz="2400" spc="-5">
                <a:latin typeface="Calibri"/>
                <a:cs typeface="Calibri"/>
              </a:rPr>
              <a:t>ona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gülmektedir.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9976" y="999744"/>
            <a:ext cx="2702052" cy="17358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9976" y="2851404"/>
            <a:ext cx="2659379" cy="15179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3964" y="4599432"/>
            <a:ext cx="2825496" cy="15773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8576" y="1056132"/>
            <a:ext cx="9753600" cy="935990"/>
            <a:chOff x="798576" y="1056132"/>
            <a:chExt cx="9753600" cy="935990"/>
          </a:xfrm>
        </p:grpSpPr>
        <p:sp>
          <p:nvSpPr>
            <p:cNvPr id="3" name="object 3"/>
            <p:cNvSpPr/>
            <p:nvPr/>
          </p:nvSpPr>
          <p:spPr>
            <a:xfrm>
              <a:off x="798576" y="1056132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80" y="0"/>
                  </a:moveTo>
                  <a:lnTo>
                    <a:pt x="396239" y="276478"/>
                  </a:lnTo>
                  <a:lnTo>
                    <a:pt x="0" y="0"/>
                  </a:lnTo>
                  <a:lnTo>
                    <a:pt x="0" y="659256"/>
                  </a:lnTo>
                  <a:lnTo>
                    <a:pt x="396239" y="935735"/>
                  </a:lnTo>
                  <a:lnTo>
                    <a:pt x="792480" y="659256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74292" y="1182624"/>
              <a:ext cx="8971915" cy="647700"/>
            </a:xfrm>
            <a:custGeom>
              <a:avLst/>
              <a:gdLst/>
              <a:ahLst/>
              <a:cxnLst/>
              <a:rect l="l" t="t" r="r" b="b"/>
              <a:pathLst>
                <a:path w="897191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3838" y="0"/>
                  </a:lnTo>
                  <a:lnTo>
                    <a:pt x="8905833" y="8491"/>
                  </a:lnTo>
                  <a:lnTo>
                    <a:pt x="8940149" y="31638"/>
                  </a:lnTo>
                  <a:lnTo>
                    <a:pt x="8963296" y="65954"/>
                  </a:lnTo>
                  <a:lnTo>
                    <a:pt x="8971788" y="107950"/>
                  </a:lnTo>
                  <a:lnTo>
                    <a:pt x="8971788" y="539750"/>
                  </a:lnTo>
                  <a:lnTo>
                    <a:pt x="8963296" y="581745"/>
                  </a:lnTo>
                  <a:lnTo>
                    <a:pt x="8940149" y="616061"/>
                  </a:lnTo>
                  <a:lnTo>
                    <a:pt x="8905833" y="639208"/>
                  </a:lnTo>
                  <a:lnTo>
                    <a:pt x="886383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69542" y="1931873"/>
            <a:ext cx="8715375" cy="37363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 spc="-5">
                <a:latin typeface="Calibri"/>
                <a:cs typeface="Calibri"/>
              </a:rPr>
              <a:t>nasıl </a:t>
            </a:r>
            <a:r>
              <a:rPr dirty="0" sz="2400" spc="-20">
                <a:latin typeface="Calibri"/>
                <a:cs typeface="Calibri"/>
              </a:rPr>
              <a:t>karşı </a:t>
            </a:r>
            <a:r>
              <a:rPr dirty="0" sz="2400" spc="-5">
                <a:latin typeface="Calibri"/>
                <a:cs typeface="Calibri"/>
              </a:rPr>
              <a:t>çıkabileceğine dair basit planlar geliştirin.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Örneğin, </a:t>
            </a:r>
            <a:r>
              <a:rPr dirty="0" sz="2400" spc="-15">
                <a:latin typeface="Calibri"/>
                <a:cs typeface="Calibri"/>
              </a:rPr>
              <a:t>zorbalık </a:t>
            </a:r>
            <a:r>
              <a:rPr dirty="0" sz="2400" spc="-5">
                <a:latin typeface="Calibri"/>
                <a:cs typeface="Calibri"/>
              </a:rPr>
              <a:t>durumunda </a:t>
            </a:r>
            <a:r>
              <a:rPr dirty="0" sz="2400" spc="-10">
                <a:latin typeface="Calibri"/>
                <a:cs typeface="Calibri"/>
              </a:rPr>
              <a:t>çocuğunuza </a:t>
            </a:r>
            <a:r>
              <a:rPr dirty="0" sz="2400" spc="-5">
                <a:latin typeface="Calibri"/>
                <a:cs typeface="Calibri"/>
              </a:rPr>
              <a:t>net </a:t>
            </a:r>
            <a:r>
              <a:rPr dirty="0" sz="2400" spc="-20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kendinden </a:t>
            </a:r>
            <a:r>
              <a:rPr dirty="0" sz="2400">
                <a:latin typeface="Calibri"/>
                <a:cs typeface="Calibri"/>
              </a:rPr>
              <a:t>emin </a:t>
            </a:r>
            <a:r>
              <a:rPr dirty="0" sz="2400" spc="-5">
                <a:latin typeface="Calibri"/>
                <a:cs typeface="Calibri"/>
              </a:rPr>
              <a:t>bir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«</a:t>
            </a:r>
            <a:r>
              <a:rPr dirty="0" sz="2400" spc="-30" i="1">
                <a:latin typeface="Calibri"/>
                <a:cs typeface="Calibri"/>
              </a:rPr>
              <a:t>hayır,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dur</a:t>
            </a:r>
            <a:r>
              <a:rPr dirty="0" sz="2400">
                <a:latin typeface="Calibri"/>
                <a:cs typeface="Calibri"/>
              </a:rPr>
              <a:t>»</a:t>
            </a:r>
            <a:r>
              <a:rPr dirty="0" sz="2400" spc="-5">
                <a:latin typeface="Calibri"/>
                <a:cs typeface="Calibri"/>
              </a:rPr>
              <a:t> demesini;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«</a:t>
            </a:r>
            <a:r>
              <a:rPr dirty="0" sz="2400" spc="-10" i="1">
                <a:latin typeface="Calibri"/>
                <a:cs typeface="Calibri"/>
              </a:rPr>
              <a:t>zorbaca</a:t>
            </a:r>
            <a:r>
              <a:rPr dirty="0" sz="2400" spc="-5" i="1">
                <a:latin typeface="Calibri"/>
                <a:cs typeface="Calibri"/>
              </a:rPr>
              <a:t> davranma</a:t>
            </a:r>
            <a:r>
              <a:rPr dirty="0" sz="2400" spc="-5">
                <a:latin typeface="Calibri"/>
                <a:cs typeface="Calibri"/>
              </a:rPr>
              <a:t>»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demesini</a:t>
            </a:r>
            <a:endParaRPr sz="2400">
              <a:latin typeface="Calibri"/>
              <a:cs typeface="Calibri"/>
            </a:endParaRPr>
          </a:p>
          <a:p>
            <a:pPr marL="241300" marR="1351280">
              <a:lnSpc>
                <a:spcPts val="2590"/>
              </a:lnSpc>
              <a:spcBef>
                <a:spcPts val="40"/>
              </a:spcBef>
            </a:pPr>
            <a:r>
              <a:rPr dirty="0" sz="2400" spc="-10">
                <a:latin typeface="Calibri"/>
                <a:cs typeface="Calibri"/>
              </a:rPr>
              <a:t>önerebilirsiniz.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Buna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dair </a:t>
            </a:r>
            <a:r>
              <a:rPr dirty="0" sz="2400" spc="-10">
                <a:latin typeface="Calibri"/>
                <a:cs typeface="Calibri"/>
              </a:rPr>
              <a:t>evde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rol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canlandırma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çalışmaları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yapabilirsiniz.</a:t>
            </a:r>
            <a:endParaRPr sz="2400">
              <a:latin typeface="Calibri"/>
              <a:cs typeface="Calibri"/>
            </a:endParaRPr>
          </a:p>
          <a:p>
            <a:pPr marL="241300" marR="59690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Çocuğunuzla böyle bir durumda </a:t>
            </a:r>
            <a:r>
              <a:rPr dirty="0" sz="2400" spc="-10">
                <a:latin typeface="Calibri"/>
                <a:cs typeface="Calibri"/>
              </a:rPr>
              <a:t>okulda </a:t>
            </a:r>
            <a:r>
              <a:rPr dirty="0" sz="2400">
                <a:latin typeface="Calibri"/>
                <a:cs typeface="Calibri"/>
              </a:rPr>
              <a:t>kimden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ne şekilde </a:t>
            </a:r>
            <a:r>
              <a:rPr dirty="0" sz="2400" spc="-15">
                <a:latin typeface="Calibri"/>
                <a:cs typeface="Calibri"/>
              </a:rPr>
              <a:t>yardım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isteyebileceğini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konuşun.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Gerekirse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evde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provalar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 </a:t>
            </a:r>
            <a:r>
              <a:rPr dirty="0" sz="2400" spc="-5">
                <a:latin typeface="Calibri"/>
                <a:cs typeface="Calibri"/>
              </a:rPr>
              <a:t>bu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durumu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>
                <a:latin typeface="Calibri"/>
                <a:cs typeface="Calibri"/>
              </a:rPr>
              <a:t> ile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paylaşmanız</a:t>
            </a:r>
            <a:r>
              <a:rPr dirty="0" sz="2400" spc="-10">
                <a:latin typeface="Calibri"/>
                <a:cs typeface="Calibri"/>
              </a:rPr>
              <a:t> gerektiğini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söyleyin,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spc="-15">
                <a:latin typeface="Calibri"/>
                <a:cs typeface="Calibri"/>
              </a:rPr>
              <a:t>gerekirse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birlikte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plan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geliştirin.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İlerleyen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günlerde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çocuğunuzun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izlemeye</a:t>
            </a:r>
            <a:r>
              <a:rPr dirty="0" sz="2400" spc="-15">
                <a:latin typeface="Calibri"/>
                <a:cs typeface="Calibri"/>
              </a:rPr>
              <a:t> devam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044041" y="1334262"/>
            <a:ext cx="3333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3285" y="380746"/>
            <a:ext cx="8569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7948" y="1245184"/>
            <a:ext cx="61480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Zorbalıkla</a:t>
            </a:r>
            <a:r>
              <a:rPr dirty="0" sz="2400" spc="-3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baş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edebilmesi için</a:t>
            </a:r>
            <a:r>
              <a:rPr dirty="0" sz="2400" spc="-2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ona</a:t>
            </a:r>
            <a:r>
              <a:rPr dirty="0" sz="2400" spc="-2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yardımcı</a:t>
            </a:r>
            <a:r>
              <a:rPr dirty="0" sz="2400" spc="-4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897636"/>
            <a:ext cx="9956800" cy="882650"/>
            <a:chOff x="847344" y="897636"/>
            <a:chExt cx="9956800" cy="882650"/>
          </a:xfrm>
        </p:grpSpPr>
        <p:sp>
          <p:nvSpPr>
            <p:cNvPr id="3" name="object 3"/>
            <p:cNvSpPr/>
            <p:nvPr/>
          </p:nvSpPr>
          <p:spPr>
            <a:xfrm>
              <a:off x="1638300" y="925068"/>
              <a:ext cx="9159240" cy="634365"/>
            </a:xfrm>
            <a:custGeom>
              <a:avLst/>
              <a:gdLst/>
              <a:ahLst/>
              <a:cxnLst/>
              <a:rect l="l" t="t" r="r" b="b"/>
              <a:pathLst>
                <a:path w="9159240" h="634365">
                  <a:moveTo>
                    <a:pt x="0" y="105664"/>
                  </a:moveTo>
                  <a:lnTo>
                    <a:pt x="8312" y="64561"/>
                  </a:lnTo>
                  <a:lnTo>
                    <a:pt x="30972" y="30972"/>
                  </a:lnTo>
                  <a:lnTo>
                    <a:pt x="64561" y="8312"/>
                  </a:lnTo>
                  <a:lnTo>
                    <a:pt x="105663" y="0"/>
                  </a:lnTo>
                  <a:lnTo>
                    <a:pt x="9053576" y="0"/>
                  </a:lnTo>
                  <a:lnTo>
                    <a:pt x="9094678" y="8312"/>
                  </a:lnTo>
                  <a:lnTo>
                    <a:pt x="9128267" y="30972"/>
                  </a:lnTo>
                  <a:lnTo>
                    <a:pt x="9150927" y="64561"/>
                  </a:lnTo>
                  <a:lnTo>
                    <a:pt x="9159240" y="105664"/>
                  </a:lnTo>
                  <a:lnTo>
                    <a:pt x="9159240" y="528320"/>
                  </a:lnTo>
                  <a:lnTo>
                    <a:pt x="9150927" y="569422"/>
                  </a:lnTo>
                  <a:lnTo>
                    <a:pt x="9128267" y="603011"/>
                  </a:lnTo>
                  <a:lnTo>
                    <a:pt x="9094678" y="625671"/>
                  </a:lnTo>
                  <a:lnTo>
                    <a:pt x="9053576" y="633984"/>
                  </a:lnTo>
                  <a:lnTo>
                    <a:pt x="105663" y="633984"/>
                  </a:lnTo>
                  <a:lnTo>
                    <a:pt x="64561" y="625671"/>
                  </a:lnTo>
                  <a:lnTo>
                    <a:pt x="30972" y="603011"/>
                  </a:lnTo>
                  <a:lnTo>
                    <a:pt x="8312" y="569422"/>
                  </a:lnTo>
                  <a:lnTo>
                    <a:pt x="0" y="528320"/>
                  </a:lnTo>
                  <a:lnTo>
                    <a:pt x="0" y="105664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897636"/>
              <a:ext cx="791210" cy="88265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1860041"/>
            <a:ext cx="8365490" cy="29508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10160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kendini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etkili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ifade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edebilmesine</a:t>
            </a:r>
            <a:r>
              <a:rPr dirty="0" sz="2400" spc="-10">
                <a:latin typeface="Calibri"/>
                <a:cs typeface="Calibri"/>
              </a:rPr>
              <a:t> yönelik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çalışmalar/etkinlikler/oyunlar </a:t>
            </a:r>
            <a:r>
              <a:rPr dirty="0" sz="2400" spc="-10">
                <a:latin typeface="Calibri"/>
                <a:cs typeface="Calibri"/>
              </a:rPr>
              <a:t>planlayın. Gerekirse </a:t>
            </a:r>
            <a:r>
              <a:rPr dirty="0" sz="2400" spc="-5">
                <a:latin typeface="Calibri"/>
                <a:cs typeface="Calibri"/>
              </a:rPr>
              <a:t>bu </a:t>
            </a:r>
            <a:r>
              <a:rPr dirty="0" sz="2400" spc="-20">
                <a:latin typeface="Calibri"/>
                <a:cs typeface="Calibri"/>
              </a:rPr>
              <a:t>konuda </a:t>
            </a:r>
            <a:r>
              <a:rPr dirty="0" sz="2400" spc="-15">
                <a:latin typeface="Calibri"/>
                <a:cs typeface="Calibri"/>
              </a:rPr>
              <a:t> yardım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almasını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sağlayın.</a:t>
            </a:r>
            <a:endParaRPr sz="2400">
              <a:latin typeface="Calibri"/>
              <a:cs typeface="Calibri"/>
            </a:endParaRPr>
          </a:p>
          <a:p>
            <a:pPr algn="just" marL="241300" marR="5080" indent="-228600">
              <a:lnSpc>
                <a:spcPts val="2590"/>
              </a:lnSpc>
              <a:spcBef>
                <a:spcPts val="10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45">
                <a:latin typeface="Calibri"/>
                <a:cs typeface="Calibri"/>
              </a:rPr>
              <a:t>Yeni </a:t>
            </a:r>
            <a:r>
              <a:rPr dirty="0" sz="2400" spc="-5">
                <a:latin typeface="Calibri"/>
                <a:cs typeface="Calibri"/>
              </a:rPr>
              <a:t>arkadaşlıklar </a:t>
            </a:r>
            <a:r>
              <a:rPr dirty="0" sz="2400" spc="-10">
                <a:latin typeface="Calibri"/>
                <a:cs typeface="Calibri"/>
              </a:rPr>
              <a:t>kurması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sağlıklı </a:t>
            </a: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>
                <a:latin typeface="Calibri"/>
                <a:cs typeface="Calibri"/>
              </a:rPr>
              <a:t>ilişkiler </a:t>
            </a:r>
            <a:r>
              <a:rPr dirty="0" sz="2400" spc="-10">
                <a:latin typeface="Calibri"/>
                <a:cs typeface="Calibri"/>
              </a:rPr>
              <a:t>sürdürebilmesi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 </a:t>
            </a:r>
            <a:r>
              <a:rPr dirty="0" sz="2400" spc="-10">
                <a:latin typeface="Calibri"/>
                <a:cs typeface="Calibri"/>
              </a:rPr>
              <a:t>gerekli </a:t>
            </a:r>
            <a:r>
              <a:rPr dirty="0" sz="2400">
                <a:latin typeface="Calibri"/>
                <a:cs typeface="Calibri"/>
              </a:rPr>
              <a:t>becerileri </a:t>
            </a:r>
            <a:r>
              <a:rPr dirty="0" sz="2400" spc="-10">
                <a:latin typeface="Calibri"/>
                <a:cs typeface="Calibri"/>
              </a:rPr>
              <a:t>kazanmasını sağlayın. </a:t>
            </a:r>
            <a:r>
              <a:rPr dirty="0" sz="2400">
                <a:latin typeface="Calibri"/>
                <a:cs typeface="Calibri"/>
              </a:rPr>
              <a:t>Bu </a:t>
            </a:r>
            <a:r>
              <a:rPr dirty="0" sz="2400" spc="-20">
                <a:latin typeface="Calibri"/>
                <a:cs typeface="Calibri"/>
              </a:rPr>
              <a:t>konuda </a:t>
            </a:r>
            <a:r>
              <a:rPr dirty="0" sz="2400" spc="-10">
                <a:latin typeface="Calibri"/>
                <a:cs typeface="Calibri"/>
              </a:rPr>
              <a:t>kitaplardan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faydalanabilirsiniz.</a:t>
            </a:r>
            <a:endParaRPr sz="2400">
              <a:latin typeface="Calibri"/>
              <a:cs typeface="Calibri"/>
            </a:endParaRPr>
          </a:p>
          <a:p>
            <a:pPr algn="just" marL="241300" marR="346075" indent="-228600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Çocuğunuzun </a:t>
            </a:r>
            <a:r>
              <a:rPr dirty="0" sz="2400" spc="-15">
                <a:latin typeface="Calibri"/>
                <a:cs typeface="Calibri"/>
              </a:rPr>
              <a:t>özgüvenini </a:t>
            </a:r>
            <a:r>
              <a:rPr dirty="0" sz="2400" spc="-5">
                <a:latin typeface="Calibri"/>
                <a:cs typeface="Calibri"/>
              </a:rPr>
              <a:t>yeniden </a:t>
            </a:r>
            <a:r>
              <a:rPr dirty="0" sz="2400" spc="-10">
                <a:latin typeface="Calibri"/>
                <a:cs typeface="Calibri"/>
              </a:rPr>
              <a:t>kazanması </a:t>
            </a:r>
            <a:r>
              <a:rPr dirty="0" sz="2400">
                <a:latin typeface="Calibri"/>
                <a:cs typeface="Calibri"/>
              </a:rPr>
              <a:t>için </a:t>
            </a:r>
            <a:r>
              <a:rPr dirty="0" sz="2400" spc="-5">
                <a:latin typeface="Calibri"/>
                <a:cs typeface="Calibri"/>
              </a:rPr>
              <a:t>çaba </a:t>
            </a:r>
            <a:r>
              <a:rPr dirty="0" sz="2400" spc="-10">
                <a:latin typeface="Calibri"/>
                <a:cs typeface="Calibri"/>
              </a:rPr>
              <a:t>gösterin,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olumlu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özelliklerini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vurgulayın.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081532" y="1062609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7176" y="1006805"/>
            <a:ext cx="81959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Çocuğunuzu</a:t>
            </a:r>
            <a:r>
              <a:rPr dirty="0" sz="2400" spc="-3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sosyal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ve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duygusal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beceriler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konusunda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8530" y="197561"/>
            <a:ext cx="85693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897636"/>
            <a:ext cx="9473565" cy="882650"/>
            <a:chOff x="847344" y="897636"/>
            <a:chExt cx="9473565" cy="882650"/>
          </a:xfrm>
        </p:grpSpPr>
        <p:sp>
          <p:nvSpPr>
            <p:cNvPr id="3" name="object 3"/>
            <p:cNvSpPr/>
            <p:nvPr/>
          </p:nvSpPr>
          <p:spPr>
            <a:xfrm>
              <a:off x="1588008" y="996696"/>
              <a:ext cx="8726805" cy="624840"/>
            </a:xfrm>
            <a:custGeom>
              <a:avLst/>
              <a:gdLst/>
              <a:ahLst/>
              <a:cxnLst/>
              <a:rect l="l" t="t" r="r" b="b"/>
              <a:pathLst>
                <a:path w="8726805" h="624840">
                  <a:moveTo>
                    <a:pt x="0" y="104139"/>
                  </a:moveTo>
                  <a:lnTo>
                    <a:pt x="8181" y="63597"/>
                  </a:lnTo>
                  <a:lnTo>
                    <a:pt x="30495" y="30495"/>
                  </a:lnTo>
                  <a:lnTo>
                    <a:pt x="63597" y="8181"/>
                  </a:lnTo>
                  <a:lnTo>
                    <a:pt x="104140" y="0"/>
                  </a:lnTo>
                  <a:lnTo>
                    <a:pt x="8622284" y="0"/>
                  </a:lnTo>
                  <a:lnTo>
                    <a:pt x="8662826" y="8181"/>
                  </a:lnTo>
                  <a:lnTo>
                    <a:pt x="8695928" y="30495"/>
                  </a:lnTo>
                  <a:lnTo>
                    <a:pt x="8718242" y="63597"/>
                  </a:lnTo>
                  <a:lnTo>
                    <a:pt x="8726424" y="104139"/>
                  </a:lnTo>
                  <a:lnTo>
                    <a:pt x="8726424" y="520700"/>
                  </a:lnTo>
                  <a:lnTo>
                    <a:pt x="8718242" y="561242"/>
                  </a:lnTo>
                  <a:lnTo>
                    <a:pt x="8695928" y="594344"/>
                  </a:lnTo>
                  <a:lnTo>
                    <a:pt x="8662826" y="616658"/>
                  </a:lnTo>
                  <a:lnTo>
                    <a:pt x="8622284" y="624839"/>
                  </a:lnTo>
                  <a:lnTo>
                    <a:pt x="104140" y="624839"/>
                  </a:lnTo>
                  <a:lnTo>
                    <a:pt x="63597" y="616658"/>
                  </a:lnTo>
                  <a:lnTo>
                    <a:pt x="30495" y="594344"/>
                  </a:lnTo>
                  <a:lnTo>
                    <a:pt x="8181" y="561242"/>
                  </a:lnTo>
                  <a:lnTo>
                    <a:pt x="0" y="520700"/>
                  </a:lnTo>
                  <a:lnTo>
                    <a:pt x="0" y="104139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897636"/>
              <a:ext cx="791210" cy="88265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1768601"/>
            <a:ext cx="7985125" cy="172529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mutlaka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temasa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geçin.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Psikolojik </a:t>
            </a:r>
            <a:r>
              <a:rPr dirty="0" sz="2400" spc="-5">
                <a:latin typeface="Calibri"/>
                <a:cs typeface="Calibri"/>
              </a:rPr>
              <a:t>danışman/rehber </a:t>
            </a:r>
            <a:r>
              <a:rPr dirty="0" sz="2400" spc="-10">
                <a:latin typeface="Calibri"/>
                <a:cs typeface="Calibri"/>
              </a:rPr>
              <a:t>öğretmen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öğretmeniyle </a:t>
            </a:r>
            <a:r>
              <a:rPr dirty="0" sz="2400">
                <a:latin typeface="Calibri"/>
                <a:cs typeface="Calibri"/>
              </a:rPr>
              <a:t>iş </a:t>
            </a:r>
            <a:r>
              <a:rPr dirty="0" sz="2400" spc="-5">
                <a:latin typeface="Calibri"/>
                <a:cs typeface="Calibri"/>
              </a:rPr>
              <a:t>birliği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kurun.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Gerektiği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zaman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uzman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desteği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almaktan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çekinmeyin.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860295" y="1120851"/>
            <a:ext cx="24326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Okulu</a:t>
            </a:r>
            <a:r>
              <a:rPr dirty="0" sz="2400" spc="-6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4767" y="1077848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8530" y="266446"/>
            <a:ext cx="8569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6841"/>
            <a:ext cx="6863080" cy="156146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Okula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gitmek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istememe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Arkadaşlarının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başına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gelenleri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anlatma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Bazı </a:t>
            </a:r>
            <a:r>
              <a:rPr dirty="0" sz="2800" spc="-10">
                <a:latin typeface="Calibri"/>
                <a:cs typeface="Calibri"/>
              </a:rPr>
              <a:t>arkadaşlarıyla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araya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gelmek </a:t>
            </a:r>
            <a:r>
              <a:rPr dirty="0" sz="2800" spc="-15">
                <a:latin typeface="Calibri"/>
                <a:cs typeface="Calibri"/>
              </a:rPr>
              <a:t>istememe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2544" y="437464"/>
            <a:ext cx="9571990" cy="106870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3816350" marR="5080" indent="-3804285">
              <a:lnSpc>
                <a:spcPts val="3890"/>
              </a:lnSpc>
              <a:spcBef>
                <a:spcPts val="590"/>
              </a:spcBef>
            </a:pP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Zorbalığına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75">
                <a:solidFill>
                  <a:srgbClr val="000000"/>
                </a:solidFill>
                <a:latin typeface="Calibri Light"/>
                <a:cs typeface="Calibri Light"/>
              </a:rPr>
              <a:t>Tanık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Olduğunu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000000"/>
                </a:solidFill>
                <a:latin typeface="Calibri Light"/>
                <a:cs typeface="Calibri Light"/>
              </a:rPr>
              <a:t>Nasıl </a:t>
            </a:r>
            <a:r>
              <a:rPr dirty="0" sz="3600" spc="-8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60" y="1382267"/>
            <a:ext cx="9659620" cy="935990"/>
            <a:chOff x="899160" y="1382267"/>
            <a:chExt cx="9659620" cy="935990"/>
          </a:xfrm>
        </p:grpSpPr>
        <p:sp>
          <p:nvSpPr>
            <p:cNvPr id="3" name="object 3"/>
            <p:cNvSpPr/>
            <p:nvPr/>
          </p:nvSpPr>
          <p:spPr>
            <a:xfrm>
              <a:off x="1670304" y="1426463"/>
              <a:ext cx="8882380" cy="647700"/>
            </a:xfrm>
            <a:custGeom>
              <a:avLst/>
              <a:gdLst/>
              <a:ahLst/>
              <a:cxnLst/>
              <a:rect l="l" t="t" r="r" b="b"/>
              <a:pathLst>
                <a:path w="888238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73922" y="0"/>
                  </a:lnTo>
                  <a:lnTo>
                    <a:pt x="8815917" y="8491"/>
                  </a:lnTo>
                  <a:lnTo>
                    <a:pt x="8850233" y="31638"/>
                  </a:lnTo>
                  <a:lnTo>
                    <a:pt x="8873380" y="65954"/>
                  </a:lnTo>
                  <a:lnTo>
                    <a:pt x="8881872" y="107950"/>
                  </a:lnTo>
                  <a:lnTo>
                    <a:pt x="8881872" y="539750"/>
                  </a:lnTo>
                  <a:lnTo>
                    <a:pt x="8873380" y="581745"/>
                  </a:lnTo>
                  <a:lnTo>
                    <a:pt x="8850233" y="616061"/>
                  </a:lnTo>
                  <a:lnTo>
                    <a:pt x="8815917" y="639208"/>
                  </a:lnTo>
                  <a:lnTo>
                    <a:pt x="8773922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9160" y="1382267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79" y="0"/>
                  </a:moveTo>
                  <a:lnTo>
                    <a:pt x="396240" y="276479"/>
                  </a:lnTo>
                  <a:lnTo>
                    <a:pt x="0" y="0"/>
                  </a:lnTo>
                  <a:lnTo>
                    <a:pt x="0" y="659257"/>
                  </a:lnTo>
                  <a:lnTo>
                    <a:pt x="396240" y="935736"/>
                  </a:lnTo>
                  <a:lnTo>
                    <a:pt x="792479" y="659257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24989" y="2372995"/>
            <a:ext cx="7990840" cy="22923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259079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Çocuğunuzla </a:t>
            </a:r>
            <a:r>
              <a:rPr dirty="0" sz="2400" spc="-10">
                <a:latin typeface="Calibri"/>
                <a:cs typeface="Calibri"/>
              </a:rPr>
              <a:t>zorbalık </a:t>
            </a:r>
            <a:r>
              <a:rPr dirty="0" sz="2400" spc="-5">
                <a:latin typeface="Calibri"/>
                <a:cs typeface="Calibri"/>
              </a:rPr>
              <a:t>hakkında </a:t>
            </a:r>
            <a:r>
              <a:rPr dirty="0" sz="2400" spc="-15">
                <a:latin typeface="Calibri"/>
                <a:cs typeface="Calibri"/>
              </a:rPr>
              <a:t>konuşun, </a:t>
            </a:r>
            <a:r>
              <a:rPr dirty="0" sz="2400" spc="-5">
                <a:latin typeface="Calibri"/>
                <a:cs typeface="Calibri"/>
              </a:rPr>
              <a:t>onu bilgilendirin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 zorbalığın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hiçbir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 </a:t>
            </a:r>
            <a:r>
              <a:rPr dirty="0" sz="2400" spc="-10">
                <a:latin typeface="Calibri"/>
                <a:cs typeface="Calibri"/>
              </a:rPr>
              <a:t>kabul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edilemez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olduğunu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vurgulayın.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Oyun oynamak, </a:t>
            </a:r>
            <a:r>
              <a:rPr dirty="0" sz="2400" spc="-15">
                <a:latin typeface="Calibri"/>
                <a:cs typeface="Calibri"/>
              </a:rPr>
              <a:t>şaka </a:t>
            </a:r>
            <a:r>
              <a:rPr dirty="0" sz="2400" spc="-10">
                <a:latin typeface="Calibri"/>
                <a:cs typeface="Calibri"/>
              </a:rPr>
              <a:t>yapmak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5">
                <a:latin typeface="Calibri"/>
                <a:cs typeface="Calibri"/>
              </a:rPr>
              <a:t>zorbaca </a:t>
            </a:r>
            <a:r>
              <a:rPr dirty="0" sz="2400" spc="-10">
                <a:latin typeface="Calibri"/>
                <a:cs typeface="Calibri"/>
              </a:rPr>
              <a:t>davranmak </a:t>
            </a:r>
            <a:r>
              <a:rPr dirty="0" sz="2400" spc="-5">
                <a:latin typeface="Calibri"/>
                <a:cs typeface="Calibri"/>
              </a:rPr>
              <a:t>arasındaki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farkı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vurgulayın.</a:t>
            </a:r>
            <a:endParaRPr sz="2400">
              <a:latin typeface="Calibri"/>
              <a:cs typeface="Calibri"/>
            </a:endParaRPr>
          </a:p>
          <a:p>
            <a:pPr marL="241300" marR="290830" indent="-228600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 </a:t>
            </a: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5" i="1">
                <a:latin typeface="Calibri"/>
                <a:cs typeface="Calibri"/>
              </a:rPr>
              <a:t>tanık </a:t>
            </a:r>
            <a:r>
              <a:rPr dirty="0" sz="2400" spc="-5" i="1">
                <a:latin typeface="Calibri"/>
                <a:cs typeface="Calibri"/>
              </a:rPr>
              <a:t>olmanın</a:t>
            </a:r>
            <a:r>
              <a:rPr dirty="0" sz="2400" spc="35" i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 neler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hissettirdiğini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sorun, bu duygular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üzerinde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153160" y="1530807"/>
            <a:ext cx="3727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9298" y="482599"/>
            <a:ext cx="8648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Tanıklık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Ediyorsa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6185" y="1464690"/>
            <a:ext cx="4849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Çocuğunuzla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konuşun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ve </a:t>
            </a:r>
            <a:r>
              <a:rPr dirty="0" sz="2400" b="1">
                <a:solidFill>
                  <a:srgbClr val="EC7C30"/>
                </a:solidFill>
                <a:latin typeface="Calibri"/>
                <a:cs typeface="Calibri"/>
              </a:rPr>
              <a:t>onu</a:t>
            </a:r>
            <a:r>
              <a:rPr dirty="0" sz="2400" spc="-2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dinleyin.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988" y="742187"/>
            <a:ext cx="9886315" cy="935990"/>
            <a:chOff x="1046988" y="742187"/>
            <a:chExt cx="9886315" cy="935990"/>
          </a:xfrm>
        </p:grpSpPr>
        <p:sp>
          <p:nvSpPr>
            <p:cNvPr id="3" name="object 3"/>
            <p:cNvSpPr/>
            <p:nvPr/>
          </p:nvSpPr>
          <p:spPr>
            <a:xfrm>
              <a:off x="1046988" y="742187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89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6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37944" y="755903"/>
              <a:ext cx="9089390" cy="647700"/>
            </a:xfrm>
            <a:custGeom>
              <a:avLst/>
              <a:gdLst/>
              <a:ahLst/>
              <a:cxnLst/>
              <a:rect l="l" t="t" r="r" b="b"/>
              <a:pathLst>
                <a:path w="908939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981186" y="0"/>
                  </a:lnTo>
                  <a:lnTo>
                    <a:pt x="9023181" y="8491"/>
                  </a:lnTo>
                  <a:lnTo>
                    <a:pt x="9057497" y="31638"/>
                  </a:lnTo>
                  <a:lnTo>
                    <a:pt x="9080644" y="65954"/>
                  </a:lnTo>
                  <a:lnTo>
                    <a:pt x="9089136" y="107950"/>
                  </a:lnTo>
                  <a:lnTo>
                    <a:pt x="9089136" y="539750"/>
                  </a:lnTo>
                  <a:lnTo>
                    <a:pt x="9080644" y="581745"/>
                  </a:lnTo>
                  <a:lnTo>
                    <a:pt x="9057497" y="616061"/>
                  </a:lnTo>
                  <a:lnTo>
                    <a:pt x="9023181" y="639208"/>
                  </a:lnTo>
                  <a:lnTo>
                    <a:pt x="8981186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32102" y="1026032"/>
            <a:ext cx="3333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1308" y="862710"/>
            <a:ext cx="8200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EC7C30"/>
                </a:solidFill>
                <a:latin typeface="Calibri"/>
                <a:cs typeface="Calibri"/>
              </a:rPr>
              <a:t>Neler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yapabileceği</a:t>
            </a:r>
            <a:r>
              <a:rPr dirty="0" sz="2400" spc="-2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konusunda</a:t>
            </a:r>
            <a:r>
              <a:rPr dirty="0" sz="2400" spc="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çocuğunuza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destek</a:t>
            </a:r>
            <a:r>
              <a:rPr dirty="0" sz="2400" spc="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olmaya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çalışın.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9096" y="4561332"/>
            <a:ext cx="9784080" cy="955675"/>
            <a:chOff x="1149096" y="4561332"/>
            <a:chExt cx="9784080" cy="955675"/>
          </a:xfrm>
        </p:grpSpPr>
        <p:sp>
          <p:nvSpPr>
            <p:cNvPr id="8" name="object 8"/>
            <p:cNvSpPr/>
            <p:nvPr/>
          </p:nvSpPr>
          <p:spPr>
            <a:xfrm>
              <a:off x="1149096" y="4581144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89">
                  <a:moveTo>
                    <a:pt x="790955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5" y="659764"/>
                  </a:lnTo>
                  <a:lnTo>
                    <a:pt x="7909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53768" y="4567428"/>
              <a:ext cx="8973820" cy="647700"/>
            </a:xfrm>
            <a:custGeom>
              <a:avLst/>
              <a:gdLst/>
              <a:ahLst/>
              <a:cxnLst/>
              <a:rect l="l" t="t" r="r" b="b"/>
              <a:pathLst>
                <a:path w="897382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5362" y="0"/>
                  </a:lnTo>
                  <a:lnTo>
                    <a:pt x="8907357" y="8491"/>
                  </a:lnTo>
                  <a:lnTo>
                    <a:pt x="8941673" y="31638"/>
                  </a:lnTo>
                  <a:lnTo>
                    <a:pt x="8964820" y="65954"/>
                  </a:lnTo>
                  <a:lnTo>
                    <a:pt x="8973312" y="107950"/>
                  </a:lnTo>
                  <a:lnTo>
                    <a:pt x="8973312" y="539750"/>
                  </a:lnTo>
                  <a:lnTo>
                    <a:pt x="8964820" y="581745"/>
                  </a:lnTo>
                  <a:lnTo>
                    <a:pt x="8941673" y="616061"/>
                  </a:lnTo>
                  <a:lnTo>
                    <a:pt x="8907357" y="639208"/>
                  </a:lnTo>
                  <a:lnTo>
                    <a:pt x="8865362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397635" y="4769942"/>
            <a:ext cx="3333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2131314" y="4673930"/>
            <a:ext cx="24326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Okulu</a:t>
            </a:r>
            <a:r>
              <a:rPr dirty="0" sz="2400" spc="-6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2747" y="121996"/>
            <a:ext cx="8648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Çocuğunuz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Zorbalığa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Tanıklık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Ediyorsa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Neler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1308" y="1382674"/>
            <a:ext cx="8529320" cy="294767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arkadaşlarını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desteklememesi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gerektiğini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aktarın.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Çocuğunuzla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engelleme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konusunda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onun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arkadaşlarının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neler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yapabileceği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Birlikte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10">
                <a:latin typeface="Calibri"/>
                <a:cs typeface="Calibri"/>
              </a:rPr>
              <a:t>plan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hazırlayın.</a:t>
            </a:r>
            <a:endParaRPr sz="2200">
              <a:latin typeface="Calibri"/>
              <a:cs typeface="Calibri"/>
            </a:endParaRPr>
          </a:p>
          <a:p>
            <a:pPr marL="241300" marR="762000" indent="-228600">
              <a:lnSpc>
                <a:spcPts val="238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Çocuğunuzun,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durumuna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tanık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10">
                <a:latin typeface="Calibri"/>
                <a:cs typeface="Calibri"/>
              </a:rPr>
              <a:t>yetişkine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(öğretmenine)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bunu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haber</a:t>
            </a:r>
            <a:r>
              <a:rPr dirty="0" sz="2200" spc="-5">
                <a:latin typeface="Calibri"/>
                <a:cs typeface="Calibri"/>
              </a:rPr>
              <a:t> vermesinin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önemli bir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 </a:t>
            </a:r>
            <a:r>
              <a:rPr dirty="0" sz="2200" spc="-5">
                <a:latin typeface="Calibri"/>
                <a:cs typeface="Calibri"/>
              </a:rPr>
              <a:t>olduğunu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söyleyin.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zorbalığa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 öğrenciye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0">
                <a:latin typeface="Calibri"/>
                <a:cs typeface="Calibri"/>
              </a:rPr>
              <a:t> destekleyici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nazik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15">
                <a:latin typeface="Calibri"/>
                <a:cs typeface="Calibri"/>
              </a:rPr>
              <a:t>olmaya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teşvik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edin.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Onun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neler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hissedebileceği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1314" y="5538012"/>
            <a:ext cx="764603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mutlaka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temasa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geçin,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olayı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yönetimiyle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paylaşın.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082" y="505459"/>
            <a:ext cx="5410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Anne-Babalara</a:t>
            </a:r>
            <a:r>
              <a:rPr dirty="0" sz="36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000000"/>
                </a:solidFill>
                <a:latin typeface="Calibri Light"/>
                <a:cs typeface="Calibri Light"/>
              </a:rPr>
              <a:t>Genel</a:t>
            </a:r>
            <a:r>
              <a:rPr dirty="0" sz="36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0000"/>
                </a:solidFill>
                <a:latin typeface="Calibri Light"/>
                <a:cs typeface="Calibri Light"/>
              </a:rPr>
              <a:t>Öneriler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658873"/>
            <a:ext cx="10087610" cy="28816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5">
                <a:latin typeface="Calibri"/>
                <a:cs typeface="Calibri"/>
              </a:rPr>
              <a:t>Anne-babalar,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yandan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çocuklarının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gelişimine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katkıda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bulunurken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yandan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önlenmesini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sağlayabilirler: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Olumlu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anne-baba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tutumu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Sağlıklı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iletişim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Olumlu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rol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model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olma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582168"/>
            <a:ext cx="2936875" cy="1407160"/>
            <a:chOff x="573023" y="582168"/>
            <a:chExt cx="2936875" cy="1407160"/>
          </a:xfrm>
        </p:grpSpPr>
        <p:sp>
          <p:nvSpPr>
            <p:cNvPr id="3" name="object 3"/>
            <p:cNvSpPr/>
            <p:nvPr/>
          </p:nvSpPr>
          <p:spPr>
            <a:xfrm>
              <a:off x="579119" y="588264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2227326" y="0"/>
                  </a:moveTo>
                  <a:lnTo>
                    <a:pt x="2227326" y="174244"/>
                  </a:lnTo>
                  <a:lnTo>
                    <a:pt x="0" y="174244"/>
                  </a:lnTo>
                  <a:lnTo>
                    <a:pt x="0" y="1220215"/>
                  </a:lnTo>
                  <a:lnTo>
                    <a:pt x="2227326" y="1220215"/>
                  </a:lnTo>
                  <a:lnTo>
                    <a:pt x="2227326" y="1394460"/>
                  </a:lnTo>
                  <a:lnTo>
                    <a:pt x="2924556" y="697230"/>
                  </a:lnTo>
                  <a:lnTo>
                    <a:pt x="2227326" y="0"/>
                  </a:lnTo>
                  <a:close/>
                </a:path>
              </a:pathLst>
            </a:custGeom>
            <a:solidFill>
              <a:srgbClr val="FFC00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9119" y="588264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0" y="174244"/>
                  </a:moveTo>
                  <a:lnTo>
                    <a:pt x="2227326" y="174244"/>
                  </a:lnTo>
                  <a:lnTo>
                    <a:pt x="2227326" y="0"/>
                  </a:lnTo>
                  <a:lnTo>
                    <a:pt x="2924556" y="697230"/>
                  </a:lnTo>
                  <a:lnTo>
                    <a:pt x="2227326" y="1394460"/>
                  </a:lnTo>
                  <a:lnTo>
                    <a:pt x="2227326" y="1220215"/>
                  </a:lnTo>
                  <a:lnTo>
                    <a:pt x="0" y="1220215"/>
                  </a:lnTo>
                  <a:lnTo>
                    <a:pt x="0" y="174244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8923" y="856564"/>
            <a:ext cx="2323465" cy="721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dirty="0" sz="2400" spc="-5">
                <a:solidFill>
                  <a:srgbClr val="000000"/>
                </a:solidFill>
              </a:rPr>
              <a:t>Olumlu</a:t>
            </a:r>
            <a:r>
              <a:rPr dirty="0" sz="2400" spc="-5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anne-baba</a:t>
            </a:r>
            <a:endParaRPr sz="2400"/>
          </a:p>
          <a:p>
            <a:pPr marL="12700">
              <a:lnSpc>
                <a:spcPts val="2740"/>
              </a:lnSpc>
            </a:pPr>
            <a:r>
              <a:rPr dirty="0" sz="2400">
                <a:solidFill>
                  <a:srgbClr val="000000"/>
                </a:solidFill>
              </a:rPr>
              <a:t>tutumları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503676" y="362711"/>
            <a:ext cx="7850505" cy="1847214"/>
          </a:xfrm>
          <a:prstGeom prst="rect">
            <a:avLst/>
          </a:prstGeom>
          <a:solidFill>
            <a:srgbClr val="FFF1CC"/>
          </a:solidFill>
        </p:spPr>
        <p:txBody>
          <a:bodyPr wrap="square" lIns="0" tIns="26034" rIns="0" bIns="0" rtlCol="0" vert="horz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15">
                <a:latin typeface="Calibri"/>
                <a:cs typeface="Calibri"/>
              </a:rPr>
              <a:t>Çocuğa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sevgi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gösterilmesi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30">
                <a:latin typeface="Calibri"/>
                <a:cs typeface="Calibri"/>
              </a:rPr>
              <a:t>Ev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içerisindeki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kuralların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net</a:t>
            </a:r>
            <a:r>
              <a:rPr dirty="0" sz="2400" spc="-5">
                <a:latin typeface="Calibri"/>
                <a:cs typeface="Calibri"/>
              </a:rPr>
              <a:t> belirlenmesi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tutarlı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endParaRPr sz="24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uygulanması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bilgisayar,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TV</a:t>
            </a:r>
            <a:r>
              <a:rPr dirty="0" sz="2400" spc="-10">
                <a:latin typeface="Calibri"/>
                <a:cs typeface="Calibri"/>
              </a:rPr>
              <a:t> kullanımının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denetlenmesi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3023" y="2811779"/>
            <a:ext cx="2936875" cy="1407160"/>
            <a:chOff x="573023" y="2811779"/>
            <a:chExt cx="2936875" cy="1407160"/>
          </a:xfrm>
        </p:grpSpPr>
        <p:sp>
          <p:nvSpPr>
            <p:cNvPr id="8" name="object 8"/>
            <p:cNvSpPr/>
            <p:nvPr/>
          </p:nvSpPr>
          <p:spPr>
            <a:xfrm>
              <a:off x="579119" y="2817875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2227326" y="0"/>
                  </a:moveTo>
                  <a:lnTo>
                    <a:pt x="2227326" y="174244"/>
                  </a:lnTo>
                  <a:lnTo>
                    <a:pt x="0" y="174244"/>
                  </a:lnTo>
                  <a:lnTo>
                    <a:pt x="0" y="1220216"/>
                  </a:lnTo>
                  <a:lnTo>
                    <a:pt x="2227326" y="1220216"/>
                  </a:lnTo>
                  <a:lnTo>
                    <a:pt x="2227326" y="1394460"/>
                  </a:lnTo>
                  <a:lnTo>
                    <a:pt x="2924556" y="697229"/>
                  </a:lnTo>
                  <a:lnTo>
                    <a:pt x="2227326" y="0"/>
                  </a:lnTo>
                  <a:close/>
                </a:path>
              </a:pathLst>
            </a:custGeom>
            <a:solidFill>
              <a:srgbClr val="6FAC46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9119" y="2817875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0" y="174244"/>
                  </a:moveTo>
                  <a:lnTo>
                    <a:pt x="2227326" y="174244"/>
                  </a:lnTo>
                  <a:lnTo>
                    <a:pt x="2227326" y="0"/>
                  </a:lnTo>
                  <a:lnTo>
                    <a:pt x="2924556" y="697229"/>
                  </a:lnTo>
                  <a:lnTo>
                    <a:pt x="2227326" y="1394460"/>
                  </a:lnTo>
                  <a:lnTo>
                    <a:pt x="2227326" y="1220216"/>
                  </a:lnTo>
                  <a:lnTo>
                    <a:pt x="0" y="1220216"/>
                  </a:lnTo>
                  <a:lnTo>
                    <a:pt x="0" y="174244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88923" y="3284982"/>
            <a:ext cx="1833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Sağlıklı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iletişim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8435" y="2360676"/>
            <a:ext cx="7850505" cy="2308860"/>
          </a:xfrm>
          <a:prstGeom prst="rect">
            <a:avLst/>
          </a:prstGeom>
          <a:solidFill>
            <a:srgbClr val="E1EFD9"/>
          </a:solidFill>
        </p:spPr>
        <p:txBody>
          <a:bodyPr wrap="square" lIns="0" tIns="26669" rIns="0" bIns="0" rtlCol="0" vert="horz">
            <a:spAutoFit/>
          </a:bodyPr>
          <a:lstStyle/>
          <a:p>
            <a:pPr marL="378460" marR="544195" indent="-287020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5">
                <a:latin typeface="Calibri"/>
                <a:cs typeface="Calibri"/>
              </a:rPr>
              <a:t>Çocuğun </a:t>
            </a:r>
            <a:r>
              <a:rPr dirty="0" sz="2400" spc="-10">
                <a:latin typeface="Calibri"/>
                <a:cs typeface="Calibri"/>
              </a:rPr>
              <a:t>kendisini </a:t>
            </a:r>
            <a:r>
              <a:rPr dirty="0" sz="2400" spc="-15">
                <a:latin typeface="Calibri"/>
                <a:cs typeface="Calibri"/>
              </a:rPr>
              <a:t>rahat </a:t>
            </a:r>
            <a:r>
              <a:rPr dirty="0" sz="2400" spc="-10">
                <a:latin typeface="Calibri"/>
                <a:cs typeface="Calibri"/>
              </a:rPr>
              <a:t>ifade </a:t>
            </a:r>
            <a:r>
              <a:rPr dirty="0" sz="2400" spc="-5">
                <a:latin typeface="Calibri"/>
                <a:cs typeface="Calibri"/>
              </a:rPr>
              <a:t>edebileceği bir </a:t>
            </a:r>
            <a:r>
              <a:rPr dirty="0" sz="2400">
                <a:latin typeface="Calibri"/>
                <a:cs typeface="Calibri"/>
              </a:rPr>
              <a:t>aile </a:t>
            </a:r>
            <a:r>
              <a:rPr dirty="0" sz="2400" spc="-10">
                <a:latin typeface="Calibri"/>
                <a:cs typeface="Calibri"/>
              </a:rPr>
              <a:t>ortamı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yaratılması</a:t>
            </a:r>
            <a:endParaRPr sz="2400">
              <a:latin typeface="Calibri"/>
              <a:cs typeface="Calibri"/>
            </a:endParaRPr>
          </a:p>
          <a:p>
            <a:pPr marL="378460" marR="191135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i="1">
                <a:latin typeface="Calibri"/>
                <a:cs typeface="Calibri"/>
              </a:rPr>
              <a:t>Günün </a:t>
            </a:r>
            <a:r>
              <a:rPr dirty="0" sz="2400" spc="-5" i="1">
                <a:latin typeface="Calibri"/>
                <a:cs typeface="Calibri"/>
              </a:rPr>
              <a:t>nasıl geçti? </a:t>
            </a:r>
            <a:r>
              <a:rPr dirty="0" sz="2400" i="1">
                <a:latin typeface="Calibri"/>
                <a:cs typeface="Calibri"/>
              </a:rPr>
              <a:t>Bugün </a:t>
            </a:r>
            <a:r>
              <a:rPr dirty="0" sz="2400" spc="-10" i="1">
                <a:latin typeface="Calibri"/>
                <a:cs typeface="Calibri"/>
              </a:rPr>
              <a:t>okulda </a:t>
            </a:r>
            <a:r>
              <a:rPr dirty="0" sz="2400" spc="-5" i="1">
                <a:latin typeface="Calibri"/>
                <a:cs typeface="Calibri"/>
              </a:rPr>
              <a:t>seni </a:t>
            </a:r>
            <a:r>
              <a:rPr dirty="0" sz="2400" i="1">
                <a:latin typeface="Calibri"/>
                <a:cs typeface="Calibri"/>
              </a:rPr>
              <a:t>en </a:t>
            </a:r>
            <a:r>
              <a:rPr dirty="0" sz="2400" spc="-5" i="1">
                <a:latin typeface="Calibri"/>
                <a:cs typeface="Calibri"/>
              </a:rPr>
              <a:t>mutlu </a:t>
            </a:r>
            <a:r>
              <a:rPr dirty="0" sz="2400" i="1">
                <a:latin typeface="Calibri"/>
                <a:cs typeface="Calibri"/>
              </a:rPr>
              <a:t>eden </a:t>
            </a:r>
            <a:r>
              <a:rPr dirty="0" sz="2400" spc="-5" i="1">
                <a:latin typeface="Calibri"/>
                <a:cs typeface="Calibri"/>
              </a:rPr>
              <a:t>şey 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neydi? </a:t>
            </a:r>
            <a:r>
              <a:rPr dirty="0" sz="2400" i="1">
                <a:latin typeface="Calibri"/>
                <a:cs typeface="Calibri"/>
              </a:rPr>
              <a:t>Bugün </a:t>
            </a:r>
            <a:r>
              <a:rPr dirty="0" sz="2400" spc="-5" i="1">
                <a:latin typeface="Calibri"/>
                <a:cs typeface="Calibri"/>
              </a:rPr>
              <a:t>seni </a:t>
            </a:r>
            <a:r>
              <a:rPr dirty="0" sz="2400" spc="-10" i="1">
                <a:latin typeface="Calibri"/>
                <a:cs typeface="Calibri"/>
              </a:rPr>
              <a:t>üzen </a:t>
            </a:r>
            <a:r>
              <a:rPr dirty="0" sz="2400" spc="-5" i="1">
                <a:latin typeface="Calibri"/>
                <a:cs typeface="Calibri"/>
              </a:rPr>
              <a:t>bir şey yaşadın mı, bu </a:t>
            </a:r>
            <a:r>
              <a:rPr dirty="0" sz="2400" spc="-20" i="1">
                <a:latin typeface="Calibri"/>
                <a:cs typeface="Calibri"/>
              </a:rPr>
              <a:t>konuda </a:t>
            </a:r>
            <a:r>
              <a:rPr dirty="0" sz="2400" i="1">
                <a:latin typeface="Calibri"/>
                <a:cs typeface="Calibri"/>
              </a:rPr>
              <a:t>neler </a:t>
            </a:r>
            <a:r>
              <a:rPr dirty="0" sz="2400" spc="-53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yaptın?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gibi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sorularla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sohbet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edilerek</a:t>
            </a:r>
            <a:r>
              <a:rPr dirty="0" sz="2400" spc="-10">
                <a:latin typeface="Calibri"/>
                <a:cs typeface="Calibri"/>
              </a:rPr>
              <a:t> çocuğun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 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yaşamına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dair bilgi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alınması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4318" y="648868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3023" y="4995671"/>
            <a:ext cx="2921635" cy="1550035"/>
            <a:chOff x="573023" y="4995671"/>
            <a:chExt cx="2921635" cy="1550035"/>
          </a:xfrm>
        </p:grpSpPr>
        <p:sp>
          <p:nvSpPr>
            <p:cNvPr id="14" name="object 14"/>
            <p:cNvSpPr/>
            <p:nvPr/>
          </p:nvSpPr>
          <p:spPr>
            <a:xfrm>
              <a:off x="579119" y="5001767"/>
              <a:ext cx="2909570" cy="1537970"/>
            </a:xfrm>
            <a:custGeom>
              <a:avLst/>
              <a:gdLst/>
              <a:ahLst/>
              <a:cxnLst/>
              <a:rect l="l" t="t" r="r" b="b"/>
              <a:pathLst>
                <a:path w="2909570" h="1537970">
                  <a:moveTo>
                    <a:pt x="2140458" y="0"/>
                  </a:moveTo>
                  <a:lnTo>
                    <a:pt x="2140458" y="192150"/>
                  </a:lnTo>
                  <a:lnTo>
                    <a:pt x="0" y="192150"/>
                  </a:lnTo>
                  <a:lnTo>
                    <a:pt x="0" y="1345501"/>
                  </a:lnTo>
                  <a:lnTo>
                    <a:pt x="2140458" y="1345501"/>
                  </a:lnTo>
                  <a:lnTo>
                    <a:pt x="2140458" y="1537715"/>
                  </a:lnTo>
                  <a:lnTo>
                    <a:pt x="2909316" y="768857"/>
                  </a:lnTo>
                  <a:lnTo>
                    <a:pt x="214045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79119" y="5001767"/>
              <a:ext cx="2909570" cy="1537970"/>
            </a:xfrm>
            <a:custGeom>
              <a:avLst/>
              <a:gdLst/>
              <a:ahLst/>
              <a:cxnLst/>
              <a:rect l="l" t="t" r="r" b="b"/>
              <a:pathLst>
                <a:path w="2909570" h="1537970">
                  <a:moveTo>
                    <a:pt x="0" y="192150"/>
                  </a:moveTo>
                  <a:lnTo>
                    <a:pt x="2140458" y="192150"/>
                  </a:lnTo>
                  <a:lnTo>
                    <a:pt x="2140458" y="0"/>
                  </a:lnTo>
                  <a:lnTo>
                    <a:pt x="2909316" y="768857"/>
                  </a:lnTo>
                  <a:lnTo>
                    <a:pt x="2140458" y="1537715"/>
                  </a:lnTo>
                  <a:lnTo>
                    <a:pt x="2140458" y="1345501"/>
                  </a:lnTo>
                  <a:lnTo>
                    <a:pt x="0" y="1345501"/>
                  </a:lnTo>
                  <a:lnTo>
                    <a:pt x="0" y="192150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97051" y="5579363"/>
              <a:ext cx="2336800" cy="382905"/>
            </a:xfrm>
            <a:custGeom>
              <a:avLst/>
              <a:gdLst/>
              <a:ahLst/>
              <a:cxnLst/>
              <a:rect l="l" t="t" r="r" b="b"/>
              <a:pathLst>
                <a:path w="2336800" h="382904">
                  <a:moveTo>
                    <a:pt x="233629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2336292" y="382524"/>
                  </a:lnTo>
                  <a:lnTo>
                    <a:pt x="23362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95629" y="5523687"/>
            <a:ext cx="218440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Calibri"/>
                <a:cs typeface="Calibri"/>
              </a:rPr>
              <a:t>Olumlu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rol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model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8435" y="5045964"/>
            <a:ext cx="7850505" cy="149352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5715" rIns="0" bIns="0" rtlCol="0" vert="horz">
            <a:spAutoFit/>
          </a:bodyPr>
          <a:lstStyle/>
          <a:p>
            <a:pPr marL="354965" marR="174625" indent="-343535">
              <a:lnSpc>
                <a:spcPts val="2880"/>
              </a:lnSpc>
              <a:spcBef>
                <a:spcPts val="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Çocuklar </a:t>
            </a:r>
            <a:r>
              <a:rPr dirty="0" sz="2400">
                <a:latin typeface="Calibri"/>
                <a:cs typeface="Calibri"/>
              </a:rPr>
              <a:t>anne-babalarının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5">
                <a:latin typeface="Calibri"/>
                <a:cs typeface="Calibri"/>
              </a:rPr>
              <a:t>gözlemler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taklit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ederler. </a:t>
            </a:r>
            <a:r>
              <a:rPr dirty="0" sz="2400" spc="-10">
                <a:latin typeface="Calibri"/>
                <a:cs typeface="Calibri"/>
              </a:rPr>
              <a:t>Kendi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davranışlarınız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0">
                <a:latin typeface="Calibri"/>
                <a:cs typeface="Calibri"/>
              </a:rPr>
              <a:t>çocuğunuza</a:t>
            </a:r>
            <a:r>
              <a:rPr dirty="0" sz="2400" spc="-15">
                <a:latin typeface="Calibri"/>
                <a:cs typeface="Calibri"/>
              </a:rPr>
              <a:t> rol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model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olabilirsiniz.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636" y="551687"/>
            <a:ext cx="5299075" cy="21234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dirty="0" sz="2200" spc="-5" b="1">
                <a:latin typeface="Calibri"/>
                <a:cs typeface="Calibri"/>
              </a:rPr>
              <a:t>Anne-babalar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psikolojik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şiddet</a:t>
            </a:r>
            <a:endParaRPr sz="22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latin typeface="Calibri"/>
                <a:cs typeface="Calibri"/>
              </a:rPr>
              <a:t>uyguladıklarında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5">
                <a:latin typeface="Calibri"/>
                <a:cs typeface="Calibri"/>
              </a:rPr>
              <a:t>alaycı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konuştuklarında,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dalga</a:t>
            </a:r>
            <a:r>
              <a:rPr dirty="0" sz="2200" spc="-10">
                <a:latin typeface="Calibri"/>
                <a:cs typeface="Calibri"/>
              </a:rPr>
              <a:t> geçtiklerinde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duygularını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olumsuz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şekilde </a:t>
            </a:r>
            <a:r>
              <a:rPr dirty="0" sz="2200" spc="-15">
                <a:latin typeface="Calibri"/>
                <a:cs typeface="Calibri"/>
              </a:rPr>
              <a:t>ifade</a:t>
            </a:r>
            <a:endParaRPr sz="22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ettiklerinde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7852" y="2674620"/>
            <a:ext cx="4044950" cy="954405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2800" spc="-10" b="1">
                <a:latin typeface="Calibri"/>
                <a:cs typeface="Calibri"/>
              </a:rPr>
              <a:t>Çocuklar</a:t>
            </a:r>
            <a:endParaRPr sz="2800">
              <a:latin typeface="Calibri"/>
              <a:cs typeface="Calibri"/>
            </a:endParaRPr>
          </a:p>
          <a:p>
            <a:pPr algn="ctr" marR="12065">
              <a:lnSpc>
                <a:spcPct val="100000"/>
              </a:lnSpc>
              <a:spcBef>
                <a:spcPts val="5"/>
              </a:spcBef>
            </a:pPr>
            <a:r>
              <a:rPr dirty="0" sz="2800" spc="-20">
                <a:latin typeface="Calibri"/>
                <a:cs typeface="Calibri"/>
              </a:rPr>
              <a:t>benzer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sergiler.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636" y="3599688"/>
            <a:ext cx="5299075" cy="212471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sz="2200" spc="-5" b="1">
                <a:latin typeface="Calibri"/>
                <a:cs typeface="Calibri"/>
              </a:rPr>
              <a:t>Anne-babalar</a:t>
            </a:r>
            <a:endParaRPr sz="2200">
              <a:latin typeface="Calibri"/>
              <a:cs typeface="Calibri"/>
            </a:endParaRPr>
          </a:p>
          <a:p>
            <a:pPr marL="434340" marR="1824355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0">
                <a:latin typeface="Calibri"/>
                <a:cs typeface="Calibri"/>
              </a:rPr>
              <a:t>başkalarına değer verdiğini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gösterdiklerinde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olumlu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davranışlarda</a:t>
            </a:r>
            <a:endParaRPr sz="2200">
              <a:latin typeface="Calibri"/>
              <a:cs typeface="Calibri"/>
            </a:endParaRPr>
          </a:p>
          <a:p>
            <a:pPr algn="r" marR="247650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Calibri"/>
                <a:cs typeface="Calibri"/>
              </a:rPr>
              <a:t>bulunduklarında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(örn. </a:t>
            </a:r>
            <a:r>
              <a:rPr dirty="0" sz="2200" spc="-10">
                <a:latin typeface="Calibri"/>
                <a:cs typeface="Calibri"/>
              </a:rPr>
              <a:t>paylaşma, </a:t>
            </a:r>
            <a:r>
              <a:rPr dirty="0" sz="2200" spc="-5">
                <a:latin typeface="Calibri"/>
                <a:cs typeface="Calibri"/>
              </a:rPr>
              <a:t>işbirliği)</a:t>
            </a:r>
            <a:endParaRPr sz="2200">
              <a:latin typeface="Calibri"/>
              <a:cs typeface="Calibri"/>
            </a:endParaRPr>
          </a:p>
          <a:p>
            <a:pPr algn="r" marL="342265" marR="215265" indent="-342265">
              <a:lnSpc>
                <a:spcPct val="100000"/>
              </a:lnSpc>
              <a:buFont typeface="Arial MT"/>
              <a:buChar char="•"/>
              <a:tabLst>
                <a:tab pos="342265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duygularını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sözel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ifade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ettiklerinde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99277" y="1403730"/>
            <a:ext cx="1590675" cy="973455"/>
            <a:chOff x="5899277" y="1403730"/>
            <a:chExt cx="1590675" cy="973455"/>
          </a:xfrm>
        </p:grpSpPr>
        <p:sp>
          <p:nvSpPr>
            <p:cNvPr id="6" name="object 6"/>
            <p:cNvSpPr/>
            <p:nvPr/>
          </p:nvSpPr>
          <p:spPr>
            <a:xfrm>
              <a:off x="5905627" y="1410080"/>
              <a:ext cx="1577975" cy="960755"/>
            </a:xfrm>
            <a:custGeom>
              <a:avLst/>
              <a:gdLst/>
              <a:ahLst/>
              <a:cxnLst/>
              <a:rect l="l" t="t" r="r" b="b"/>
              <a:pathLst>
                <a:path w="1577975" h="960755">
                  <a:moveTo>
                    <a:pt x="110236" y="0"/>
                  </a:moveTo>
                  <a:lnTo>
                    <a:pt x="0" y="232664"/>
                  </a:lnTo>
                  <a:lnTo>
                    <a:pt x="1289939" y="844423"/>
                  </a:lnTo>
                  <a:lnTo>
                    <a:pt x="1234694" y="960628"/>
                  </a:lnTo>
                  <a:lnTo>
                    <a:pt x="1577721" y="838327"/>
                  </a:lnTo>
                  <a:lnTo>
                    <a:pt x="1455420" y="495427"/>
                  </a:lnTo>
                  <a:lnTo>
                    <a:pt x="1400175" y="611759"/>
                  </a:lnTo>
                  <a:lnTo>
                    <a:pt x="1102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05627" y="1410080"/>
              <a:ext cx="1577975" cy="960755"/>
            </a:xfrm>
            <a:custGeom>
              <a:avLst/>
              <a:gdLst/>
              <a:ahLst/>
              <a:cxnLst/>
              <a:rect l="l" t="t" r="r" b="b"/>
              <a:pathLst>
                <a:path w="1577975" h="960755">
                  <a:moveTo>
                    <a:pt x="110236" y="0"/>
                  </a:moveTo>
                  <a:lnTo>
                    <a:pt x="1400175" y="611759"/>
                  </a:lnTo>
                  <a:lnTo>
                    <a:pt x="1455420" y="495427"/>
                  </a:lnTo>
                  <a:lnTo>
                    <a:pt x="1577721" y="838327"/>
                  </a:lnTo>
                  <a:lnTo>
                    <a:pt x="1234694" y="960628"/>
                  </a:lnTo>
                  <a:lnTo>
                    <a:pt x="1289939" y="844423"/>
                  </a:lnTo>
                  <a:lnTo>
                    <a:pt x="0" y="232664"/>
                  </a:lnTo>
                  <a:lnTo>
                    <a:pt x="11023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897753" y="3923665"/>
            <a:ext cx="1598295" cy="958850"/>
            <a:chOff x="5897753" y="3923665"/>
            <a:chExt cx="1598295" cy="958850"/>
          </a:xfrm>
        </p:grpSpPr>
        <p:sp>
          <p:nvSpPr>
            <p:cNvPr id="9" name="object 9"/>
            <p:cNvSpPr/>
            <p:nvPr/>
          </p:nvSpPr>
          <p:spPr>
            <a:xfrm>
              <a:off x="5904103" y="3930015"/>
              <a:ext cx="1585595" cy="946150"/>
            </a:xfrm>
            <a:custGeom>
              <a:avLst/>
              <a:gdLst/>
              <a:ahLst/>
              <a:cxnLst/>
              <a:rect l="l" t="t" r="r" b="b"/>
              <a:pathLst>
                <a:path w="1585595" h="946150">
                  <a:moveTo>
                    <a:pt x="1244219" y="0"/>
                  </a:moveTo>
                  <a:lnTo>
                    <a:pt x="1297940" y="116967"/>
                  </a:lnTo>
                  <a:lnTo>
                    <a:pt x="0" y="711581"/>
                  </a:lnTo>
                  <a:lnTo>
                    <a:pt x="107187" y="945642"/>
                  </a:lnTo>
                  <a:lnTo>
                    <a:pt x="1405127" y="351028"/>
                  </a:lnTo>
                  <a:lnTo>
                    <a:pt x="1458722" y="467995"/>
                  </a:lnTo>
                  <a:lnTo>
                    <a:pt x="1585595" y="126746"/>
                  </a:lnTo>
                  <a:lnTo>
                    <a:pt x="124421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04103" y="3930015"/>
              <a:ext cx="1585595" cy="946150"/>
            </a:xfrm>
            <a:custGeom>
              <a:avLst/>
              <a:gdLst/>
              <a:ahLst/>
              <a:cxnLst/>
              <a:rect l="l" t="t" r="r" b="b"/>
              <a:pathLst>
                <a:path w="1585595" h="946150">
                  <a:moveTo>
                    <a:pt x="0" y="711581"/>
                  </a:moveTo>
                  <a:lnTo>
                    <a:pt x="1297940" y="116967"/>
                  </a:lnTo>
                  <a:lnTo>
                    <a:pt x="1244219" y="0"/>
                  </a:lnTo>
                  <a:lnTo>
                    <a:pt x="1585595" y="126746"/>
                  </a:lnTo>
                  <a:lnTo>
                    <a:pt x="1458722" y="467995"/>
                  </a:lnTo>
                  <a:lnTo>
                    <a:pt x="1405127" y="351028"/>
                  </a:lnTo>
                  <a:lnTo>
                    <a:pt x="107187" y="945642"/>
                  </a:lnTo>
                  <a:lnTo>
                    <a:pt x="0" y="71158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/>
              <a:t>Dinlediğiniz</a:t>
            </a:r>
            <a:r>
              <a:rPr dirty="0" spc="-55"/>
              <a:t> </a:t>
            </a:r>
            <a:r>
              <a:rPr dirty="0"/>
              <a:t>için</a:t>
            </a:r>
            <a:r>
              <a:rPr dirty="0" spc="-25"/>
              <a:t> </a:t>
            </a:r>
            <a:r>
              <a:rPr dirty="0" spc="-50"/>
              <a:t>teşekkürler.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3808" y="609676"/>
            <a:ext cx="61182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4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4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70">
                <a:solidFill>
                  <a:srgbClr val="000000"/>
                </a:solidFill>
                <a:latin typeface="Calibri Light"/>
                <a:cs typeface="Calibri Light"/>
              </a:rPr>
              <a:t>Yaygınlığı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514932"/>
            <a:ext cx="10376535" cy="3266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öncesi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dönemden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itibaren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gözlemlenmektedir.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Eğitimin</a:t>
            </a:r>
            <a:r>
              <a:rPr dirty="0" sz="2800" spc="-5">
                <a:latin typeface="Calibri"/>
                <a:cs typeface="Calibri"/>
              </a:rPr>
              <a:t> her</a:t>
            </a:r>
            <a:r>
              <a:rPr dirty="0" sz="2800" spc="-10">
                <a:latin typeface="Calibri"/>
                <a:cs typeface="Calibri"/>
              </a:rPr>
              <a:t> kademesinde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yaygındır.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Araştırmalar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ilkokulun</a:t>
            </a:r>
            <a:r>
              <a:rPr dirty="0" sz="28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sonlarına</a:t>
            </a:r>
            <a:r>
              <a:rPr dirty="0" sz="28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doğru</a:t>
            </a:r>
            <a:r>
              <a:rPr dirty="0" sz="2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arttığını</a:t>
            </a:r>
            <a:r>
              <a:rPr dirty="0" sz="2800" spc="-10">
                <a:latin typeface="Calibri"/>
                <a:cs typeface="Calibri"/>
              </a:rPr>
              <a:t>,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ortaokulda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üst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seviyeye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ulaştığını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lisenin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sonlarında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azaldığını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göstermektedir.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3409" y="6103721"/>
            <a:ext cx="31007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(Alsaker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5">
                <a:latin typeface="Calibri"/>
                <a:cs typeface="Calibri"/>
              </a:rPr>
              <a:t> Gutzwiller-Helfenfinger,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Bradshaw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44677"/>
            <a:ext cx="100628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60">
                <a:solidFill>
                  <a:srgbClr val="000000"/>
                </a:solidFill>
                <a:latin typeface="Calibri Light"/>
                <a:cs typeface="Calibri Light"/>
              </a:rPr>
              <a:t>İlkokul</a:t>
            </a:r>
            <a:r>
              <a:rPr dirty="0" sz="44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Düzeyinde</a:t>
            </a:r>
            <a:r>
              <a:rPr dirty="0" sz="44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400" spc="-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4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70">
                <a:solidFill>
                  <a:srgbClr val="000000"/>
                </a:solidFill>
                <a:latin typeface="Calibri Light"/>
                <a:cs typeface="Calibri Light"/>
              </a:rPr>
              <a:t>Yaygınlığı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2305938"/>
            <a:ext cx="896175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5">
                <a:latin typeface="Calibri"/>
                <a:cs typeface="Calibri"/>
              </a:rPr>
              <a:t>İlkokul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düzeyinde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yaklaşık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olarak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çocuktan</a:t>
            </a:r>
            <a:r>
              <a:rPr dirty="0" sz="28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1’inin</a:t>
            </a:r>
            <a:r>
              <a:rPr dirty="0" sz="28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maruz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kaldığı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bulunmuştur.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3302" y="6223508"/>
            <a:ext cx="74936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(Bentley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&amp; Li,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Genta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1996;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Hamurcu,</a:t>
            </a:r>
            <a:r>
              <a:rPr dirty="0" sz="900">
                <a:latin typeface="Calibri"/>
                <a:cs typeface="Calibri"/>
              </a:rPr>
              <a:t> 2020;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Kapcı,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Kooence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Mayo,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2013;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Özkan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Çiftçi,</a:t>
            </a:r>
            <a:r>
              <a:rPr dirty="0" sz="900">
                <a:latin typeface="Calibri"/>
                <a:cs typeface="Calibri"/>
              </a:rPr>
              <a:t> 2010;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Sarı</a:t>
            </a:r>
            <a:r>
              <a:rPr dirty="0" sz="900">
                <a:latin typeface="Calibri"/>
                <a:cs typeface="Calibri"/>
              </a:rPr>
              <a:t> &amp;</a:t>
            </a:r>
            <a:r>
              <a:rPr dirty="0" sz="900" spc="-5">
                <a:latin typeface="Calibri"/>
                <a:cs typeface="Calibri"/>
              </a:rPr>
              <a:t> Demirbağ,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Wolke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2001)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214" y="592277"/>
            <a:ext cx="60293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r>
              <a:rPr dirty="0" sz="4400" spc="-13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nerelerde</a:t>
            </a:r>
            <a:r>
              <a:rPr dirty="0" sz="4400" spc="-13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30">
                <a:solidFill>
                  <a:srgbClr val="000000"/>
                </a:solidFill>
                <a:latin typeface="Calibri Light"/>
                <a:cs typeface="Calibri Light"/>
              </a:rPr>
              <a:t>görülür?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1914" y="1764639"/>
            <a:ext cx="3756025" cy="313372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Sınıf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Koridor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5">
                <a:latin typeface="Calibri"/>
                <a:cs typeface="Calibri"/>
              </a:rPr>
              <a:t>Kantin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20">
                <a:latin typeface="Calibri"/>
                <a:cs typeface="Calibri"/>
              </a:rPr>
              <a:t>Yemekhane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30">
                <a:latin typeface="Calibri"/>
                <a:cs typeface="Calibri"/>
              </a:rPr>
              <a:t>Tuvalet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bahçesi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servisi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veya </a:t>
            </a:r>
            <a:r>
              <a:rPr dirty="0" sz="2600" spc="-15">
                <a:latin typeface="Calibri"/>
                <a:cs typeface="Calibri"/>
              </a:rPr>
              <a:t>okul yolu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1259" y="3915155"/>
            <a:ext cx="3723132" cy="24216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1259" y="1479803"/>
            <a:ext cx="3942588" cy="21640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9470" y="609676"/>
            <a:ext cx="54356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400" spc="-13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400" spc="-14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25">
                <a:solidFill>
                  <a:srgbClr val="000000"/>
                </a:solidFill>
                <a:latin typeface="Calibri Light"/>
                <a:cs typeface="Calibri Light"/>
              </a:rPr>
              <a:t>türleri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98956" y="2205863"/>
            <a:ext cx="5412740" cy="3632200"/>
            <a:chOff x="1198956" y="2205863"/>
            <a:chExt cx="5412740" cy="3632200"/>
          </a:xfrm>
        </p:grpSpPr>
        <p:sp>
          <p:nvSpPr>
            <p:cNvPr id="4" name="object 4"/>
            <p:cNvSpPr/>
            <p:nvPr/>
          </p:nvSpPr>
          <p:spPr>
            <a:xfrm>
              <a:off x="1205306" y="2212213"/>
              <a:ext cx="765810" cy="3619500"/>
            </a:xfrm>
            <a:custGeom>
              <a:avLst/>
              <a:gdLst/>
              <a:ahLst/>
              <a:cxnLst/>
              <a:rect l="l" t="t" r="r" b="b"/>
              <a:pathLst>
                <a:path w="765810" h="3619500">
                  <a:moveTo>
                    <a:pt x="15278" y="0"/>
                  </a:moveTo>
                  <a:lnTo>
                    <a:pt x="48973" y="34299"/>
                  </a:lnTo>
                  <a:lnTo>
                    <a:pt x="81894" y="69068"/>
                  </a:lnTo>
                  <a:lnTo>
                    <a:pt x="114041" y="104297"/>
                  </a:lnTo>
                  <a:lnTo>
                    <a:pt x="145413" y="139974"/>
                  </a:lnTo>
                  <a:lnTo>
                    <a:pt x="176011" y="176089"/>
                  </a:lnTo>
                  <a:lnTo>
                    <a:pt x="205834" y="212630"/>
                  </a:lnTo>
                  <a:lnTo>
                    <a:pt x="234883" y="249587"/>
                  </a:lnTo>
                  <a:lnTo>
                    <a:pt x="263157" y="286948"/>
                  </a:lnTo>
                  <a:lnTo>
                    <a:pt x="290657" y="324703"/>
                  </a:lnTo>
                  <a:lnTo>
                    <a:pt x="317383" y="362841"/>
                  </a:lnTo>
                  <a:lnTo>
                    <a:pt x="343334" y="401351"/>
                  </a:lnTo>
                  <a:lnTo>
                    <a:pt x="368511" y="440222"/>
                  </a:lnTo>
                  <a:lnTo>
                    <a:pt x="392913" y="479442"/>
                  </a:lnTo>
                  <a:lnTo>
                    <a:pt x="416541" y="519002"/>
                  </a:lnTo>
                  <a:lnTo>
                    <a:pt x="439395" y="558890"/>
                  </a:lnTo>
                  <a:lnTo>
                    <a:pt x="461474" y="599094"/>
                  </a:lnTo>
                  <a:lnTo>
                    <a:pt x="482778" y="639606"/>
                  </a:lnTo>
                  <a:lnTo>
                    <a:pt x="503309" y="680412"/>
                  </a:lnTo>
                  <a:lnTo>
                    <a:pt x="523064" y="721503"/>
                  </a:lnTo>
                  <a:lnTo>
                    <a:pt x="542046" y="762867"/>
                  </a:lnTo>
                  <a:lnTo>
                    <a:pt x="560252" y="804494"/>
                  </a:lnTo>
                  <a:lnTo>
                    <a:pt x="577685" y="846373"/>
                  </a:lnTo>
                  <a:lnTo>
                    <a:pt x="594343" y="888492"/>
                  </a:lnTo>
                  <a:lnTo>
                    <a:pt x="610226" y="930840"/>
                  </a:lnTo>
                  <a:lnTo>
                    <a:pt x="625335" y="973408"/>
                  </a:lnTo>
                  <a:lnTo>
                    <a:pt x="639670" y="1016183"/>
                  </a:lnTo>
                  <a:lnTo>
                    <a:pt x="653230" y="1059156"/>
                  </a:lnTo>
                  <a:lnTo>
                    <a:pt x="666015" y="1102314"/>
                  </a:lnTo>
                  <a:lnTo>
                    <a:pt x="678027" y="1145648"/>
                  </a:lnTo>
                  <a:lnTo>
                    <a:pt x="689263" y="1189145"/>
                  </a:lnTo>
                  <a:lnTo>
                    <a:pt x="699726" y="1232796"/>
                  </a:lnTo>
                  <a:lnTo>
                    <a:pt x="709413" y="1276589"/>
                  </a:lnTo>
                  <a:lnTo>
                    <a:pt x="718327" y="1320513"/>
                  </a:lnTo>
                  <a:lnTo>
                    <a:pt x="726465" y="1364558"/>
                  </a:lnTo>
                  <a:lnTo>
                    <a:pt x="733830" y="1408712"/>
                  </a:lnTo>
                  <a:lnTo>
                    <a:pt x="740420" y="1452964"/>
                  </a:lnTo>
                  <a:lnTo>
                    <a:pt x="746235" y="1497305"/>
                  </a:lnTo>
                  <a:lnTo>
                    <a:pt x="751276" y="1541722"/>
                  </a:lnTo>
                  <a:lnTo>
                    <a:pt x="755542" y="1586204"/>
                  </a:lnTo>
                  <a:lnTo>
                    <a:pt x="759034" y="1630742"/>
                  </a:lnTo>
                  <a:lnTo>
                    <a:pt x="761752" y="1675323"/>
                  </a:lnTo>
                  <a:lnTo>
                    <a:pt x="763695" y="1719937"/>
                  </a:lnTo>
                  <a:lnTo>
                    <a:pt x="764863" y="1764574"/>
                  </a:lnTo>
                  <a:lnTo>
                    <a:pt x="765257" y="1809221"/>
                  </a:lnTo>
                  <a:lnTo>
                    <a:pt x="764877" y="1853868"/>
                  </a:lnTo>
                  <a:lnTo>
                    <a:pt x="763721" y="1898505"/>
                  </a:lnTo>
                  <a:lnTo>
                    <a:pt x="761792" y="1943120"/>
                  </a:lnTo>
                  <a:lnTo>
                    <a:pt x="759088" y="1987702"/>
                  </a:lnTo>
                  <a:lnTo>
                    <a:pt x="755609" y="2032241"/>
                  </a:lnTo>
                  <a:lnTo>
                    <a:pt x="751356" y="2076725"/>
                  </a:lnTo>
                  <a:lnTo>
                    <a:pt x="746329" y="2121143"/>
                  </a:lnTo>
                  <a:lnTo>
                    <a:pt x="740527" y="2165486"/>
                  </a:lnTo>
                  <a:lnTo>
                    <a:pt x="733950" y="2209741"/>
                  </a:lnTo>
                  <a:lnTo>
                    <a:pt x="726599" y="2253897"/>
                  </a:lnTo>
                  <a:lnTo>
                    <a:pt x="718473" y="2297945"/>
                  </a:lnTo>
                  <a:lnTo>
                    <a:pt x="709573" y="2341872"/>
                  </a:lnTo>
                  <a:lnTo>
                    <a:pt x="699899" y="2385668"/>
                  </a:lnTo>
                  <a:lnTo>
                    <a:pt x="689449" y="2429323"/>
                  </a:lnTo>
                  <a:lnTo>
                    <a:pt x="678226" y="2472824"/>
                  </a:lnTo>
                  <a:lnTo>
                    <a:pt x="666227" y="2516162"/>
                  </a:lnTo>
                  <a:lnTo>
                    <a:pt x="653455" y="2559324"/>
                  </a:lnTo>
                  <a:lnTo>
                    <a:pt x="639907" y="2602301"/>
                  </a:lnTo>
                  <a:lnTo>
                    <a:pt x="625586" y="2645082"/>
                  </a:lnTo>
                  <a:lnTo>
                    <a:pt x="610489" y="2687654"/>
                  </a:lnTo>
                  <a:lnTo>
                    <a:pt x="594618" y="2730009"/>
                  </a:lnTo>
                  <a:lnTo>
                    <a:pt x="577973" y="2772133"/>
                  </a:lnTo>
                  <a:lnTo>
                    <a:pt x="560553" y="2814018"/>
                  </a:lnTo>
                  <a:lnTo>
                    <a:pt x="542358" y="2855651"/>
                  </a:lnTo>
                  <a:lnTo>
                    <a:pt x="523389" y="2897022"/>
                  </a:lnTo>
                  <a:lnTo>
                    <a:pt x="503646" y="2938119"/>
                  </a:lnTo>
                  <a:lnTo>
                    <a:pt x="483128" y="2978933"/>
                  </a:lnTo>
                  <a:lnTo>
                    <a:pt x="461835" y="3019451"/>
                  </a:lnTo>
                  <a:lnTo>
                    <a:pt x="439768" y="3059664"/>
                  </a:lnTo>
                  <a:lnTo>
                    <a:pt x="416926" y="3099560"/>
                  </a:lnTo>
                  <a:lnTo>
                    <a:pt x="393309" y="3139127"/>
                  </a:lnTo>
                  <a:lnTo>
                    <a:pt x="368919" y="3178356"/>
                  </a:lnTo>
                  <a:lnTo>
                    <a:pt x="343753" y="3217235"/>
                  </a:lnTo>
                  <a:lnTo>
                    <a:pt x="317813" y="3255754"/>
                  </a:lnTo>
                  <a:lnTo>
                    <a:pt x="291098" y="3293901"/>
                  </a:lnTo>
                  <a:lnTo>
                    <a:pt x="263609" y="3331666"/>
                  </a:lnTo>
                  <a:lnTo>
                    <a:pt x="235345" y="3369037"/>
                  </a:lnTo>
                  <a:lnTo>
                    <a:pt x="206307" y="3406003"/>
                  </a:lnTo>
                  <a:lnTo>
                    <a:pt x="176494" y="3442555"/>
                  </a:lnTo>
                  <a:lnTo>
                    <a:pt x="145907" y="3478680"/>
                  </a:lnTo>
                  <a:lnTo>
                    <a:pt x="114545" y="3514368"/>
                  </a:lnTo>
                  <a:lnTo>
                    <a:pt x="82408" y="3549608"/>
                  </a:lnTo>
                  <a:lnTo>
                    <a:pt x="49497" y="3584389"/>
                  </a:lnTo>
                  <a:lnTo>
                    <a:pt x="15811" y="3618699"/>
                  </a:lnTo>
                  <a:lnTo>
                    <a:pt x="15633" y="3618877"/>
                  </a:lnTo>
                  <a:lnTo>
                    <a:pt x="15455" y="3619055"/>
                  </a:lnTo>
                  <a:lnTo>
                    <a:pt x="15278" y="3619233"/>
                  </a:lnTo>
                  <a:lnTo>
                    <a:pt x="0" y="3603967"/>
                  </a:lnTo>
                  <a:lnTo>
                    <a:pt x="33789" y="3569564"/>
                  </a:lnTo>
                  <a:lnTo>
                    <a:pt x="66793" y="3534683"/>
                  </a:lnTo>
                  <a:lnTo>
                    <a:pt x="99011" y="3499336"/>
                  </a:lnTo>
                  <a:lnTo>
                    <a:pt x="130444" y="3463536"/>
                  </a:lnTo>
                  <a:lnTo>
                    <a:pt x="161091" y="3427291"/>
                  </a:lnTo>
                  <a:lnTo>
                    <a:pt x="190952" y="3390615"/>
                  </a:lnTo>
                  <a:lnTo>
                    <a:pt x="220028" y="3353519"/>
                  </a:lnTo>
                  <a:lnTo>
                    <a:pt x="248318" y="3316012"/>
                  </a:lnTo>
                  <a:lnTo>
                    <a:pt x="275823" y="3278107"/>
                  </a:lnTo>
                  <a:lnTo>
                    <a:pt x="302542" y="3239815"/>
                  </a:lnTo>
                  <a:lnTo>
                    <a:pt x="328475" y="3201148"/>
                  </a:lnTo>
                  <a:lnTo>
                    <a:pt x="353623" y="3162115"/>
                  </a:lnTo>
                  <a:lnTo>
                    <a:pt x="377985" y="3122729"/>
                  </a:lnTo>
                  <a:lnTo>
                    <a:pt x="401562" y="3083001"/>
                  </a:lnTo>
                  <a:lnTo>
                    <a:pt x="424353" y="3042941"/>
                  </a:lnTo>
                  <a:lnTo>
                    <a:pt x="446358" y="3002562"/>
                  </a:lnTo>
                  <a:lnTo>
                    <a:pt x="467578" y="2961874"/>
                  </a:lnTo>
                  <a:lnTo>
                    <a:pt x="488012" y="2920889"/>
                  </a:lnTo>
                  <a:lnTo>
                    <a:pt x="507660" y="2879618"/>
                  </a:lnTo>
                  <a:lnTo>
                    <a:pt x="526523" y="2838072"/>
                  </a:lnTo>
                  <a:lnTo>
                    <a:pt x="544600" y="2796262"/>
                  </a:lnTo>
                  <a:lnTo>
                    <a:pt x="561891" y="2754199"/>
                  </a:lnTo>
                  <a:lnTo>
                    <a:pt x="578397" y="2711895"/>
                  </a:lnTo>
                  <a:lnTo>
                    <a:pt x="594117" y="2669361"/>
                  </a:lnTo>
                  <a:lnTo>
                    <a:pt x="609052" y="2626608"/>
                  </a:lnTo>
                  <a:lnTo>
                    <a:pt x="623201" y="2583648"/>
                  </a:lnTo>
                  <a:lnTo>
                    <a:pt x="636564" y="2540491"/>
                  </a:lnTo>
                  <a:lnTo>
                    <a:pt x="649141" y="2497149"/>
                  </a:lnTo>
                  <a:lnTo>
                    <a:pt x="660933" y="2453633"/>
                  </a:lnTo>
                  <a:lnTo>
                    <a:pt x="671940" y="2409954"/>
                  </a:lnTo>
                  <a:lnTo>
                    <a:pt x="682160" y="2366124"/>
                  </a:lnTo>
                  <a:lnTo>
                    <a:pt x="691595" y="2322153"/>
                  </a:lnTo>
                  <a:lnTo>
                    <a:pt x="700245" y="2278053"/>
                  </a:lnTo>
                  <a:lnTo>
                    <a:pt x="708108" y="2233835"/>
                  </a:lnTo>
                  <a:lnTo>
                    <a:pt x="715186" y="2189511"/>
                  </a:lnTo>
                  <a:lnTo>
                    <a:pt x="721478" y="2145091"/>
                  </a:lnTo>
                  <a:lnTo>
                    <a:pt x="726985" y="2100587"/>
                  </a:lnTo>
                  <a:lnTo>
                    <a:pt x="731706" y="2056009"/>
                  </a:lnTo>
                  <a:lnTo>
                    <a:pt x="735641" y="2011370"/>
                  </a:lnTo>
                  <a:lnTo>
                    <a:pt x="738791" y="1966681"/>
                  </a:lnTo>
                  <a:lnTo>
                    <a:pt x="741155" y="1921952"/>
                  </a:lnTo>
                  <a:lnTo>
                    <a:pt x="742733" y="1877195"/>
                  </a:lnTo>
                  <a:lnTo>
                    <a:pt x="743526" y="1832420"/>
                  </a:lnTo>
                  <a:lnTo>
                    <a:pt x="743533" y="1787641"/>
                  </a:lnTo>
                  <a:lnTo>
                    <a:pt x="742754" y="1742866"/>
                  </a:lnTo>
                  <a:lnTo>
                    <a:pt x="741189" y="1698109"/>
                  </a:lnTo>
                  <a:lnTo>
                    <a:pt x="738839" y="1653379"/>
                  </a:lnTo>
                  <a:lnTo>
                    <a:pt x="735703" y="1608688"/>
                  </a:lnTo>
                  <a:lnTo>
                    <a:pt x="731782" y="1564048"/>
                  </a:lnTo>
                  <a:lnTo>
                    <a:pt x="727075" y="1519469"/>
                  </a:lnTo>
                  <a:lnTo>
                    <a:pt x="721582" y="1474964"/>
                  </a:lnTo>
                  <a:lnTo>
                    <a:pt x="715303" y="1430542"/>
                  </a:lnTo>
                  <a:lnTo>
                    <a:pt x="708239" y="1386215"/>
                  </a:lnTo>
                  <a:lnTo>
                    <a:pt x="700389" y="1341995"/>
                  </a:lnTo>
                  <a:lnTo>
                    <a:pt x="691753" y="1297893"/>
                  </a:lnTo>
                  <a:lnTo>
                    <a:pt x="682331" y="1253919"/>
                  </a:lnTo>
                  <a:lnTo>
                    <a:pt x="672124" y="1210086"/>
                  </a:lnTo>
                  <a:lnTo>
                    <a:pt x="661131" y="1166404"/>
                  </a:lnTo>
                  <a:lnTo>
                    <a:pt x="649353" y="1122884"/>
                  </a:lnTo>
                  <a:lnTo>
                    <a:pt x="636789" y="1079538"/>
                  </a:lnTo>
                  <a:lnTo>
                    <a:pt x="623439" y="1036378"/>
                  </a:lnTo>
                  <a:lnTo>
                    <a:pt x="609303" y="993413"/>
                  </a:lnTo>
                  <a:lnTo>
                    <a:pt x="594381" y="950656"/>
                  </a:lnTo>
                  <a:lnTo>
                    <a:pt x="578674" y="908117"/>
                  </a:lnTo>
                  <a:lnTo>
                    <a:pt x="562181" y="865808"/>
                  </a:lnTo>
                  <a:lnTo>
                    <a:pt x="544903" y="823741"/>
                  </a:lnTo>
                  <a:lnTo>
                    <a:pt x="526838" y="781925"/>
                  </a:lnTo>
                  <a:lnTo>
                    <a:pt x="507988" y="740374"/>
                  </a:lnTo>
                  <a:lnTo>
                    <a:pt x="488352" y="699096"/>
                  </a:lnTo>
                  <a:lnTo>
                    <a:pt x="467931" y="658105"/>
                  </a:lnTo>
                  <a:lnTo>
                    <a:pt x="446724" y="617411"/>
                  </a:lnTo>
                  <a:lnTo>
                    <a:pt x="424731" y="577026"/>
                  </a:lnTo>
                  <a:lnTo>
                    <a:pt x="401952" y="536960"/>
                  </a:lnTo>
                  <a:lnTo>
                    <a:pt x="378387" y="497224"/>
                  </a:lnTo>
                  <a:lnTo>
                    <a:pt x="354037" y="457831"/>
                  </a:lnTo>
                  <a:lnTo>
                    <a:pt x="328901" y="418791"/>
                  </a:lnTo>
                  <a:lnTo>
                    <a:pt x="302979" y="380116"/>
                  </a:lnTo>
                  <a:lnTo>
                    <a:pt x="276272" y="341816"/>
                  </a:lnTo>
                  <a:lnTo>
                    <a:pt x="248779" y="303903"/>
                  </a:lnTo>
                  <a:lnTo>
                    <a:pt x="220500" y="266388"/>
                  </a:lnTo>
                  <a:lnTo>
                    <a:pt x="191435" y="229283"/>
                  </a:lnTo>
                  <a:lnTo>
                    <a:pt x="161585" y="192598"/>
                  </a:lnTo>
                  <a:lnTo>
                    <a:pt x="130948" y="156345"/>
                  </a:lnTo>
                  <a:lnTo>
                    <a:pt x="99526" y="120535"/>
                  </a:lnTo>
                  <a:lnTo>
                    <a:pt x="67318" y="85179"/>
                  </a:lnTo>
                  <a:lnTo>
                    <a:pt x="34325" y="50288"/>
                  </a:lnTo>
                  <a:lnTo>
                    <a:pt x="546" y="15875"/>
                  </a:lnTo>
                  <a:lnTo>
                    <a:pt x="368" y="15621"/>
                  </a:lnTo>
                  <a:lnTo>
                    <a:pt x="190" y="15494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78863" y="2414016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69">
                  <a:moveTo>
                    <a:pt x="5026151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026151" y="585215"/>
                  </a:lnTo>
                  <a:lnTo>
                    <a:pt x="50261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78863" y="2414016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69">
                  <a:moveTo>
                    <a:pt x="0" y="585215"/>
                  </a:moveTo>
                  <a:lnTo>
                    <a:pt x="5026151" y="585215"/>
                  </a:lnTo>
                  <a:lnTo>
                    <a:pt x="5026151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13103" y="2340864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19">
                  <a:moveTo>
                    <a:pt x="364998" y="0"/>
                  </a:moveTo>
                  <a:lnTo>
                    <a:pt x="315477" y="3337"/>
                  </a:lnTo>
                  <a:lnTo>
                    <a:pt x="267978" y="13061"/>
                  </a:lnTo>
                  <a:lnTo>
                    <a:pt x="222938" y="28735"/>
                  </a:lnTo>
                  <a:lnTo>
                    <a:pt x="180791" y="49925"/>
                  </a:lnTo>
                  <a:lnTo>
                    <a:pt x="141972" y="76194"/>
                  </a:lnTo>
                  <a:lnTo>
                    <a:pt x="106918" y="107108"/>
                  </a:lnTo>
                  <a:lnTo>
                    <a:pt x="76062" y="142232"/>
                  </a:lnTo>
                  <a:lnTo>
                    <a:pt x="49840" y="181130"/>
                  </a:lnTo>
                  <a:lnTo>
                    <a:pt x="28688" y="223367"/>
                  </a:lnTo>
                  <a:lnTo>
                    <a:pt x="13040" y="268507"/>
                  </a:lnTo>
                  <a:lnTo>
                    <a:pt x="3332" y="316117"/>
                  </a:lnTo>
                  <a:lnTo>
                    <a:pt x="0" y="365760"/>
                  </a:lnTo>
                  <a:lnTo>
                    <a:pt x="3332" y="415402"/>
                  </a:lnTo>
                  <a:lnTo>
                    <a:pt x="13040" y="463012"/>
                  </a:lnTo>
                  <a:lnTo>
                    <a:pt x="28688" y="508152"/>
                  </a:lnTo>
                  <a:lnTo>
                    <a:pt x="49840" y="550389"/>
                  </a:lnTo>
                  <a:lnTo>
                    <a:pt x="76062" y="589287"/>
                  </a:lnTo>
                  <a:lnTo>
                    <a:pt x="106918" y="624411"/>
                  </a:lnTo>
                  <a:lnTo>
                    <a:pt x="141972" y="655325"/>
                  </a:lnTo>
                  <a:lnTo>
                    <a:pt x="180791" y="681594"/>
                  </a:lnTo>
                  <a:lnTo>
                    <a:pt x="222938" y="702784"/>
                  </a:lnTo>
                  <a:lnTo>
                    <a:pt x="267978" y="718458"/>
                  </a:lnTo>
                  <a:lnTo>
                    <a:pt x="315477" y="728182"/>
                  </a:lnTo>
                  <a:lnTo>
                    <a:pt x="364998" y="731520"/>
                  </a:lnTo>
                  <a:lnTo>
                    <a:pt x="414518" y="728182"/>
                  </a:lnTo>
                  <a:lnTo>
                    <a:pt x="462017" y="718458"/>
                  </a:lnTo>
                  <a:lnTo>
                    <a:pt x="507057" y="702784"/>
                  </a:lnTo>
                  <a:lnTo>
                    <a:pt x="549204" y="681594"/>
                  </a:lnTo>
                  <a:lnTo>
                    <a:pt x="588023" y="655325"/>
                  </a:lnTo>
                  <a:lnTo>
                    <a:pt x="623077" y="624411"/>
                  </a:lnTo>
                  <a:lnTo>
                    <a:pt x="653933" y="589287"/>
                  </a:lnTo>
                  <a:lnTo>
                    <a:pt x="680155" y="550389"/>
                  </a:lnTo>
                  <a:lnTo>
                    <a:pt x="701307" y="508152"/>
                  </a:lnTo>
                  <a:lnTo>
                    <a:pt x="716955" y="463012"/>
                  </a:lnTo>
                  <a:lnTo>
                    <a:pt x="726663" y="415402"/>
                  </a:lnTo>
                  <a:lnTo>
                    <a:pt x="729996" y="365760"/>
                  </a:lnTo>
                  <a:lnTo>
                    <a:pt x="726663" y="316117"/>
                  </a:lnTo>
                  <a:lnTo>
                    <a:pt x="716955" y="268507"/>
                  </a:lnTo>
                  <a:lnTo>
                    <a:pt x="701307" y="223367"/>
                  </a:lnTo>
                  <a:lnTo>
                    <a:pt x="680155" y="181130"/>
                  </a:lnTo>
                  <a:lnTo>
                    <a:pt x="653933" y="142232"/>
                  </a:lnTo>
                  <a:lnTo>
                    <a:pt x="623077" y="107108"/>
                  </a:lnTo>
                  <a:lnTo>
                    <a:pt x="588023" y="76194"/>
                  </a:lnTo>
                  <a:lnTo>
                    <a:pt x="549204" y="49925"/>
                  </a:lnTo>
                  <a:lnTo>
                    <a:pt x="507057" y="28735"/>
                  </a:lnTo>
                  <a:lnTo>
                    <a:pt x="462017" y="13061"/>
                  </a:lnTo>
                  <a:lnTo>
                    <a:pt x="414518" y="3337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13103" y="2340864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19">
                  <a:moveTo>
                    <a:pt x="0" y="365760"/>
                  </a:moveTo>
                  <a:lnTo>
                    <a:pt x="3332" y="316117"/>
                  </a:lnTo>
                  <a:lnTo>
                    <a:pt x="13040" y="268507"/>
                  </a:lnTo>
                  <a:lnTo>
                    <a:pt x="28688" y="223367"/>
                  </a:lnTo>
                  <a:lnTo>
                    <a:pt x="49840" y="181130"/>
                  </a:lnTo>
                  <a:lnTo>
                    <a:pt x="76062" y="142232"/>
                  </a:lnTo>
                  <a:lnTo>
                    <a:pt x="106918" y="107108"/>
                  </a:lnTo>
                  <a:lnTo>
                    <a:pt x="141972" y="76194"/>
                  </a:lnTo>
                  <a:lnTo>
                    <a:pt x="180791" y="49925"/>
                  </a:lnTo>
                  <a:lnTo>
                    <a:pt x="222938" y="28735"/>
                  </a:lnTo>
                  <a:lnTo>
                    <a:pt x="267978" y="13061"/>
                  </a:lnTo>
                  <a:lnTo>
                    <a:pt x="315477" y="3337"/>
                  </a:lnTo>
                  <a:lnTo>
                    <a:pt x="364998" y="0"/>
                  </a:lnTo>
                  <a:lnTo>
                    <a:pt x="414518" y="3337"/>
                  </a:lnTo>
                  <a:lnTo>
                    <a:pt x="462017" y="13061"/>
                  </a:lnTo>
                  <a:lnTo>
                    <a:pt x="507057" y="28735"/>
                  </a:lnTo>
                  <a:lnTo>
                    <a:pt x="549204" y="49925"/>
                  </a:lnTo>
                  <a:lnTo>
                    <a:pt x="588023" y="76194"/>
                  </a:lnTo>
                  <a:lnTo>
                    <a:pt x="623077" y="107108"/>
                  </a:lnTo>
                  <a:lnTo>
                    <a:pt x="653933" y="142232"/>
                  </a:lnTo>
                  <a:lnTo>
                    <a:pt x="680155" y="181130"/>
                  </a:lnTo>
                  <a:lnTo>
                    <a:pt x="701307" y="223367"/>
                  </a:lnTo>
                  <a:lnTo>
                    <a:pt x="716955" y="268507"/>
                  </a:lnTo>
                  <a:lnTo>
                    <a:pt x="726663" y="316117"/>
                  </a:lnTo>
                  <a:lnTo>
                    <a:pt x="729996" y="365760"/>
                  </a:lnTo>
                  <a:lnTo>
                    <a:pt x="726663" y="415402"/>
                  </a:lnTo>
                  <a:lnTo>
                    <a:pt x="716955" y="463012"/>
                  </a:lnTo>
                  <a:lnTo>
                    <a:pt x="701307" y="508152"/>
                  </a:lnTo>
                  <a:lnTo>
                    <a:pt x="680155" y="550389"/>
                  </a:lnTo>
                  <a:lnTo>
                    <a:pt x="653933" y="589287"/>
                  </a:lnTo>
                  <a:lnTo>
                    <a:pt x="623077" y="624411"/>
                  </a:lnTo>
                  <a:lnTo>
                    <a:pt x="588023" y="655325"/>
                  </a:lnTo>
                  <a:lnTo>
                    <a:pt x="549204" y="681594"/>
                  </a:lnTo>
                  <a:lnTo>
                    <a:pt x="507057" y="702784"/>
                  </a:lnTo>
                  <a:lnTo>
                    <a:pt x="462017" y="718458"/>
                  </a:lnTo>
                  <a:lnTo>
                    <a:pt x="414518" y="728182"/>
                  </a:lnTo>
                  <a:lnTo>
                    <a:pt x="364998" y="731520"/>
                  </a:lnTo>
                  <a:lnTo>
                    <a:pt x="315477" y="728182"/>
                  </a:lnTo>
                  <a:lnTo>
                    <a:pt x="267978" y="718458"/>
                  </a:lnTo>
                  <a:lnTo>
                    <a:pt x="222938" y="702784"/>
                  </a:lnTo>
                  <a:lnTo>
                    <a:pt x="180791" y="681594"/>
                  </a:lnTo>
                  <a:lnTo>
                    <a:pt x="141972" y="655325"/>
                  </a:lnTo>
                  <a:lnTo>
                    <a:pt x="106918" y="624411"/>
                  </a:lnTo>
                  <a:lnTo>
                    <a:pt x="76062" y="589287"/>
                  </a:lnTo>
                  <a:lnTo>
                    <a:pt x="49840" y="550389"/>
                  </a:lnTo>
                  <a:lnTo>
                    <a:pt x="28688" y="508152"/>
                  </a:lnTo>
                  <a:lnTo>
                    <a:pt x="13040" y="463012"/>
                  </a:lnTo>
                  <a:lnTo>
                    <a:pt x="3332" y="415402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14143" y="3291840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4690872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4690872" y="583692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14143" y="3291840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0" y="583692"/>
                  </a:moveTo>
                  <a:lnTo>
                    <a:pt x="4690872" y="583692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48383" y="3218688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364997" y="0"/>
                  </a:moveTo>
                  <a:lnTo>
                    <a:pt x="315477" y="3332"/>
                  </a:lnTo>
                  <a:lnTo>
                    <a:pt x="267978" y="13040"/>
                  </a:lnTo>
                  <a:lnTo>
                    <a:pt x="222938" y="28688"/>
                  </a:lnTo>
                  <a:lnTo>
                    <a:pt x="180791" y="49840"/>
                  </a:lnTo>
                  <a:lnTo>
                    <a:pt x="141972" y="76062"/>
                  </a:lnTo>
                  <a:lnTo>
                    <a:pt x="106918" y="106918"/>
                  </a:lnTo>
                  <a:lnTo>
                    <a:pt x="76062" y="141972"/>
                  </a:lnTo>
                  <a:lnTo>
                    <a:pt x="49840" y="180791"/>
                  </a:lnTo>
                  <a:lnTo>
                    <a:pt x="28688" y="222938"/>
                  </a:lnTo>
                  <a:lnTo>
                    <a:pt x="13040" y="267978"/>
                  </a:lnTo>
                  <a:lnTo>
                    <a:pt x="3332" y="315477"/>
                  </a:lnTo>
                  <a:lnTo>
                    <a:pt x="0" y="364998"/>
                  </a:lnTo>
                  <a:lnTo>
                    <a:pt x="3332" y="414518"/>
                  </a:lnTo>
                  <a:lnTo>
                    <a:pt x="13040" y="462017"/>
                  </a:lnTo>
                  <a:lnTo>
                    <a:pt x="28688" y="507057"/>
                  </a:lnTo>
                  <a:lnTo>
                    <a:pt x="49840" y="549204"/>
                  </a:lnTo>
                  <a:lnTo>
                    <a:pt x="76062" y="588023"/>
                  </a:lnTo>
                  <a:lnTo>
                    <a:pt x="106918" y="623077"/>
                  </a:lnTo>
                  <a:lnTo>
                    <a:pt x="141972" y="653933"/>
                  </a:lnTo>
                  <a:lnTo>
                    <a:pt x="180791" y="680155"/>
                  </a:lnTo>
                  <a:lnTo>
                    <a:pt x="222938" y="701307"/>
                  </a:lnTo>
                  <a:lnTo>
                    <a:pt x="267978" y="716955"/>
                  </a:lnTo>
                  <a:lnTo>
                    <a:pt x="315477" y="726663"/>
                  </a:lnTo>
                  <a:lnTo>
                    <a:pt x="364997" y="729995"/>
                  </a:lnTo>
                  <a:lnTo>
                    <a:pt x="414518" y="726663"/>
                  </a:lnTo>
                  <a:lnTo>
                    <a:pt x="462017" y="716955"/>
                  </a:lnTo>
                  <a:lnTo>
                    <a:pt x="507057" y="701307"/>
                  </a:lnTo>
                  <a:lnTo>
                    <a:pt x="549204" y="680155"/>
                  </a:lnTo>
                  <a:lnTo>
                    <a:pt x="588023" y="653933"/>
                  </a:lnTo>
                  <a:lnTo>
                    <a:pt x="623077" y="623077"/>
                  </a:lnTo>
                  <a:lnTo>
                    <a:pt x="653933" y="588023"/>
                  </a:lnTo>
                  <a:lnTo>
                    <a:pt x="680155" y="549204"/>
                  </a:lnTo>
                  <a:lnTo>
                    <a:pt x="701307" y="507057"/>
                  </a:lnTo>
                  <a:lnTo>
                    <a:pt x="716955" y="462017"/>
                  </a:lnTo>
                  <a:lnTo>
                    <a:pt x="726663" y="414518"/>
                  </a:lnTo>
                  <a:lnTo>
                    <a:pt x="729996" y="364998"/>
                  </a:lnTo>
                  <a:lnTo>
                    <a:pt x="726663" y="315477"/>
                  </a:lnTo>
                  <a:lnTo>
                    <a:pt x="716955" y="267978"/>
                  </a:lnTo>
                  <a:lnTo>
                    <a:pt x="701307" y="222938"/>
                  </a:lnTo>
                  <a:lnTo>
                    <a:pt x="680155" y="180791"/>
                  </a:lnTo>
                  <a:lnTo>
                    <a:pt x="653933" y="141972"/>
                  </a:lnTo>
                  <a:lnTo>
                    <a:pt x="623077" y="106918"/>
                  </a:lnTo>
                  <a:lnTo>
                    <a:pt x="588023" y="76062"/>
                  </a:lnTo>
                  <a:lnTo>
                    <a:pt x="549204" y="49840"/>
                  </a:lnTo>
                  <a:lnTo>
                    <a:pt x="507057" y="28688"/>
                  </a:lnTo>
                  <a:lnTo>
                    <a:pt x="462017" y="13040"/>
                  </a:lnTo>
                  <a:lnTo>
                    <a:pt x="414518" y="3332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48383" y="3218688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0" y="364998"/>
                  </a:moveTo>
                  <a:lnTo>
                    <a:pt x="3332" y="315477"/>
                  </a:lnTo>
                  <a:lnTo>
                    <a:pt x="13040" y="267978"/>
                  </a:lnTo>
                  <a:lnTo>
                    <a:pt x="28688" y="222938"/>
                  </a:lnTo>
                  <a:lnTo>
                    <a:pt x="49840" y="180791"/>
                  </a:lnTo>
                  <a:lnTo>
                    <a:pt x="76062" y="141972"/>
                  </a:lnTo>
                  <a:lnTo>
                    <a:pt x="106918" y="106918"/>
                  </a:lnTo>
                  <a:lnTo>
                    <a:pt x="141972" y="76062"/>
                  </a:lnTo>
                  <a:lnTo>
                    <a:pt x="180791" y="49840"/>
                  </a:lnTo>
                  <a:lnTo>
                    <a:pt x="222938" y="28688"/>
                  </a:lnTo>
                  <a:lnTo>
                    <a:pt x="267978" y="13040"/>
                  </a:lnTo>
                  <a:lnTo>
                    <a:pt x="315477" y="3332"/>
                  </a:lnTo>
                  <a:lnTo>
                    <a:pt x="364997" y="0"/>
                  </a:lnTo>
                  <a:lnTo>
                    <a:pt x="414518" y="3332"/>
                  </a:lnTo>
                  <a:lnTo>
                    <a:pt x="462017" y="13040"/>
                  </a:lnTo>
                  <a:lnTo>
                    <a:pt x="507057" y="28688"/>
                  </a:lnTo>
                  <a:lnTo>
                    <a:pt x="549204" y="49840"/>
                  </a:lnTo>
                  <a:lnTo>
                    <a:pt x="588023" y="76062"/>
                  </a:lnTo>
                  <a:lnTo>
                    <a:pt x="623077" y="106918"/>
                  </a:lnTo>
                  <a:lnTo>
                    <a:pt x="653933" y="141972"/>
                  </a:lnTo>
                  <a:lnTo>
                    <a:pt x="680155" y="180791"/>
                  </a:lnTo>
                  <a:lnTo>
                    <a:pt x="701307" y="222938"/>
                  </a:lnTo>
                  <a:lnTo>
                    <a:pt x="716955" y="267978"/>
                  </a:lnTo>
                  <a:lnTo>
                    <a:pt x="726663" y="315477"/>
                  </a:lnTo>
                  <a:lnTo>
                    <a:pt x="729996" y="364998"/>
                  </a:lnTo>
                  <a:lnTo>
                    <a:pt x="726663" y="414518"/>
                  </a:lnTo>
                  <a:lnTo>
                    <a:pt x="716955" y="462017"/>
                  </a:lnTo>
                  <a:lnTo>
                    <a:pt x="701307" y="507057"/>
                  </a:lnTo>
                  <a:lnTo>
                    <a:pt x="680155" y="549204"/>
                  </a:lnTo>
                  <a:lnTo>
                    <a:pt x="653933" y="588023"/>
                  </a:lnTo>
                  <a:lnTo>
                    <a:pt x="623077" y="623077"/>
                  </a:lnTo>
                  <a:lnTo>
                    <a:pt x="588023" y="653933"/>
                  </a:lnTo>
                  <a:lnTo>
                    <a:pt x="549204" y="680155"/>
                  </a:lnTo>
                  <a:lnTo>
                    <a:pt x="507057" y="701307"/>
                  </a:lnTo>
                  <a:lnTo>
                    <a:pt x="462017" y="716955"/>
                  </a:lnTo>
                  <a:lnTo>
                    <a:pt x="414518" y="726663"/>
                  </a:lnTo>
                  <a:lnTo>
                    <a:pt x="364997" y="729995"/>
                  </a:lnTo>
                  <a:lnTo>
                    <a:pt x="315477" y="726663"/>
                  </a:lnTo>
                  <a:lnTo>
                    <a:pt x="267978" y="716955"/>
                  </a:lnTo>
                  <a:lnTo>
                    <a:pt x="222938" y="701307"/>
                  </a:lnTo>
                  <a:lnTo>
                    <a:pt x="180791" y="680155"/>
                  </a:lnTo>
                  <a:lnTo>
                    <a:pt x="141972" y="653933"/>
                  </a:lnTo>
                  <a:lnTo>
                    <a:pt x="106918" y="623077"/>
                  </a:lnTo>
                  <a:lnTo>
                    <a:pt x="76062" y="588023"/>
                  </a:lnTo>
                  <a:lnTo>
                    <a:pt x="49840" y="549204"/>
                  </a:lnTo>
                  <a:lnTo>
                    <a:pt x="28688" y="507057"/>
                  </a:lnTo>
                  <a:lnTo>
                    <a:pt x="13040" y="462017"/>
                  </a:lnTo>
                  <a:lnTo>
                    <a:pt x="3332" y="41451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14143" y="4168139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4690872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690872" y="585216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14143" y="4168139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0" y="585216"/>
                  </a:moveTo>
                  <a:lnTo>
                    <a:pt x="4690872" y="585216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48383" y="4094988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20">
                  <a:moveTo>
                    <a:pt x="364997" y="0"/>
                  </a:moveTo>
                  <a:lnTo>
                    <a:pt x="315477" y="3337"/>
                  </a:lnTo>
                  <a:lnTo>
                    <a:pt x="267978" y="13061"/>
                  </a:lnTo>
                  <a:lnTo>
                    <a:pt x="222938" y="28735"/>
                  </a:lnTo>
                  <a:lnTo>
                    <a:pt x="180791" y="49925"/>
                  </a:lnTo>
                  <a:lnTo>
                    <a:pt x="141972" y="76194"/>
                  </a:lnTo>
                  <a:lnTo>
                    <a:pt x="106918" y="107108"/>
                  </a:lnTo>
                  <a:lnTo>
                    <a:pt x="76062" y="142232"/>
                  </a:lnTo>
                  <a:lnTo>
                    <a:pt x="49840" y="181130"/>
                  </a:lnTo>
                  <a:lnTo>
                    <a:pt x="28688" y="223367"/>
                  </a:lnTo>
                  <a:lnTo>
                    <a:pt x="13040" y="268507"/>
                  </a:lnTo>
                  <a:lnTo>
                    <a:pt x="3332" y="316117"/>
                  </a:lnTo>
                  <a:lnTo>
                    <a:pt x="0" y="365760"/>
                  </a:lnTo>
                  <a:lnTo>
                    <a:pt x="3332" y="415402"/>
                  </a:lnTo>
                  <a:lnTo>
                    <a:pt x="13040" y="463012"/>
                  </a:lnTo>
                  <a:lnTo>
                    <a:pt x="28688" y="508152"/>
                  </a:lnTo>
                  <a:lnTo>
                    <a:pt x="49840" y="550389"/>
                  </a:lnTo>
                  <a:lnTo>
                    <a:pt x="76062" y="589287"/>
                  </a:lnTo>
                  <a:lnTo>
                    <a:pt x="106918" y="624411"/>
                  </a:lnTo>
                  <a:lnTo>
                    <a:pt x="141972" y="655325"/>
                  </a:lnTo>
                  <a:lnTo>
                    <a:pt x="180791" y="681594"/>
                  </a:lnTo>
                  <a:lnTo>
                    <a:pt x="222938" y="702784"/>
                  </a:lnTo>
                  <a:lnTo>
                    <a:pt x="267978" y="718458"/>
                  </a:lnTo>
                  <a:lnTo>
                    <a:pt x="315477" y="728182"/>
                  </a:lnTo>
                  <a:lnTo>
                    <a:pt x="364997" y="731519"/>
                  </a:lnTo>
                  <a:lnTo>
                    <a:pt x="414518" y="728182"/>
                  </a:lnTo>
                  <a:lnTo>
                    <a:pt x="462017" y="718458"/>
                  </a:lnTo>
                  <a:lnTo>
                    <a:pt x="507057" y="702784"/>
                  </a:lnTo>
                  <a:lnTo>
                    <a:pt x="549204" y="681594"/>
                  </a:lnTo>
                  <a:lnTo>
                    <a:pt x="588023" y="655325"/>
                  </a:lnTo>
                  <a:lnTo>
                    <a:pt x="623077" y="624411"/>
                  </a:lnTo>
                  <a:lnTo>
                    <a:pt x="653933" y="589287"/>
                  </a:lnTo>
                  <a:lnTo>
                    <a:pt x="680155" y="550389"/>
                  </a:lnTo>
                  <a:lnTo>
                    <a:pt x="701307" y="508152"/>
                  </a:lnTo>
                  <a:lnTo>
                    <a:pt x="716955" y="463012"/>
                  </a:lnTo>
                  <a:lnTo>
                    <a:pt x="726663" y="415402"/>
                  </a:lnTo>
                  <a:lnTo>
                    <a:pt x="729996" y="365760"/>
                  </a:lnTo>
                  <a:lnTo>
                    <a:pt x="726663" y="316117"/>
                  </a:lnTo>
                  <a:lnTo>
                    <a:pt x="716955" y="268507"/>
                  </a:lnTo>
                  <a:lnTo>
                    <a:pt x="701307" y="223367"/>
                  </a:lnTo>
                  <a:lnTo>
                    <a:pt x="680155" y="181130"/>
                  </a:lnTo>
                  <a:lnTo>
                    <a:pt x="653933" y="142232"/>
                  </a:lnTo>
                  <a:lnTo>
                    <a:pt x="623077" y="107108"/>
                  </a:lnTo>
                  <a:lnTo>
                    <a:pt x="588023" y="76194"/>
                  </a:lnTo>
                  <a:lnTo>
                    <a:pt x="549204" y="49925"/>
                  </a:lnTo>
                  <a:lnTo>
                    <a:pt x="507057" y="28735"/>
                  </a:lnTo>
                  <a:lnTo>
                    <a:pt x="462017" y="13061"/>
                  </a:lnTo>
                  <a:lnTo>
                    <a:pt x="414518" y="3337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48383" y="4094988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20">
                  <a:moveTo>
                    <a:pt x="0" y="365760"/>
                  </a:moveTo>
                  <a:lnTo>
                    <a:pt x="3332" y="316117"/>
                  </a:lnTo>
                  <a:lnTo>
                    <a:pt x="13040" y="268507"/>
                  </a:lnTo>
                  <a:lnTo>
                    <a:pt x="28688" y="223367"/>
                  </a:lnTo>
                  <a:lnTo>
                    <a:pt x="49840" y="181130"/>
                  </a:lnTo>
                  <a:lnTo>
                    <a:pt x="76062" y="142232"/>
                  </a:lnTo>
                  <a:lnTo>
                    <a:pt x="106918" y="107108"/>
                  </a:lnTo>
                  <a:lnTo>
                    <a:pt x="141972" y="76194"/>
                  </a:lnTo>
                  <a:lnTo>
                    <a:pt x="180791" y="49925"/>
                  </a:lnTo>
                  <a:lnTo>
                    <a:pt x="222938" y="28735"/>
                  </a:lnTo>
                  <a:lnTo>
                    <a:pt x="267978" y="13061"/>
                  </a:lnTo>
                  <a:lnTo>
                    <a:pt x="315477" y="3337"/>
                  </a:lnTo>
                  <a:lnTo>
                    <a:pt x="364997" y="0"/>
                  </a:lnTo>
                  <a:lnTo>
                    <a:pt x="414518" y="3337"/>
                  </a:lnTo>
                  <a:lnTo>
                    <a:pt x="462017" y="13061"/>
                  </a:lnTo>
                  <a:lnTo>
                    <a:pt x="507057" y="28735"/>
                  </a:lnTo>
                  <a:lnTo>
                    <a:pt x="549204" y="49925"/>
                  </a:lnTo>
                  <a:lnTo>
                    <a:pt x="588023" y="76194"/>
                  </a:lnTo>
                  <a:lnTo>
                    <a:pt x="623077" y="107108"/>
                  </a:lnTo>
                  <a:lnTo>
                    <a:pt x="653933" y="142232"/>
                  </a:lnTo>
                  <a:lnTo>
                    <a:pt x="680155" y="181130"/>
                  </a:lnTo>
                  <a:lnTo>
                    <a:pt x="701307" y="223367"/>
                  </a:lnTo>
                  <a:lnTo>
                    <a:pt x="716955" y="268507"/>
                  </a:lnTo>
                  <a:lnTo>
                    <a:pt x="726663" y="316117"/>
                  </a:lnTo>
                  <a:lnTo>
                    <a:pt x="729996" y="365760"/>
                  </a:lnTo>
                  <a:lnTo>
                    <a:pt x="726663" y="415402"/>
                  </a:lnTo>
                  <a:lnTo>
                    <a:pt x="716955" y="463012"/>
                  </a:lnTo>
                  <a:lnTo>
                    <a:pt x="701307" y="508152"/>
                  </a:lnTo>
                  <a:lnTo>
                    <a:pt x="680155" y="550389"/>
                  </a:lnTo>
                  <a:lnTo>
                    <a:pt x="653933" y="589287"/>
                  </a:lnTo>
                  <a:lnTo>
                    <a:pt x="623077" y="624411"/>
                  </a:lnTo>
                  <a:lnTo>
                    <a:pt x="588023" y="655325"/>
                  </a:lnTo>
                  <a:lnTo>
                    <a:pt x="549204" y="681594"/>
                  </a:lnTo>
                  <a:lnTo>
                    <a:pt x="507057" y="702784"/>
                  </a:lnTo>
                  <a:lnTo>
                    <a:pt x="462017" y="718458"/>
                  </a:lnTo>
                  <a:lnTo>
                    <a:pt x="414518" y="728182"/>
                  </a:lnTo>
                  <a:lnTo>
                    <a:pt x="364997" y="731519"/>
                  </a:lnTo>
                  <a:lnTo>
                    <a:pt x="315477" y="728182"/>
                  </a:lnTo>
                  <a:lnTo>
                    <a:pt x="267978" y="718458"/>
                  </a:lnTo>
                  <a:lnTo>
                    <a:pt x="222938" y="702784"/>
                  </a:lnTo>
                  <a:lnTo>
                    <a:pt x="180791" y="681594"/>
                  </a:lnTo>
                  <a:lnTo>
                    <a:pt x="141972" y="655325"/>
                  </a:lnTo>
                  <a:lnTo>
                    <a:pt x="106918" y="624411"/>
                  </a:lnTo>
                  <a:lnTo>
                    <a:pt x="76062" y="589287"/>
                  </a:lnTo>
                  <a:lnTo>
                    <a:pt x="49840" y="550389"/>
                  </a:lnTo>
                  <a:lnTo>
                    <a:pt x="28688" y="508152"/>
                  </a:lnTo>
                  <a:lnTo>
                    <a:pt x="13040" y="463012"/>
                  </a:lnTo>
                  <a:lnTo>
                    <a:pt x="3332" y="415402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78863" y="5045964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5026151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5026151" y="583692"/>
                  </a:lnTo>
                  <a:lnTo>
                    <a:pt x="50261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78863" y="5045964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0" y="583692"/>
                  </a:moveTo>
                  <a:lnTo>
                    <a:pt x="5026151" y="583692"/>
                  </a:lnTo>
                  <a:lnTo>
                    <a:pt x="5026151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16939" y="1538731"/>
            <a:ext cx="7480300" cy="3997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4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temel başlık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altında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incelenebilir:</a:t>
            </a:r>
            <a:endParaRPr sz="2800">
              <a:latin typeface="Calibri"/>
              <a:cs typeface="Calibri"/>
            </a:endParaRPr>
          </a:p>
          <a:p>
            <a:pPr marL="1460500" marR="3869054" indent="-335280">
              <a:lnSpc>
                <a:spcPct val="191900"/>
              </a:lnSpc>
              <a:spcBef>
                <a:spcPts val="285"/>
              </a:spcBef>
            </a:pPr>
            <a:r>
              <a:rPr dirty="0" sz="3000" spc="-5" b="1">
                <a:solidFill>
                  <a:srgbClr val="FFFFFF"/>
                </a:solidFill>
                <a:latin typeface="Calibri"/>
                <a:cs typeface="Calibri"/>
              </a:rPr>
              <a:t>Fiziksel </a:t>
            </a: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zorbalık </a:t>
            </a:r>
            <a:r>
              <a:rPr dirty="0" sz="3000" spc="-6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25" b="1">
                <a:solidFill>
                  <a:srgbClr val="FFFFFF"/>
                </a:solidFill>
                <a:latin typeface="Calibri"/>
                <a:cs typeface="Calibri"/>
              </a:rPr>
              <a:t>Sözel</a:t>
            </a:r>
            <a:r>
              <a:rPr dirty="0" sz="3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5" b="1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3000">
              <a:latin typeface="Calibri"/>
              <a:cs typeface="Calibri"/>
            </a:endParaRPr>
          </a:p>
          <a:p>
            <a:pPr marL="1125220" marR="2411095" indent="334645">
              <a:lnSpc>
                <a:spcPts val="6909"/>
              </a:lnSpc>
              <a:spcBef>
                <a:spcPts val="580"/>
              </a:spcBef>
            </a:pPr>
            <a:r>
              <a:rPr dirty="0" sz="3000" spc="-15" b="1">
                <a:solidFill>
                  <a:srgbClr val="FFFFFF"/>
                </a:solidFill>
                <a:latin typeface="Calibri"/>
                <a:cs typeface="Calibri"/>
              </a:rPr>
              <a:t>İlişkisel/sosyal</a:t>
            </a: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5" b="1">
                <a:solidFill>
                  <a:srgbClr val="FFFFFF"/>
                </a:solidFill>
                <a:latin typeface="Calibri"/>
                <a:cs typeface="Calibri"/>
              </a:rPr>
              <a:t>zorbalık </a:t>
            </a:r>
            <a:r>
              <a:rPr dirty="0" sz="3000" spc="-6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alibri"/>
                <a:cs typeface="Calibri"/>
              </a:rPr>
              <a:t>Sanal </a:t>
            </a:r>
            <a:r>
              <a:rPr dirty="0" sz="3000" spc="-15" b="1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07008" y="4966715"/>
            <a:ext cx="742315" cy="742315"/>
            <a:chOff x="1207008" y="4966715"/>
            <a:chExt cx="742315" cy="742315"/>
          </a:xfrm>
        </p:grpSpPr>
        <p:sp>
          <p:nvSpPr>
            <p:cNvPr id="21" name="object 21"/>
            <p:cNvSpPr/>
            <p:nvPr/>
          </p:nvSpPr>
          <p:spPr>
            <a:xfrm>
              <a:off x="1213104" y="4972811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364998" y="0"/>
                  </a:moveTo>
                  <a:lnTo>
                    <a:pt x="315477" y="3332"/>
                  </a:lnTo>
                  <a:lnTo>
                    <a:pt x="267978" y="13040"/>
                  </a:lnTo>
                  <a:lnTo>
                    <a:pt x="222938" y="28688"/>
                  </a:lnTo>
                  <a:lnTo>
                    <a:pt x="180791" y="49840"/>
                  </a:lnTo>
                  <a:lnTo>
                    <a:pt x="141972" y="76062"/>
                  </a:lnTo>
                  <a:lnTo>
                    <a:pt x="106918" y="106918"/>
                  </a:lnTo>
                  <a:lnTo>
                    <a:pt x="76062" y="141972"/>
                  </a:lnTo>
                  <a:lnTo>
                    <a:pt x="49840" y="180791"/>
                  </a:lnTo>
                  <a:lnTo>
                    <a:pt x="28688" y="222938"/>
                  </a:lnTo>
                  <a:lnTo>
                    <a:pt x="13040" y="267978"/>
                  </a:lnTo>
                  <a:lnTo>
                    <a:pt x="3332" y="315477"/>
                  </a:lnTo>
                  <a:lnTo>
                    <a:pt x="0" y="364997"/>
                  </a:lnTo>
                  <a:lnTo>
                    <a:pt x="3332" y="414518"/>
                  </a:lnTo>
                  <a:lnTo>
                    <a:pt x="13040" y="462017"/>
                  </a:lnTo>
                  <a:lnTo>
                    <a:pt x="28688" y="507057"/>
                  </a:lnTo>
                  <a:lnTo>
                    <a:pt x="49840" y="549204"/>
                  </a:lnTo>
                  <a:lnTo>
                    <a:pt x="76062" y="588023"/>
                  </a:lnTo>
                  <a:lnTo>
                    <a:pt x="106918" y="623077"/>
                  </a:lnTo>
                  <a:lnTo>
                    <a:pt x="141972" y="653933"/>
                  </a:lnTo>
                  <a:lnTo>
                    <a:pt x="180791" y="680155"/>
                  </a:lnTo>
                  <a:lnTo>
                    <a:pt x="222938" y="701307"/>
                  </a:lnTo>
                  <a:lnTo>
                    <a:pt x="267978" y="716955"/>
                  </a:lnTo>
                  <a:lnTo>
                    <a:pt x="315477" y="726663"/>
                  </a:lnTo>
                  <a:lnTo>
                    <a:pt x="364998" y="729996"/>
                  </a:lnTo>
                  <a:lnTo>
                    <a:pt x="414518" y="726663"/>
                  </a:lnTo>
                  <a:lnTo>
                    <a:pt x="462017" y="716955"/>
                  </a:lnTo>
                  <a:lnTo>
                    <a:pt x="507057" y="701307"/>
                  </a:lnTo>
                  <a:lnTo>
                    <a:pt x="549204" y="680155"/>
                  </a:lnTo>
                  <a:lnTo>
                    <a:pt x="588023" y="653933"/>
                  </a:lnTo>
                  <a:lnTo>
                    <a:pt x="623077" y="623077"/>
                  </a:lnTo>
                  <a:lnTo>
                    <a:pt x="653933" y="588023"/>
                  </a:lnTo>
                  <a:lnTo>
                    <a:pt x="680155" y="549204"/>
                  </a:lnTo>
                  <a:lnTo>
                    <a:pt x="701307" y="507057"/>
                  </a:lnTo>
                  <a:lnTo>
                    <a:pt x="716955" y="462017"/>
                  </a:lnTo>
                  <a:lnTo>
                    <a:pt x="726663" y="414518"/>
                  </a:lnTo>
                  <a:lnTo>
                    <a:pt x="729996" y="364997"/>
                  </a:lnTo>
                  <a:lnTo>
                    <a:pt x="726663" y="315477"/>
                  </a:lnTo>
                  <a:lnTo>
                    <a:pt x="716955" y="267978"/>
                  </a:lnTo>
                  <a:lnTo>
                    <a:pt x="701307" y="222938"/>
                  </a:lnTo>
                  <a:lnTo>
                    <a:pt x="680155" y="180791"/>
                  </a:lnTo>
                  <a:lnTo>
                    <a:pt x="653933" y="141972"/>
                  </a:lnTo>
                  <a:lnTo>
                    <a:pt x="623077" y="106918"/>
                  </a:lnTo>
                  <a:lnTo>
                    <a:pt x="588023" y="76062"/>
                  </a:lnTo>
                  <a:lnTo>
                    <a:pt x="549204" y="49840"/>
                  </a:lnTo>
                  <a:lnTo>
                    <a:pt x="507057" y="28688"/>
                  </a:lnTo>
                  <a:lnTo>
                    <a:pt x="462017" y="13040"/>
                  </a:lnTo>
                  <a:lnTo>
                    <a:pt x="414518" y="3332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13104" y="4972811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0" y="364997"/>
                  </a:moveTo>
                  <a:lnTo>
                    <a:pt x="3332" y="315477"/>
                  </a:lnTo>
                  <a:lnTo>
                    <a:pt x="13040" y="267978"/>
                  </a:lnTo>
                  <a:lnTo>
                    <a:pt x="28688" y="222938"/>
                  </a:lnTo>
                  <a:lnTo>
                    <a:pt x="49840" y="180791"/>
                  </a:lnTo>
                  <a:lnTo>
                    <a:pt x="76062" y="141972"/>
                  </a:lnTo>
                  <a:lnTo>
                    <a:pt x="106918" y="106918"/>
                  </a:lnTo>
                  <a:lnTo>
                    <a:pt x="141972" y="76062"/>
                  </a:lnTo>
                  <a:lnTo>
                    <a:pt x="180791" y="49840"/>
                  </a:lnTo>
                  <a:lnTo>
                    <a:pt x="222938" y="28688"/>
                  </a:lnTo>
                  <a:lnTo>
                    <a:pt x="267978" y="13040"/>
                  </a:lnTo>
                  <a:lnTo>
                    <a:pt x="315477" y="3332"/>
                  </a:lnTo>
                  <a:lnTo>
                    <a:pt x="364998" y="0"/>
                  </a:lnTo>
                  <a:lnTo>
                    <a:pt x="414518" y="3332"/>
                  </a:lnTo>
                  <a:lnTo>
                    <a:pt x="462017" y="13040"/>
                  </a:lnTo>
                  <a:lnTo>
                    <a:pt x="507057" y="28688"/>
                  </a:lnTo>
                  <a:lnTo>
                    <a:pt x="549204" y="49840"/>
                  </a:lnTo>
                  <a:lnTo>
                    <a:pt x="588023" y="76062"/>
                  </a:lnTo>
                  <a:lnTo>
                    <a:pt x="623077" y="106918"/>
                  </a:lnTo>
                  <a:lnTo>
                    <a:pt x="653933" y="141972"/>
                  </a:lnTo>
                  <a:lnTo>
                    <a:pt x="680155" y="180791"/>
                  </a:lnTo>
                  <a:lnTo>
                    <a:pt x="701307" y="222938"/>
                  </a:lnTo>
                  <a:lnTo>
                    <a:pt x="716955" y="267978"/>
                  </a:lnTo>
                  <a:lnTo>
                    <a:pt x="726663" y="315477"/>
                  </a:lnTo>
                  <a:lnTo>
                    <a:pt x="729996" y="364997"/>
                  </a:lnTo>
                  <a:lnTo>
                    <a:pt x="726663" y="414518"/>
                  </a:lnTo>
                  <a:lnTo>
                    <a:pt x="716955" y="462017"/>
                  </a:lnTo>
                  <a:lnTo>
                    <a:pt x="701307" y="507057"/>
                  </a:lnTo>
                  <a:lnTo>
                    <a:pt x="680155" y="549204"/>
                  </a:lnTo>
                  <a:lnTo>
                    <a:pt x="653933" y="588023"/>
                  </a:lnTo>
                  <a:lnTo>
                    <a:pt x="623077" y="623077"/>
                  </a:lnTo>
                  <a:lnTo>
                    <a:pt x="588023" y="653933"/>
                  </a:lnTo>
                  <a:lnTo>
                    <a:pt x="549204" y="680155"/>
                  </a:lnTo>
                  <a:lnTo>
                    <a:pt x="507057" y="701307"/>
                  </a:lnTo>
                  <a:lnTo>
                    <a:pt x="462017" y="716955"/>
                  </a:lnTo>
                  <a:lnTo>
                    <a:pt x="414518" y="726663"/>
                  </a:lnTo>
                  <a:lnTo>
                    <a:pt x="364998" y="729996"/>
                  </a:lnTo>
                  <a:lnTo>
                    <a:pt x="315477" y="726663"/>
                  </a:lnTo>
                  <a:lnTo>
                    <a:pt x="267978" y="716955"/>
                  </a:lnTo>
                  <a:lnTo>
                    <a:pt x="222938" y="701307"/>
                  </a:lnTo>
                  <a:lnTo>
                    <a:pt x="180791" y="680155"/>
                  </a:lnTo>
                  <a:lnTo>
                    <a:pt x="141972" y="653933"/>
                  </a:lnTo>
                  <a:lnTo>
                    <a:pt x="106918" y="623077"/>
                  </a:lnTo>
                  <a:lnTo>
                    <a:pt x="76062" y="588023"/>
                  </a:lnTo>
                  <a:lnTo>
                    <a:pt x="49840" y="549204"/>
                  </a:lnTo>
                  <a:lnTo>
                    <a:pt x="28688" y="507057"/>
                  </a:lnTo>
                  <a:lnTo>
                    <a:pt x="13040" y="462017"/>
                  </a:lnTo>
                  <a:lnTo>
                    <a:pt x="3332" y="41451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594" y="244551"/>
            <a:ext cx="345630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5">
                <a:solidFill>
                  <a:srgbClr val="000000"/>
                </a:solidFill>
                <a:latin typeface="Calibri Light"/>
                <a:cs typeface="Calibri Light"/>
              </a:rPr>
              <a:t>Fiziksel</a:t>
            </a:r>
            <a:r>
              <a:rPr dirty="0" sz="44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048" y="1586306"/>
            <a:ext cx="103308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Çocuğa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yönelik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doğrudan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fiziksel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güç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uygulanmasıdır.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796" y="2394915"/>
            <a:ext cx="207137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Vurmak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Calibri"/>
                <a:cs typeface="Calibri"/>
              </a:rPr>
              <a:t>İtmek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25">
                <a:latin typeface="Calibri"/>
                <a:cs typeface="Calibri"/>
              </a:rPr>
              <a:t>Tükürmek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45">
                <a:latin typeface="Calibri"/>
                <a:cs typeface="Calibri"/>
              </a:rPr>
              <a:t>Tekme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atmak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Calibri"/>
                <a:cs typeface="Calibri"/>
              </a:rPr>
              <a:t>Çelme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Saçını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çekmek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Isırmak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5926" y="2354707"/>
            <a:ext cx="45770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Eşyalarına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zarar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vermek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Sandalyesini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altından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çekmek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sandalyesine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boya</a:t>
            </a:r>
            <a:r>
              <a:rPr dirty="0" sz="2400" spc="-5">
                <a:latin typeface="Calibri"/>
                <a:cs typeface="Calibri"/>
              </a:rPr>
              <a:t> sürmek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Defterlerini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yırtmak/karalamak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25">
                <a:latin typeface="Calibri"/>
                <a:cs typeface="Calibri"/>
              </a:rPr>
              <a:t>Tuvaletin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kapısını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açmak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Sınıfa/tuvalete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kilitlemek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6992" y="6106159"/>
            <a:ext cx="34016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(Beale, </a:t>
            </a:r>
            <a:r>
              <a:rPr dirty="0" sz="900">
                <a:latin typeface="Calibri"/>
                <a:cs typeface="Calibri"/>
              </a:rPr>
              <a:t>2001;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Dinner,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Kartal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Bilgin,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Kurt,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7852" y="3494532"/>
            <a:ext cx="4841748" cy="319278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6478" y="244551"/>
            <a:ext cx="30251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65">
                <a:solidFill>
                  <a:srgbClr val="000000"/>
                </a:solidFill>
                <a:latin typeface="Calibri Light"/>
                <a:cs typeface="Calibri Light"/>
              </a:rPr>
              <a:t>Sözel</a:t>
            </a:r>
            <a:r>
              <a:rPr dirty="0" sz="44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40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076" y="1658873"/>
            <a:ext cx="10339705" cy="34467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Çocuğa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yönelik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olumsuz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sözel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ifadelerin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kullanılmasıdır.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lvl="1" marL="560705" indent="-343535">
              <a:lnSpc>
                <a:spcPct val="100000"/>
              </a:lnSpc>
              <a:buFont typeface="Arial MT"/>
              <a:buChar char="•"/>
              <a:tabLst>
                <a:tab pos="560705" algn="l"/>
                <a:tab pos="561340" algn="l"/>
              </a:tabLst>
            </a:pPr>
            <a:r>
              <a:rPr dirty="0" sz="2400" spc="-5">
                <a:latin typeface="Calibri"/>
                <a:cs typeface="Calibri"/>
              </a:rPr>
              <a:t>İsim/lakap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takmak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(örn.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dörtgöz)</a:t>
            </a:r>
            <a:endParaRPr sz="2400">
              <a:latin typeface="Calibri"/>
              <a:cs typeface="Calibri"/>
            </a:endParaRPr>
          </a:p>
          <a:p>
            <a:pPr lvl="1" marL="56070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60705" algn="l"/>
                <a:tab pos="561340" algn="l"/>
              </a:tabLst>
            </a:pPr>
            <a:r>
              <a:rPr dirty="0" sz="2400" spc="-10">
                <a:latin typeface="Calibri"/>
                <a:cs typeface="Calibri"/>
              </a:rPr>
              <a:t>Küfürlü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konuşmak</a:t>
            </a:r>
            <a:endParaRPr sz="2400">
              <a:latin typeface="Calibri"/>
              <a:cs typeface="Calibri"/>
            </a:endParaRPr>
          </a:p>
          <a:p>
            <a:pPr lvl="1" marL="560705" indent="-343535">
              <a:lnSpc>
                <a:spcPct val="100000"/>
              </a:lnSpc>
              <a:buFont typeface="Arial MT"/>
              <a:buChar char="•"/>
              <a:tabLst>
                <a:tab pos="560705" algn="l"/>
                <a:tab pos="561340" algn="l"/>
              </a:tabLst>
            </a:pPr>
            <a:r>
              <a:rPr dirty="0" sz="2400">
                <a:latin typeface="Calibri"/>
                <a:cs typeface="Calibri"/>
              </a:rPr>
              <a:t>Bağırmak</a:t>
            </a:r>
            <a:endParaRPr sz="2400">
              <a:latin typeface="Calibri"/>
              <a:cs typeface="Calibri"/>
            </a:endParaRPr>
          </a:p>
          <a:p>
            <a:pPr lvl="1" marL="560705" indent="-343535">
              <a:lnSpc>
                <a:spcPct val="100000"/>
              </a:lnSpc>
              <a:buFont typeface="Arial MT"/>
              <a:buChar char="•"/>
              <a:tabLst>
                <a:tab pos="560705" algn="l"/>
                <a:tab pos="561340" algn="l"/>
              </a:tabLst>
            </a:pPr>
            <a:r>
              <a:rPr dirty="0" sz="2400" spc="-5">
                <a:latin typeface="Calibri"/>
                <a:cs typeface="Calibri"/>
              </a:rPr>
              <a:t>Azarlamak</a:t>
            </a:r>
            <a:endParaRPr sz="2400">
              <a:latin typeface="Calibri"/>
              <a:cs typeface="Calibri"/>
            </a:endParaRPr>
          </a:p>
          <a:p>
            <a:pPr lvl="1" marL="560705" indent="-343535">
              <a:lnSpc>
                <a:spcPct val="100000"/>
              </a:lnSpc>
              <a:buFont typeface="Arial MT"/>
              <a:buChar char="•"/>
              <a:tabLst>
                <a:tab pos="560705" algn="l"/>
                <a:tab pos="561340" algn="l"/>
              </a:tabLst>
            </a:pPr>
            <a:r>
              <a:rPr dirty="0" sz="2400" spc="-15">
                <a:latin typeface="Calibri"/>
                <a:cs typeface="Calibri"/>
              </a:rPr>
              <a:t>Alay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etmek,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dalga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geçmek</a:t>
            </a:r>
            <a:endParaRPr sz="2400">
              <a:latin typeface="Calibri"/>
              <a:cs typeface="Calibri"/>
            </a:endParaRPr>
          </a:p>
          <a:p>
            <a:pPr lvl="1" marL="560705" indent="-343535">
              <a:lnSpc>
                <a:spcPct val="100000"/>
              </a:lnSpc>
              <a:buFont typeface="Arial MT"/>
              <a:buChar char="•"/>
              <a:tabLst>
                <a:tab pos="560705" algn="l"/>
                <a:tab pos="561340" algn="l"/>
              </a:tabLst>
            </a:pPr>
            <a:r>
              <a:rPr dirty="0" sz="2400" spc="-10">
                <a:latin typeface="Calibri"/>
                <a:cs typeface="Calibri"/>
              </a:rPr>
              <a:t>Küçük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düşürücü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sözler</a:t>
            </a:r>
            <a:r>
              <a:rPr dirty="0" sz="2400" spc="-5">
                <a:latin typeface="Calibri"/>
                <a:cs typeface="Calibri"/>
              </a:rPr>
              <a:t> söylemek</a:t>
            </a:r>
            <a:endParaRPr sz="2400">
              <a:latin typeface="Calibri"/>
              <a:cs typeface="Calibri"/>
            </a:endParaRPr>
          </a:p>
          <a:p>
            <a:pPr lvl="1" marL="560705" indent="-343535">
              <a:lnSpc>
                <a:spcPct val="100000"/>
              </a:lnSpc>
              <a:buFont typeface="Arial MT"/>
              <a:buChar char="•"/>
              <a:tabLst>
                <a:tab pos="560705" algn="l"/>
                <a:tab pos="561340" algn="l"/>
              </a:tabLst>
            </a:pPr>
            <a:r>
              <a:rPr dirty="0" sz="2400" spc="-10">
                <a:latin typeface="Calibri"/>
                <a:cs typeface="Calibri"/>
              </a:rPr>
              <a:t>Laf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sataşmak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076" y="5919622"/>
            <a:ext cx="34651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(Çankaya,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Dinner,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Gür,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Pişkin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Ayas,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4031" y="3226307"/>
            <a:ext cx="4535424" cy="27127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demet vural</dc:creator>
  <dc:title>OKUL ÖNCESİ DÖNEMDE AKRAN ZORBALIĞI</dc:title>
  <dcterms:created xsi:type="dcterms:W3CDTF">2023-08-14T10:52:23Z</dcterms:created>
  <dcterms:modified xsi:type="dcterms:W3CDTF">2023-08-14T10:52:23Z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2023-08-14T00:00:00Z</vt:filetime>
  </property>
</Properties>
</file>