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08532" y="4593335"/>
            <a:ext cx="3573779" cy="631190"/>
          </a:xfrm>
          <a:custGeom>
            <a:avLst/>
            <a:gdLst/>
            <a:ahLst/>
            <a:cxnLst/>
            <a:rect l="l" t="t" r="r" b="b"/>
            <a:pathLst>
              <a:path w="3573779" h="631189">
                <a:moveTo>
                  <a:pt x="3468624" y="0"/>
                </a:moveTo>
                <a:lnTo>
                  <a:pt x="105156" y="0"/>
                </a:lnTo>
                <a:lnTo>
                  <a:pt x="64224" y="8268"/>
                </a:lnTo>
                <a:lnTo>
                  <a:pt x="30799" y="30813"/>
                </a:lnTo>
                <a:lnTo>
                  <a:pt x="8263" y="64240"/>
                </a:lnTo>
                <a:lnTo>
                  <a:pt x="0" y="105156"/>
                </a:lnTo>
                <a:lnTo>
                  <a:pt x="0" y="525780"/>
                </a:lnTo>
                <a:lnTo>
                  <a:pt x="8263" y="566695"/>
                </a:lnTo>
                <a:lnTo>
                  <a:pt x="30799" y="600122"/>
                </a:lnTo>
                <a:lnTo>
                  <a:pt x="64224" y="622667"/>
                </a:lnTo>
                <a:lnTo>
                  <a:pt x="105156" y="630936"/>
                </a:lnTo>
                <a:lnTo>
                  <a:pt x="3468624" y="630936"/>
                </a:lnTo>
                <a:lnTo>
                  <a:pt x="3509539" y="622667"/>
                </a:lnTo>
                <a:lnTo>
                  <a:pt x="3542966" y="600122"/>
                </a:lnTo>
                <a:lnTo>
                  <a:pt x="3565511" y="566695"/>
                </a:lnTo>
                <a:lnTo>
                  <a:pt x="3573779" y="525780"/>
                </a:lnTo>
                <a:lnTo>
                  <a:pt x="3573779" y="105156"/>
                </a:lnTo>
                <a:lnTo>
                  <a:pt x="3565511" y="64240"/>
                </a:lnTo>
                <a:lnTo>
                  <a:pt x="3542966" y="30813"/>
                </a:lnTo>
                <a:lnTo>
                  <a:pt x="3509539" y="8268"/>
                </a:lnTo>
                <a:lnTo>
                  <a:pt x="3468624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30197" y="1137869"/>
            <a:ext cx="9531604" cy="2424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8128" y="398779"/>
            <a:ext cx="5555742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05255" y="1301953"/>
            <a:ext cx="9381489" cy="390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197" y="1137869"/>
            <a:ext cx="3418204" cy="242443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algn="ctr" marL="12700" marR="5080" indent="1905">
              <a:lnSpc>
                <a:spcPts val="6759"/>
              </a:lnSpc>
              <a:spcBef>
                <a:spcPts val="695"/>
              </a:spcBef>
            </a:pPr>
            <a:r>
              <a:rPr dirty="0" sz="6000" b="1">
                <a:latin typeface="Calibri"/>
                <a:cs typeface="Calibri"/>
              </a:rPr>
              <a:t>AKRAN </a:t>
            </a:r>
            <a:r>
              <a:rPr dirty="0" sz="6000" spc="5" b="1">
                <a:latin typeface="Calibri"/>
                <a:cs typeface="Calibri"/>
              </a:rPr>
              <a:t> </a:t>
            </a:r>
            <a:r>
              <a:rPr dirty="0" sz="6000" spc="-85" b="1">
                <a:latin typeface="Calibri"/>
                <a:cs typeface="Calibri"/>
              </a:rPr>
              <a:t>Z</a:t>
            </a:r>
            <a:r>
              <a:rPr dirty="0" sz="6000" spc="-5" b="1">
                <a:latin typeface="Calibri"/>
                <a:cs typeface="Calibri"/>
              </a:rPr>
              <a:t>OR</a:t>
            </a:r>
            <a:r>
              <a:rPr dirty="0" sz="6000" spc="-65" b="1">
                <a:latin typeface="Calibri"/>
                <a:cs typeface="Calibri"/>
              </a:rPr>
              <a:t>B</a:t>
            </a:r>
            <a:r>
              <a:rPr dirty="0" sz="6000" b="1">
                <a:latin typeface="Calibri"/>
                <a:cs typeface="Calibri"/>
              </a:rPr>
              <a:t>ALIĞI</a:t>
            </a:r>
            <a:endParaRPr sz="6000">
              <a:latin typeface="Calibri"/>
              <a:cs typeface="Calibri"/>
            </a:endParaRPr>
          </a:p>
          <a:p>
            <a:pPr algn="ctr">
              <a:lnSpc>
                <a:spcPts val="4775"/>
              </a:lnSpc>
            </a:pPr>
            <a:r>
              <a:rPr dirty="0" sz="4000" spc="-30">
                <a:latin typeface="Calibri"/>
                <a:cs typeface="Calibri"/>
              </a:rPr>
              <a:t>(İlkokul)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2305" y="4604080"/>
            <a:ext cx="321500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solidFill>
                  <a:srgbClr val="FFFFFF"/>
                </a:solidFill>
                <a:latin typeface="Calibri"/>
                <a:cs typeface="Calibri"/>
              </a:rPr>
              <a:t>Öğretmen</a:t>
            </a:r>
            <a:r>
              <a:rPr dirty="0" sz="320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Sunumu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9048" y="3563111"/>
            <a:ext cx="1452880" cy="73660"/>
          </a:xfrm>
          <a:custGeom>
            <a:avLst/>
            <a:gdLst/>
            <a:ahLst/>
            <a:cxnLst/>
            <a:rect l="l" t="t" r="r" b="b"/>
            <a:pathLst>
              <a:path w="1452879" h="73660">
                <a:moveTo>
                  <a:pt x="1446911" y="0"/>
                </a:moveTo>
                <a:lnTo>
                  <a:pt x="5460" y="0"/>
                </a:lnTo>
                <a:lnTo>
                  <a:pt x="0" y="5461"/>
                </a:lnTo>
                <a:lnTo>
                  <a:pt x="0" y="12191"/>
                </a:lnTo>
                <a:lnTo>
                  <a:pt x="0" y="67690"/>
                </a:lnTo>
                <a:lnTo>
                  <a:pt x="5460" y="73151"/>
                </a:lnTo>
                <a:lnTo>
                  <a:pt x="1446911" y="73151"/>
                </a:lnTo>
                <a:lnTo>
                  <a:pt x="1452372" y="67690"/>
                </a:lnTo>
                <a:lnTo>
                  <a:pt x="1452372" y="5461"/>
                </a:lnTo>
                <a:lnTo>
                  <a:pt x="144691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345947" y="5660135"/>
            <a:ext cx="3378835" cy="885825"/>
            <a:chOff x="345947" y="5660135"/>
            <a:chExt cx="3378835" cy="8858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947" y="5660135"/>
              <a:ext cx="1725168" cy="8534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3" y="5707379"/>
              <a:ext cx="1696211" cy="8382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29455" y="5661659"/>
            <a:ext cx="1735836" cy="8580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82284" y="3208020"/>
            <a:ext cx="2849880" cy="20162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69323" y="3208020"/>
            <a:ext cx="2849879" cy="201625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07223" y="1091183"/>
            <a:ext cx="2849879" cy="20162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073" y="282651"/>
            <a:ext cx="33915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İlişkisel</a:t>
            </a:r>
            <a:r>
              <a:rPr dirty="0" spc="-30"/>
              <a:t> </a:t>
            </a:r>
            <a:r>
              <a:rPr dirty="0" spc="-10"/>
              <a:t>Zorbalık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7093" y="1266901"/>
            <a:ext cx="7763509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1700" spc="-5" b="1">
                <a:solidFill>
                  <a:srgbClr val="FF0000"/>
                </a:solidFill>
                <a:latin typeface="Calibri"/>
                <a:cs typeface="Calibri"/>
              </a:rPr>
              <a:t>İlişkisel</a:t>
            </a:r>
            <a:r>
              <a:rPr dirty="0" sz="17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spc="-5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17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Öğrencinin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sosyal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ilişkilerine</a:t>
            </a:r>
            <a:r>
              <a:rPr dirty="0" sz="1700" spc="-15">
                <a:latin typeface="Calibri"/>
                <a:cs typeface="Calibri"/>
              </a:rPr>
              <a:t> zarar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vermeyi hedefleyen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davranışlardır.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5713" y="1888337"/>
            <a:ext cx="4597400" cy="239776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700">
                <a:latin typeface="Calibri"/>
                <a:cs typeface="Calibri"/>
              </a:rPr>
              <a:t>Hakkında</a:t>
            </a:r>
            <a:r>
              <a:rPr dirty="0" sz="1700" spc="-15">
                <a:latin typeface="Calibri"/>
                <a:cs typeface="Calibri"/>
              </a:rPr>
              <a:t> dedikodu</a:t>
            </a:r>
            <a:r>
              <a:rPr dirty="0" sz="1700" spc="-5">
                <a:latin typeface="Calibri"/>
                <a:cs typeface="Calibri"/>
              </a:rPr>
              <a:t> yapmak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ve yaymak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700">
                <a:latin typeface="Calibri"/>
                <a:cs typeface="Calibri"/>
              </a:rPr>
              <a:t>Asılsız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söylentiler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yaymak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700" spc="-5">
                <a:latin typeface="Calibri"/>
                <a:cs typeface="Calibri"/>
              </a:rPr>
              <a:t>Sırlarını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5">
                <a:latin typeface="Calibri"/>
                <a:cs typeface="Calibri"/>
              </a:rPr>
              <a:t>ortaya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çıkarmak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700">
                <a:latin typeface="Calibri"/>
                <a:cs typeface="Calibri"/>
              </a:rPr>
              <a:t>Arkadaş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grubundan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dışlamak,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soyutlamak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700" spc="-20">
                <a:latin typeface="Calibri"/>
                <a:cs typeface="Calibri"/>
              </a:rPr>
              <a:t>Yanına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oturmasını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istememek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700" spc="-25">
                <a:latin typeface="Calibri"/>
                <a:cs typeface="Calibri"/>
              </a:rPr>
              <a:t>Toplum </a:t>
            </a:r>
            <a:r>
              <a:rPr dirty="0" sz="1700">
                <a:latin typeface="Calibri"/>
                <a:cs typeface="Calibri"/>
              </a:rPr>
              <a:t>içinde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utandırmak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5">
                <a:latin typeface="Calibri"/>
                <a:cs typeface="Calibri"/>
              </a:rPr>
              <a:t>veya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küçük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düşürmek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700" spc="-5">
                <a:latin typeface="Calibri"/>
                <a:cs typeface="Calibri"/>
              </a:rPr>
              <a:t>Jest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ve</a:t>
            </a:r>
            <a:r>
              <a:rPr dirty="0" sz="1700">
                <a:latin typeface="Calibri"/>
                <a:cs typeface="Calibri"/>
              </a:rPr>
              <a:t> mimikler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ile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istenmediğini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hissettirmek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700">
                <a:latin typeface="Calibri"/>
                <a:cs typeface="Calibri"/>
              </a:rPr>
              <a:t>Oyuna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almamak,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oyundan</a:t>
            </a:r>
            <a:r>
              <a:rPr dirty="0" sz="1700" spc="-5">
                <a:latin typeface="Calibri"/>
                <a:cs typeface="Calibri"/>
              </a:rPr>
              <a:t> dışlamak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093" y="5018354"/>
            <a:ext cx="10808335" cy="732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ts val="1939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1700" spc="-5">
                <a:latin typeface="Calibri"/>
                <a:cs typeface="Calibri"/>
              </a:rPr>
              <a:t>Öğretmenler/öğrenciler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tarafından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 b="1">
                <a:solidFill>
                  <a:srgbClr val="FF0000"/>
                </a:solidFill>
                <a:latin typeface="Calibri"/>
                <a:cs typeface="Calibri"/>
              </a:rPr>
              <a:t>fark </a:t>
            </a:r>
            <a:r>
              <a:rPr dirty="0" sz="1700" b="1">
                <a:solidFill>
                  <a:srgbClr val="FF0000"/>
                </a:solidFill>
                <a:latin typeface="Calibri"/>
                <a:cs typeface="Calibri"/>
              </a:rPr>
              <a:t>edilmesi</a:t>
            </a:r>
            <a:r>
              <a:rPr dirty="0" sz="17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spc="-5" b="1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dirty="0" sz="17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spc="-15" b="1">
                <a:solidFill>
                  <a:srgbClr val="FF0000"/>
                </a:solidFill>
                <a:latin typeface="Calibri"/>
                <a:cs typeface="Calibri"/>
              </a:rPr>
              <a:t>zor</a:t>
            </a:r>
            <a:r>
              <a:rPr dirty="0" sz="17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olan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30">
                <a:latin typeface="Calibri"/>
                <a:cs typeface="Calibri"/>
              </a:rPr>
              <a:t>türdür. </a:t>
            </a:r>
            <a:r>
              <a:rPr dirty="0" sz="1700">
                <a:latin typeface="Calibri"/>
                <a:cs typeface="Calibri"/>
              </a:rPr>
              <a:t>Bu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nedenle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diğer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türlerine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kıyasla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etkilerinin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daha</a:t>
            </a:r>
            <a:endParaRPr sz="1700">
              <a:latin typeface="Calibri"/>
              <a:cs typeface="Calibri"/>
            </a:endParaRPr>
          </a:p>
          <a:p>
            <a:pPr marL="241300">
              <a:lnSpc>
                <a:spcPts val="1939"/>
              </a:lnSpc>
            </a:pPr>
            <a:r>
              <a:rPr dirty="0" sz="1700" spc="-10">
                <a:latin typeface="Calibri"/>
                <a:cs typeface="Calibri"/>
              </a:rPr>
              <a:t>yaralayıcı/ciddi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olduğu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 spc="-15">
                <a:latin typeface="Calibri"/>
                <a:cs typeface="Calibri"/>
              </a:rPr>
              <a:t>düşünülmektedir.</a:t>
            </a:r>
            <a:endParaRPr sz="17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95"/>
              </a:spcBef>
            </a:pPr>
            <a:r>
              <a:rPr dirty="0" sz="900" spc="-5">
                <a:latin typeface="Calibri"/>
                <a:cs typeface="Calibri"/>
              </a:rPr>
              <a:t>(Ayas</a:t>
            </a:r>
            <a:r>
              <a:rPr dirty="0" sz="900">
                <a:latin typeface="Calibri"/>
                <a:cs typeface="Calibri"/>
              </a:rPr>
              <a:t> ve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Pişkin,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2011;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Crick </a:t>
            </a:r>
            <a:r>
              <a:rPr dirty="0" sz="900">
                <a:latin typeface="Calibri"/>
                <a:cs typeface="Calibri"/>
              </a:rPr>
              <a:t>&amp;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Grotpeter,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1995)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1833" y="1776451"/>
            <a:ext cx="3510279" cy="2466340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700" spc="-5">
                <a:latin typeface="Calibri"/>
                <a:cs typeface="Calibri"/>
              </a:rPr>
              <a:t>Görmezden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gelmek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700" spc="-5">
                <a:latin typeface="Calibri"/>
                <a:cs typeface="Calibri"/>
              </a:rPr>
              <a:t>Küsmek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700" spc="-5">
                <a:latin typeface="Calibri"/>
                <a:cs typeface="Calibri"/>
              </a:rPr>
              <a:t>Kıskandırmak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700" spc="-25">
                <a:latin typeface="Calibri"/>
                <a:cs typeface="Calibri"/>
              </a:rPr>
              <a:t>Taklit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etmek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700" spc="-10">
                <a:latin typeface="Calibri"/>
                <a:cs typeface="Calibri"/>
              </a:rPr>
              <a:t>Kıs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kıs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gülmek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700" spc="-25">
                <a:latin typeface="Calibri"/>
                <a:cs typeface="Calibri"/>
              </a:rPr>
              <a:t>Tehdit</a:t>
            </a:r>
            <a:r>
              <a:rPr dirty="0" sz="1700" spc="-7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etmek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700" spc="-5">
                <a:latin typeface="Calibri"/>
                <a:cs typeface="Calibri"/>
              </a:rPr>
              <a:t>Okul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dışı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aktivitelere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dahil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etmemek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7095" y="1312163"/>
            <a:ext cx="3784092" cy="24063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6770" y="282651"/>
            <a:ext cx="29216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Siber</a:t>
            </a:r>
            <a:r>
              <a:rPr dirty="0" spc="-65"/>
              <a:t> </a:t>
            </a:r>
            <a:r>
              <a:rPr dirty="0" spc="-10"/>
              <a:t>Zorbalık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6036" y="1124483"/>
            <a:ext cx="11071225" cy="5173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129539" indent="-228600">
              <a:lnSpc>
                <a:spcPct val="11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Siber</a:t>
            </a:r>
            <a:r>
              <a:rPr dirty="0" sz="28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800" spc="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Teknolojinin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gelişmesi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ile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birlikte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hayatımıza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giren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bilgisayar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-5">
                <a:latin typeface="Calibri"/>
                <a:cs typeface="Calibri"/>
              </a:rPr>
              <a:t> cep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telefonlarını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kullanarak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yapılan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davranışlardır.</a:t>
            </a:r>
            <a:endParaRPr sz="28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844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>
                <a:latin typeface="Calibri"/>
                <a:cs typeface="Calibri"/>
              </a:rPr>
              <a:t>Kişiden</a:t>
            </a:r>
            <a:r>
              <a:rPr dirty="0" sz="2000" spc="-5">
                <a:latin typeface="Calibri"/>
                <a:cs typeface="Calibri"/>
              </a:rPr>
              <a:t> habersiz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onun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bilgilerini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kullanarak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hesap</a:t>
            </a:r>
            <a:r>
              <a:rPr dirty="0" sz="2000">
                <a:latin typeface="Calibri"/>
                <a:cs typeface="Calibri"/>
              </a:rPr>
              <a:t> açmak</a:t>
            </a:r>
            <a:endParaRPr sz="20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medya </a:t>
            </a:r>
            <a:r>
              <a:rPr dirty="0" sz="2000" spc="-5">
                <a:latin typeface="Calibri"/>
                <a:cs typeface="Calibri"/>
              </a:rPr>
              <a:t>aracılığıyla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uygunsuz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içerik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paylaşmak</a:t>
            </a:r>
            <a:endParaRPr sz="20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medyada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kötü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yorumlar </a:t>
            </a:r>
            <a:r>
              <a:rPr dirty="0" sz="2000" spc="-5">
                <a:latin typeface="Calibri"/>
                <a:cs typeface="Calibri"/>
              </a:rPr>
              <a:t>yazmak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hakaret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etmek</a:t>
            </a:r>
            <a:endParaRPr sz="20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medya</a:t>
            </a:r>
            <a:r>
              <a:rPr dirty="0" sz="2000" spc="-5">
                <a:latin typeface="Calibri"/>
                <a:cs typeface="Calibri"/>
              </a:rPr>
              <a:t> hesaplarından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dışlamak</a:t>
            </a:r>
            <a:endParaRPr sz="20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>
                <a:latin typeface="Calibri"/>
                <a:cs typeface="Calibri"/>
              </a:rPr>
              <a:t>İzinsiz</a:t>
            </a:r>
            <a:r>
              <a:rPr dirty="0" sz="2000" spc="-10">
                <a:latin typeface="Calibri"/>
                <a:cs typeface="Calibri"/>
              </a:rPr>
              <a:t> olarak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fotoğrafını/videosunu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paylaşmak</a:t>
            </a:r>
            <a:endParaRPr sz="20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 spc="-15">
                <a:latin typeface="Calibri"/>
                <a:cs typeface="Calibri"/>
              </a:rPr>
              <a:t>Özel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fotoğraflarını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ve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görüşmelerini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başkaları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paylaşmak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3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Siber</a:t>
            </a:r>
            <a:r>
              <a:rPr dirty="0" sz="2400" spc="-10">
                <a:latin typeface="Calibri"/>
                <a:cs typeface="Calibri"/>
              </a:rPr>
              <a:t> zorbalık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olaylarında </a:t>
            </a: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yapanlar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anonimdir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kimliklerini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gizleyebilir.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yapanlar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hızlı bir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şekilde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geniş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kitlelere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ulaşabilir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haftada</a:t>
            </a:r>
            <a:r>
              <a:rPr dirty="0" sz="2400" spc="55"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gün/24 saat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85"/>
              </a:spcBef>
            </a:pP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yapabilir.</a:t>
            </a:r>
            <a:endParaRPr sz="24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300"/>
              </a:spcBef>
            </a:pPr>
            <a:r>
              <a:rPr dirty="0" sz="1200" spc="-5">
                <a:latin typeface="Calibri"/>
                <a:cs typeface="Calibri"/>
              </a:rPr>
              <a:t>(Hinduja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Patchin,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2014;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Zych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ark., </a:t>
            </a:r>
            <a:r>
              <a:rPr dirty="0" sz="1200">
                <a:latin typeface="Calibri"/>
                <a:cs typeface="Calibri"/>
              </a:rPr>
              <a:t>2015)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0623" y="1898904"/>
            <a:ext cx="3506724" cy="25862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7041" y="282651"/>
            <a:ext cx="31400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Yaş</a:t>
            </a:r>
            <a:r>
              <a:rPr dirty="0" spc="-35"/>
              <a:t> </a:t>
            </a:r>
            <a:r>
              <a:rPr dirty="0" spc="-15"/>
              <a:t>Farklılıkları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872" y="1119377"/>
            <a:ext cx="10434955" cy="4497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marR="16891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Akran zorbalığı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her sınıf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düzeyinde </a:t>
            </a:r>
            <a:r>
              <a:rPr dirty="0" sz="2000" spc="-20">
                <a:latin typeface="Calibri"/>
                <a:cs typeface="Calibri"/>
              </a:rPr>
              <a:t>görülmektedir. </a:t>
            </a:r>
            <a:r>
              <a:rPr dirty="0" sz="2000">
                <a:latin typeface="Calibri"/>
                <a:cs typeface="Calibri"/>
              </a:rPr>
              <a:t>Ancak en </a:t>
            </a:r>
            <a:r>
              <a:rPr dirty="0" sz="2000" spc="-5">
                <a:latin typeface="Calibri"/>
                <a:cs typeface="Calibri"/>
              </a:rPr>
              <a:t>yoğun </a:t>
            </a:r>
            <a:r>
              <a:rPr dirty="0" sz="2000" spc="-10">
                <a:latin typeface="Calibri"/>
                <a:cs typeface="Calibri"/>
              </a:rPr>
              <a:t>olarak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ilkokulun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son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yıllarında </a:t>
            </a:r>
            <a:r>
              <a:rPr dirty="0" sz="2000" spc="-4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ortaya</a:t>
            </a:r>
            <a:r>
              <a:rPr dirty="0" sz="2000" spc="-5">
                <a:latin typeface="Calibri"/>
                <a:cs typeface="Calibri"/>
              </a:rPr>
              <a:t> çıktığı,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 </a:t>
            </a:r>
            <a:r>
              <a:rPr dirty="0" sz="2000" spc="-5">
                <a:latin typeface="Calibri"/>
                <a:cs typeface="Calibri"/>
              </a:rPr>
              <a:t>çok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ortaokul</a:t>
            </a:r>
            <a:r>
              <a:rPr dirty="0" sz="2000">
                <a:latin typeface="Calibri"/>
                <a:cs typeface="Calibri"/>
              </a:rPr>
              <a:t> döneminde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görüldüğü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ergenlerin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liseye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başlaması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problemin </a:t>
            </a:r>
            <a:r>
              <a:rPr dirty="0" sz="2000" spc="-5">
                <a:latin typeface="Calibri"/>
                <a:cs typeface="Calibri"/>
              </a:rPr>
              <a:t> sıklığının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azaldığı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bulunmuştur.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Akran</a:t>
            </a:r>
            <a:r>
              <a:rPr dirty="0" sz="2000" spc="-10">
                <a:latin typeface="Calibri"/>
                <a:cs typeface="Calibri"/>
              </a:rPr>
              <a:t> zorbalığı</a:t>
            </a:r>
            <a:r>
              <a:rPr dirty="0" sz="2000" spc="-5">
                <a:latin typeface="Calibri"/>
                <a:cs typeface="Calibri"/>
              </a:rPr>
              <a:t> ile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karşılaşma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riskinin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her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öğretim kademesinin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ilk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yılında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daha </a:t>
            </a:r>
            <a:r>
              <a:rPr dirty="0" sz="2000" spc="-10">
                <a:latin typeface="Calibri"/>
                <a:cs typeface="Calibri"/>
              </a:rPr>
              <a:t>fazla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olduğu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bilinmektedir.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Özetle,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ilkokul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1.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sınıf,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ortaokul</a:t>
            </a:r>
            <a:r>
              <a:rPr dirty="0" sz="2000">
                <a:latin typeface="Calibri"/>
                <a:cs typeface="Calibri"/>
              </a:rPr>
              <a:t> 5.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sınıf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lise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9.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sınıfta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olan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öğrencilerin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akran 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zorbalığına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uğrama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olasılıkları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diğer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sınıflardaki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öğrencilere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göre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daha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yüksektir.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yapanların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kendilerini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koruma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becerileri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daha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zayıf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olan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yaşça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kendilerinden</a:t>
            </a:r>
            <a:r>
              <a:rPr dirty="0" sz="2000">
                <a:latin typeface="Calibri"/>
                <a:cs typeface="Calibri"/>
              </a:rPr>
              <a:t> daha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küçük </a:t>
            </a:r>
            <a:r>
              <a:rPr dirty="0" sz="2000" spc="-5">
                <a:latin typeface="Calibri"/>
                <a:cs typeface="Calibri"/>
              </a:rPr>
              <a:t>olan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öğrencileri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hedef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olarak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seçtikleri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gözlenmektedir.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35">
                <a:latin typeface="Calibri"/>
                <a:cs typeface="Calibri"/>
              </a:rPr>
              <a:t>Yaşa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bağlı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olarak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türü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 </a:t>
            </a:r>
            <a:r>
              <a:rPr dirty="0" sz="2000" spc="-20">
                <a:latin typeface="Calibri"/>
                <a:cs typeface="Calibri"/>
              </a:rPr>
              <a:t>değişmektedir.</a:t>
            </a:r>
            <a:endParaRPr sz="2000">
              <a:latin typeface="Calibri"/>
              <a:cs typeface="Calibri"/>
            </a:endParaRPr>
          </a:p>
          <a:p>
            <a:pPr marL="241300" marR="30734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45">
                <a:latin typeface="Calibri"/>
                <a:cs typeface="Calibri"/>
              </a:rPr>
              <a:t>Yaş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arttıkça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fiziksel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türünde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azalma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gözlenirken,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sözel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türünde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ise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artış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olduğu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tespit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edilmiştir.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İlkokul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yıllarında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daha </a:t>
            </a:r>
            <a:r>
              <a:rPr dirty="0" sz="2000" spc="-5">
                <a:latin typeface="Calibri"/>
                <a:cs typeface="Calibri"/>
              </a:rPr>
              <a:t>çok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fiziksel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sözel,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ortaokul</a:t>
            </a:r>
            <a:r>
              <a:rPr dirty="0" sz="2000" spc="-5">
                <a:latin typeface="Calibri"/>
                <a:cs typeface="Calibri"/>
              </a:rPr>
              <a:t> yıllarında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daha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çok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sözel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ilişkisel,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lise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yıllarında</a:t>
            </a:r>
            <a:r>
              <a:rPr dirty="0" sz="2000">
                <a:latin typeface="Calibri"/>
                <a:cs typeface="Calibri"/>
              </a:rPr>
              <a:t> ise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daha</a:t>
            </a:r>
            <a:r>
              <a:rPr dirty="0" sz="2000" spc="-5">
                <a:latin typeface="Calibri"/>
                <a:cs typeface="Calibri"/>
              </a:rPr>
              <a:t> çok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ilişkisel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siber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görülmektedir.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04756" y="6021730"/>
            <a:ext cx="21704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(Eslea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Rees,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2001;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Frisén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2007)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7838" y="282651"/>
            <a:ext cx="41141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Cinsiyet</a:t>
            </a:r>
            <a:r>
              <a:rPr dirty="0" spc="-25"/>
              <a:t> </a:t>
            </a:r>
            <a:r>
              <a:rPr dirty="0" spc="-15"/>
              <a:t>Farklılıkları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54861"/>
            <a:ext cx="9936480" cy="414083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241300" marR="5080" indent="-229235">
              <a:lnSpc>
                <a:spcPts val="2810"/>
              </a:lnSpc>
              <a:spcBef>
                <a:spcPts val="45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>
                <a:latin typeface="Calibri"/>
                <a:cs typeface="Calibri"/>
              </a:rPr>
              <a:t>Genel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olarak,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erkeklerin </a:t>
            </a:r>
            <a:r>
              <a:rPr dirty="0" sz="2600" spc="-5">
                <a:latin typeface="Calibri"/>
                <a:cs typeface="Calibri"/>
              </a:rPr>
              <a:t>kızlara </a:t>
            </a:r>
            <a:r>
              <a:rPr dirty="0" sz="2600" spc="-10">
                <a:latin typeface="Calibri"/>
                <a:cs typeface="Calibri"/>
              </a:rPr>
              <a:t>oranla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daha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fazla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zorbalık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yaptığı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daha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fazla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zorbalığa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maruz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kaldığı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30">
                <a:latin typeface="Calibri"/>
                <a:cs typeface="Calibri"/>
              </a:rPr>
              <a:t>bulunmuştur.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Ancak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zorbalık</a:t>
            </a:r>
            <a:r>
              <a:rPr dirty="0" sz="2600" spc="-5">
                <a:latin typeface="Calibri"/>
                <a:cs typeface="Calibri"/>
              </a:rPr>
              <a:t> türüne</a:t>
            </a:r>
            <a:r>
              <a:rPr dirty="0" sz="2600" spc="-15">
                <a:latin typeface="Calibri"/>
                <a:cs typeface="Calibri"/>
              </a:rPr>
              <a:t> göre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765"/>
              </a:lnSpc>
            </a:pPr>
            <a:r>
              <a:rPr dirty="0" sz="2600" spc="-5">
                <a:latin typeface="Calibri"/>
                <a:cs typeface="Calibri"/>
              </a:rPr>
              <a:t>cinsiyet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farklılıkları </a:t>
            </a:r>
            <a:r>
              <a:rPr dirty="0" sz="2600" spc="-25">
                <a:latin typeface="Calibri"/>
                <a:cs typeface="Calibri"/>
              </a:rPr>
              <a:t>bulunmaktadır.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Calibri"/>
              <a:cs typeface="Calibri"/>
            </a:endParaRPr>
          </a:p>
          <a:p>
            <a:pPr marL="241300" marR="262890" indent="-229235">
              <a:lnSpc>
                <a:spcPts val="2810"/>
              </a:lnSpc>
              <a:spcBef>
                <a:spcPts val="168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Erkeklerin</a:t>
            </a:r>
            <a:r>
              <a:rPr dirty="0" sz="26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kızlara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kıyasla daha sıklıkla</a:t>
            </a:r>
            <a:r>
              <a:rPr dirty="0" sz="2600" spc="35"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fiziksel</a:t>
            </a:r>
            <a:r>
              <a:rPr dirty="0" sz="26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zorbalık</a:t>
            </a:r>
            <a:r>
              <a:rPr dirty="0" sz="26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yaptığı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maruz </a:t>
            </a:r>
            <a:r>
              <a:rPr dirty="0" sz="2600" spc="-57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kaldığı</a:t>
            </a:r>
            <a:endParaRPr sz="2600">
              <a:latin typeface="Calibri"/>
              <a:cs typeface="Calibri"/>
            </a:endParaRPr>
          </a:p>
          <a:p>
            <a:pPr marL="241300" marR="218440" indent="-229235">
              <a:lnSpc>
                <a:spcPts val="281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Kızların </a:t>
            </a:r>
            <a:r>
              <a:rPr dirty="0" sz="2600" spc="-15">
                <a:latin typeface="Calibri"/>
                <a:cs typeface="Calibri"/>
              </a:rPr>
              <a:t>erkeklere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kıyasla daha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sıklıkla</a:t>
            </a:r>
            <a:r>
              <a:rPr dirty="0" sz="2600" spc="30"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ilişkisel</a:t>
            </a:r>
            <a:r>
              <a:rPr dirty="0" sz="26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zorbalık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yaptığı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>
                <a:latin typeface="Calibri"/>
                <a:cs typeface="Calibri"/>
              </a:rPr>
              <a:t> maruz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kaldığı</a:t>
            </a:r>
            <a:endParaRPr sz="2600">
              <a:latin typeface="Calibri"/>
              <a:cs typeface="Calibri"/>
            </a:endParaRPr>
          </a:p>
          <a:p>
            <a:pPr marL="241300" marR="215900" indent="-229235">
              <a:lnSpc>
                <a:spcPts val="281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Erkeklerin </a:t>
            </a:r>
            <a:r>
              <a:rPr dirty="0" sz="2600" spc="-15" b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kızların</a:t>
            </a:r>
            <a:r>
              <a:rPr dirty="0" sz="26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ise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benzer </a:t>
            </a:r>
            <a:r>
              <a:rPr dirty="0" sz="2600" spc="-10">
                <a:latin typeface="Calibri"/>
                <a:cs typeface="Calibri"/>
              </a:rPr>
              <a:t>oranda </a:t>
            </a:r>
            <a:r>
              <a:rPr dirty="0" sz="2600" spc="-15" b="1">
                <a:solidFill>
                  <a:srgbClr val="FF0000"/>
                </a:solidFill>
                <a:latin typeface="Calibri"/>
                <a:cs typeface="Calibri"/>
              </a:rPr>
              <a:t>sözel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zorbalık</a:t>
            </a:r>
            <a:r>
              <a:rPr dirty="0" sz="26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yaptığı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maruz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kaldığı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30">
                <a:latin typeface="Calibri"/>
                <a:cs typeface="Calibri"/>
              </a:rPr>
              <a:t>bulunmuştur.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5705" y="6574637"/>
            <a:ext cx="3729354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Calibri"/>
                <a:cs typeface="Calibri"/>
              </a:rPr>
              <a:t>(Craig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ark.,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2009;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Rodkin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ark.,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2015; Türkmen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ark., 2013)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952" y="1550288"/>
            <a:ext cx="9875520" cy="176148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marR="7239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Önleyici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müdahale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çalışmaları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için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olaylarının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okulun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hangi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alanlarında 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görüldüğünün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tespit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edilmesi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bu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alanların </a:t>
            </a:r>
            <a:r>
              <a:rPr dirty="0" sz="2200" spc="-10">
                <a:latin typeface="Calibri"/>
                <a:cs typeface="Calibri"/>
              </a:rPr>
              <a:t>güvenli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hale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getirilmesi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önemlidir.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4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Zorbalık davranışları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özellikle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yetişkin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gözetimi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denetiminin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olmadığı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yerlerde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daha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yaygındır.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3152" y="3677869"/>
            <a:ext cx="3964304" cy="1687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ts val="2625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Sınıf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61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Koridor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61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30">
                <a:latin typeface="Calibri"/>
                <a:cs typeface="Calibri"/>
              </a:rPr>
              <a:t>Tuvalet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61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Okul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bahçesi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62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Oyun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sahası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(basketbol,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futbol)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3152" y="5957112"/>
            <a:ext cx="27311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Daha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sıklıkla</a:t>
            </a:r>
            <a:r>
              <a:rPr dirty="0" sz="20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görülmekte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98441" y="282651"/>
            <a:ext cx="35921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Görüldüğü</a:t>
            </a:r>
            <a:r>
              <a:rPr dirty="0" spc="-30"/>
              <a:t> </a:t>
            </a:r>
            <a:r>
              <a:rPr dirty="0" spc="-60"/>
              <a:t>Yerler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99913" y="3525649"/>
            <a:ext cx="3002280" cy="209042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Kantin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3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25">
                <a:latin typeface="Calibri"/>
                <a:cs typeface="Calibri"/>
              </a:rPr>
              <a:t>Yemekhane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ts val="2380"/>
              </a:lnSpc>
              <a:spcBef>
                <a:spcPts val="5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Spor </a:t>
            </a:r>
            <a:r>
              <a:rPr dirty="0" sz="2200" spc="-5">
                <a:latin typeface="Calibri"/>
                <a:cs typeface="Calibri"/>
              </a:rPr>
              <a:t>salonu </a:t>
            </a:r>
            <a:r>
              <a:rPr dirty="0" sz="2200" spc="-20">
                <a:latin typeface="Calibri"/>
                <a:cs typeface="Calibri"/>
              </a:rPr>
              <a:t>ve </a:t>
            </a:r>
            <a:r>
              <a:rPr dirty="0" sz="2200" spc="-10">
                <a:latin typeface="Calibri"/>
                <a:cs typeface="Calibri"/>
              </a:rPr>
              <a:t>soyunma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odası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2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Okul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servisi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okul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dirty="0" sz="2200" spc="-10">
                <a:latin typeface="Calibri"/>
                <a:cs typeface="Calibri"/>
              </a:rPr>
              <a:t>yolu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4776" y="3497579"/>
            <a:ext cx="3403091" cy="22829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517" y="491743"/>
            <a:ext cx="84912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Akran</a:t>
            </a:r>
            <a:r>
              <a:rPr dirty="0"/>
              <a:t> </a:t>
            </a:r>
            <a:r>
              <a:rPr dirty="0" spc="-10"/>
              <a:t>Zorbalığında</a:t>
            </a:r>
            <a:r>
              <a:rPr dirty="0" spc="30"/>
              <a:t> </a:t>
            </a:r>
            <a:r>
              <a:rPr dirty="0" spc="-20"/>
              <a:t>Farklı</a:t>
            </a:r>
            <a:r>
              <a:rPr dirty="0" spc="5"/>
              <a:t> </a:t>
            </a:r>
            <a:r>
              <a:rPr dirty="0" spc="-15"/>
              <a:t>Öğrenci</a:t>
            </a:r>
            <a:r>
              <a:rPr dirty="0" spc="10"/>
              <a:t> </a:t>
            </a:r>
            <a:r>
              <a:rPr dirty="0" spc="-15"/>
              <a:t>Rolleri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35302"/>
            <a:ext cx="9853930" cy="3804285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3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15">
                <a:latin typeface="Calibri"/>
                <a:cs typeface="Calibri"/>
              </a:rPr>
              <a:t>Akran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zorbalığı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durumlarında</a:t>
            </a:r>
            <a:r>
              <a:rPr dirty="0" sz="2200" spc="-10">
                <a:latin typeface="Calibri"/>
                <a:cs typeface="Calibri"/>
              </a:rPr>
              <a:t> öğrenciler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arasında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farklı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rollerin</a:t>
            </a:r>
            <a:r>
              <a:rPr dirty="0" sz="2200" spc="-5">
                <a:latin typeface="Calibri"/>
                <a:cs typeface="Calibri"/>
              </a:rPr>
              <a:t> olduğu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görülmektedir.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Dört</a:t>
            </a:r>
            <a:r>
              <a:rPr dirty="0" sz="22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FF0000"/>
                </a:solidFill>
                <a:latin typeface="Calibri"/>
                <a:cs typeface="Calibri"/>
              </a:rPr>
              <a:t>temel</a:t>
            </a:r>
            <a:r>
              <a:rPr dirty="0" sz="22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grup:</a:t>
            </a:r>
            <a:endParaRPr sz="22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sz="2200" spc="-10" b="1">
                <a:latin typeface="Calibri"/>
                <a:cs typeface="Calibri"/>
              </a:rPr>
              <a:t>Zorbalık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yapan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öğrenciler:</a:t>
            </a:r>
            <a:r>
              <a:rPr dirty="0" sz="2200" spc="70" b="1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Zorbalığı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başlatan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zorbalıkta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aktif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olarak </a:t>
            </a:r>
            <a:r>
              <a:rPr dirty="0" sz="2200" spc="-15">
                <a:latin typeface="Calibri"/>
                <a:cs typeface="Calibri"/>
              </a:rPr>
              <a:t>yer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alanlar</a:t>
            </a:r>
            <a:endParaRPr sz="22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sz="2200" spc="-15" b="1">
                <a:latin typeface="Calibri"/>
                <a:cs typeface="Calibri"/>
              </a:rPr>
              <a:t>Zorbalığa</a:t>
            </a:r>
            <a:r>
              <a:rPr dirty="0" sz="2200" spc="2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maruz</a:t>
            </a:r>
            <a:r>
              <a:rPr dirty="0" sz="2200" spc="2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kalan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öğrenciler:</a:t>
            </a:r>
            <a:r>
              <a:rPr dirty="0" sz="2200" spc="65" b="1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Zorbalık </a:t>
            </a:r>
            <a:r>
              <a:rPr dirty="0" sz="2200" spc="-10">
                <a:latin typeface="Calibri"/>
                <a:cs typeface="Calibri"/>
              </a:rPr>
              <a:t>davranışlarına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birebir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maruz </a:t>
            </a:r>
            <a:r>
              <a:rPr dirty="0" sz="2200" spc="-10">
                <a:latin typeface="Calibri"/>
                <a:cs typeface="Calibri"/>
              </a:rPr>
              <a:t>kalanlar</a:t>
            </a:r>
            <a:endParaRPr sz="22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sz="2200" spc="-5" b="1">
                <a:latin typeface="Calibri"/>
                <a:cs typeface="Calibri"/>
              </a:rPr>
              <a:t>Hem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zorbalık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yapan</a:t>
            </a:r>
            <a:r>
              <a:rPr dirty="0" sz="2200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hem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de</a:t>
            </a:r>
            <a:r>
              <a:rPr dirty="0" sz="2200" spc="25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zorbalığa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maruz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kalan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öğrenciler:</a:t>
            </a:r>
            <a:endParaRPr sz="22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sz="2200" spc="-5" b="1">
                <a:latin typeface="Calibri"/>
                <a:cs typeface="Calibri"/>
              </a:rPr>
              <a:t>İzleyici</a:t>
            </a:r>
            <a:r>
              <a:rPr dirty="0" sz="2200" spc="-2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öğrenciler</a:t>
            </a:r>
            <a:r>
              <a:rPr dirty="0" sz="2200" spc="-1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lvl="2" marL="1155700" indent="-22923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dirty="0" sz="2200" spc="-10">
                <a:latin typeface="Calibri"/>
                <a:cs typeface="Calibri"/>
              </a:rPr>
              <a:t>Zorbalığı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destekleyenler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(örn.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alkışlamak,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gülmek)</a:t>
            </a:r>
            <a:endParaRPr sz="2200">
              <a:latin typeface="Calibri"/>
              <a:cs typeface="Calibri"/>
            </a:endParaRPr>
          </a:p>
          <a:p>
            <a:pPr lvl="2" marL="1155700" indent="-2292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dirty="0" sz="2200" spc="-10">
                <a:latin typeface="Calibri"/>
                <a:cs typeface="Calibri"/>
              </a:rPr>
              <a:t>İzlemekten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hoşlananlar</a:t>
            </a:r>
            <a:endParaRPr sz="2200">
              <a:latin typeface="Calibri"/>
              <a:cs typeface="Calibri"/>
            </a:endParaRPr>
          </a:p>
          <a:p>
            <a:pPr lvl="2" marL="1155700" indent="-2292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dirty="0" sz="2200" spc="-35">
                <a:latin typeface="Calibri"/>
                <a:cs typeface="Calibri"/>
              </a:rPr>
              <a:t>Yardım</a:t>
            </a:r>
            <a:r>
              <a:rPr dirty="0" sz="2200" spc="-10">
                <a:latin typeface="Calibri"/>
                <a:cs typeface="Calibri"/>
              </a:rPr>
              <a:t> edilmesi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gerektiğini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düşünen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ancak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yardım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etmeyenler</a:t>
            </a:r>
            <a:endParaRPr sz="2200">
              <a:latin typeface="Calibri"/>
              <a:cs typeface="Calibri"/>
            </a:endParaRPr>
          </a:p>
          <a:p>
            <a:pPr lvl="2" marL="1155700" indent="-22923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dirty="0" sz="2200" spc="-10">
                <a:latin typeface="Calibri"/>
                <a:cs typeface="Calibri"/>
              </a:rPr>
              <a:t>Zorbalığa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maruz</a:t>
            </a:r>
            <a:r>
              <a:rPr dirty="0" sz="2200" spc="-10">
                <a:latin typeface="Calibri"/>
                <a:cs typeface="Calibri"/>
              </a:rPr>
              <a:t> kalana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yardım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edenler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5003" y="6532880"/>
            <a:ext cx="27870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(Menesini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Salmivalli,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2017;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Salmivalli</a:t>
            </a:r>
            <a:r>
              <a:rPr dirty="0" sz="1000" spc="-10">
                <a:latin typeface="Calibri"/>
                <a:cs typeface="Calibri"/>
              </a:rPr>
              <a:t> 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1996)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7758" y="366725"/>
            <a:ext cx="53987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Roller</a:t>
            </a:r>
            <a:r>
              <a:rPr dirty="0" spc="-20"/>
              <a:t> </a:t>
            </a:r>
            <a:r>
              <a:rPr dirty="0" spc="-5"/>
              <a:t>–</a:t>
            </a:r>
            <a:r>
              <a:rPr dirty="0" spc="-40"/>
              <a:t> </a:t>
            </a:r>
            <a:r>
              <a:rPr dirty="0" spc="-10">
                <a:solidFill>
                  <a:srgbClr val="FF0000"/>
                </a:solidFill>
              </a:rPr>
              <a:t>Zorbalık</a:t>
            </a:r>
            <a:r>
              <a:rPr dirty="0" spc="10">
                <a:solidFill>
                  <a:srgbClr val="FF0000"/>
                </a:solidFill>
              </a:rPr>
              <a:t> </a:t>
            </a:r>
            <a:r>
              <a:rPr dirty="0" spc="-40">
                <a:solidFill>
                  <a:srgbClr val="FF0000"/>
                </a:solidFill>
              </a:rPr>
              <a:t>Yapanlar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18971"/>
            <a:ext cx="10145395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-20" b="1">
                <a:latin typeface="Calibri"/>
                <a:cs typeface="Calibri"/>
              </a:rPr>
              <a:t>Akran</a:t>
            </a:r>
            <a:r>
              <a:rPr dirty="0" sz="3100" spc="-15" b="1">
                <a:latin typeface="Calibri"/>
                <a:cs typeface="Calibri"/>
              </a:rPr>
              <a:t> </a:t>
            </a:r>
            <a:r>
              <a:rPr dirty="0" sz="3100" spc="-10" b="1">
                <a:latin typeface="Calibri"/>
                <a:cs typeface="Calibri"/>
              </a:rPr>
              <a:t>zorbalığı</a:t>
            </a:r>
            <a:r>
              <a:rPr dirty="0" sz="3100" spc="10" b="1">
                <a:latin typeface="Calibri"/>
                <a:cs typeface="Calibri"/>
              </a:rPr>
              <a:t> </a:t>
            </a:r>
            <a:r>
              <a:rPr dirty="0" sz="3100" spc="-20" b="1">
                <a:latin typeface="Calibri"/>
                <a:cs typeface="Calibri"/>
              </a:rPr>
              <a:t>yapan</a:t>
            </a:r>
            <a:r>
              <a:rPr dirty="0" sz="3100" spc="-10" b="1">
                <a:latin typeface="Calibri"/>
                <a:cs typeface="Calibri"/>
              </a:rPr>
              <a:t> öğrencilerin</a:t>
            </a:r>
            <a:r>
              <a:rPr dirty="0" sz="3100" spc="30" b="1">
                <a:latin typeface="Calibri"/>
                <a:cs typeface="Calibri"/>
              </a:rPr>
              <a:t> </a:t>
            </a:r>
            <a:r>
              <a:rPr dirty="0" sz="3100" spc="-15" b="1">
                <a:latin typeface="Calibri"/>
                <a:cs typeface="Calibri"/>
              </a:rPr>
              <a:t>bireysel</a:t>
            </a:r>
            <a:r>
              <a:rPr dirty="0" sz="3100" spc="10" b="1">
                <a:latin typeface="Calibri"/>
                <a:cs typeface="Calibri"/>
              </a:rPr>
              <a:t> </a:t>
            </a:r>
            <a:r>
              <a:rPr dirty="0" sz="3100" spc="-15" b="1">
                <a:latin typeface="Calibri"/>
                <a:cs typeface="Calibri"/>
              </a:rPr>
              <a:t>özellikleri</a:t>
            </a:r>
            <a:r>
              <a:rPr dirty="0" sz="3100" spc="30" b="1">
                <a:latin typeface="Calibri"/>
                <a:cs typeface="Calibri"/>
              </a:rPr>
              <a:t> </a:t>
            </a:r>
            <a:r>
              <a:rPr dirty="0" sz="3100" spc="-10" b="1">
                <a:latin typeface="Calibri"/>
                <a:cs typeface="Calibri"/>
              </a:rPr>
              <a:t>nelerdir?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408402"/>
            <a:ext cx="10758805" cy="419608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Başkalarını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yönetmeyi seven,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başkaları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üzerinde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egemenlik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kurmayı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güçlü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olmayı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isteyen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Başkalarının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duygularına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karşı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duyarsız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empati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yeteneği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zayıf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>
                <a:latin typeface="Calibri"/>
                <a:cs typeface="Calibri"/>
              </a:rPr>
              <a:t>Vicdan,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utanç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pişmanlık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duyguları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zayıf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10">
                <a:latin typeface="Calibri"/>
                <a:cs typeface="Calibri"/>
              </a:rPr>
              <a:t>Şiddete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karşı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olumlu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bir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tutuma </a:t>
            </a:r>
            <a:r>
              <a:rPr dirty="0" sz="2000" spc="-5">
                <a:latin typeface="Calibri"/>
                <a:cs typeface="Calibri"/>
              </a:rPr>
              <a:t>sahip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10">
                <a:latin typeface="Calibri"/>
                <a:cs typeface="Calibri"/>
              </a:rPr>
              <a:t>Problem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çözerken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saldırgan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çözüm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yollarını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kullanan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>
                <a:latin typeface="Calibri"/>
                <a:cs typeface="Calibri"/>
              </a:rPr>
              <a:t>Düşük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öz</a:t>
            </a:r>
            <a:r>
              <a:rPr dirty="0" sz="2000" spc="-5">
                <a:latin typeface="Calibri"/>
                <a:cs typeface="Calibri"/>
              </a:rPr>
              <a:t> denetim </a:t>
            </a:r>
            <a:r>
              <a:rPr dirty="0" sz="2000" spc="-10">
                <a:latin typeface="Calibri"/>
                <a:cs typeface="Calibri"/>
              </a:rPr>
              <a:t>(kendisini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kontrol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etme)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becerilerine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sahip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10">
                <a:latin typeface="Calibri"/>
                <a:cs typeface="Calibri"/>
              </a:rPr>
              <a:t>Farklılıklara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karşı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tahammülsüz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Düşünmeden,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tepkisel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aceleci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davranan,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çabuk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sinirlenen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30">
                <a:latin typeface="Calibri"/>
                <a:cs typeface="Calibri"/>
              </a:rPr>
              <a:t>Yalan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söylemeye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veya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hile </a:t>
            </a:r>
            <a:r>
              <a:rPr dirty="0" sz="2000" spc="-15">
                <a:latin typeface="Calibri"/>
                <a:cs typeface="Calibri"/>
              </a:rPr>
              <a:t>yapmaya</a:t>
            </a:r>
            <a:r>
              <a:rPr dirty="0" sz="2000" spc="-5">
                <a:latin typeface="Calibri"/>
                <a:cs typeface="Calibri"/>
              </a:rPr>
              <a:t> eğilimli</a:t>
            </a:r>
            <a:endParaRPr sz="2000">
              <a:latin typeface="Calibri"/>
              <a:cs typeface="Calibri"/>
            </a:endParaRPr>
          </a:p>
          <a:p>
            <a:pPr marL="6034405">
              <a:lnSpc>
                <a:spcPct val="100000"/>
              </a:lnSpc>
              <a:spcBef>
                <a:spcPts val="800"/>
              </a:spcBef>
            </a:pPr>
            <a:r>
              <a:rPr dirty="0" sz="1200" spc="-5">
                <a:latin typeface="Calibri"/>
                <a:cs typeface="Calibri"/>
              </a:rPr>
              <a:t>(McGrath,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2007;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Rigby, </a:t>
            </a:r>
            <a:r>
              <a:rPr dirty="0" sz="1200">
                <a:latin typeface="Calibri"/>
                <a:cs typeface="Calibri"/>
              </a:rPr>
              <a:t>2003;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Salmivalli </a:t>
            </a:r>
            <a:r>
              <a:rPr dirty="0" sz="1200" spc="-10">
                <a:latin typeface="Calibri"/>
                <a:cs typeface="Calibri"/>
              </a:rPr>
              <a:t>ve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Peets,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2009;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Ural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Özteke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2007</a:t>
            </a:r>
            <a:r>
              <a:rPr dirty="0" sz="110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2231" y="3203448"/>
            <a:ext cx="3802379" cy="22829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7276" y="300939"/>
            <a:ext cx="699833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Roller</a:t>
            </a:r>
            <a:r>
              <a:rPr dirty="0"/>
              <a:t> </a:t>
            </a:r>
            <a:r>
              <a:rPr dirty="0" spc="-5"/>
              <a:t>–</a:t>
            </a:r>
            <a:r>
              <a:rPr dirty="0" spc="-30"/>
              <a:t> </a:t>
            </a:r>
            <a:r>
              <a:rPr dirty="0" spc="-20">
                <a:solidFill>
                  <a:srgbClr val="FF0000"/>
                </a:solidFill>
              </a:rPr>
              <a:t>Zorbalığa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Maruz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Kalanlar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4032" y="1157706"/>
            <a:ext cx="8284845" cy="513207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2000" spc="-10" b="1">
                <a:latin typeface="Calibri"/>
                <a:cs typeface="Calibri"/>
              </a:rPr>
              <a:t>Akran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zorbalığına maruz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kalan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öğrencilerin</a:t>
            </a:r>
            <a:r>
              <a:rPr dirty="0" sz="2000" spc="-10" b="1">
                <a:latin typeface="Calibri"/>
                <a:cs typeface="Calibri"/>
              </a:rPr>
              <a:t> bireysel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özellikleri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nelerdir?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Kendine güveni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benlik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saygısı</a:t>
            </a:r>
            <a:r>
              <a:rPr dirty="0" sz="2000" spc="-5">
                <a:latin typeface="Calibri"/>
                <a:cs typeface="Calibri"/>
              </a:rPr>
              <a:t> düşük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(örn.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kendini </a:t>
            </a:r>
            <a:r>
              <a:rPr dirty="0" sz="2000" spc="-5">
                <a:latin typeface="Calibri"/>
                <a:cs typeface="Calibri"/>
              </a:rPr>
              <a:t>aptal,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başarısız,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beceriksiz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olarak</a:t>
            </a:r>
            <a:r>
              <a:rPr dirty="0" sz="2000" spc="-5">
                <a:latin typeface="Calibri"/>
                <a:cs typeface="Calibri"/>
              </a:rPr>
              <a:t> tanımlama)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35">
                <a:latin typeface="Calibri"/>
                <a:cs typeface="Calibri"/>
              </a:rPr>
              <a:t>Pasif,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utangaç,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çekingen,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içe </a:t>
            </a:r>
            <a:r>
              <a:rPr dirty="0" sz="2000" spc="-5">
                <a:latin typeface="Calibri"/>
                <a:cs typeface="Calibri"/>
              </a:rPr>
              <a:t>kapanık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İtaatkâr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boyun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eğici</a:t>
            </a:r>
            <a:r>
              <a:rPr dirty="0" sz="2000" spc="-5">
                <a:latin typeface="Calibri"/>
                <a:cs typeface="Calibri"/>
              </a:rPr>
              <a:t> kişilik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özelliklerine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sahip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Arkadaş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ortamında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çoğunlukla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endişeli,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kaygılı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güvensiz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davranışlar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sergileyen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İletişim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sorun çözme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becerilerinin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zayıf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olması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Zorbalığa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uğradıktan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sonra</a:t>
            </a:r>
            <a:r>
              <a:rPr dirty="0" sz="2000">
                <a:latin typeface="Calibri"/>
                <a:cs typeface="Calibri"/>
              </a:rPr>
              <a:t> ağlama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geri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çekilme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tepkisi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veren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Farklı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fiziksel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gelişim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gösteren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çocuklar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(örn.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aşırı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kısa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boylu/uzun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boylu,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aşırı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zayıf/kilolu)</a:t>
            </a:r>
            <a:endParaRPr sz="2000">
              <a:latin typeface="Calibri"/>
              <a:cs typeface="Calibri"/>
            </a:endParaRPr>
          </a:p>
          <a:p>
            <a:pPr marL="241300" marR="12827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5">
                <a:latin typeface="Calibri"/>
                <a:cs typeface="Calibri"/>
              </a:rPr>
              <a:t>Dezavantantajlı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gruplar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(örn.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fiziksel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veya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zihinsel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engeli</a:t>
            </a:r>
            <a:r>
              <a:rPr dirty="0" sz="2000" spc="-5">
                <a:latin typeface="Calibri"/>
                <a:cs typeface="Calibri"/>
              </a:rPr>
              <a:t> olan,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dil/aksanı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farklı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olanlar,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göçmen/etnik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azınlık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gruba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üye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olanlar)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1501" y="6678269"/>
            <a:ext cx="36169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(Hazler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1996;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Olweus,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2005;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Reid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2004;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Sharp</a:t>
            </a:r>
            <a:r>
              <a:rPr dirty="0" sz="1000" spc="-10">
                <a:latin typeface="Calibri"/>
                <a:cs typeface="Calibri"/>
              </a:rPr>
              <a:t> 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Smith,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2002)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7616" y="2194560"/>
            <a:ext cx="3476244" cy="24612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9255" y="647776"/>
            <a:ext cx="102603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Roller</a:t>
            </a:r>
            <a:r>
              <a:rPr dirty="0" spc="-5"/>
              <a:t> –</a:t>
            </a:r>
            <a:r>
              <a:rPr dirty="0" spc="-25"/>
              <a:t> </a:t>
            </a:r>
            <a:r>
              <a:rPr dirty="0" spc="-10">
                <a:solidFill>
                  <a:srgbClr val="FF0000"/>
                </a:solidFill>
              </a:rPr>
              <a:t>Zorbalık</a:t>
            </a:r>
            <a:r>
              <a:rPr dirty="0" spc="25">
                <a:solidFill>
                  <a:srgbClr val="FF0000"/>
                </a:solidFill>
              </a:rPr>
              <a:t> </a:t>
            </a:r>
            <a:r>
              <a:rPr dirty="0" spc="-60">
                <a:solidFill>
                  <a:srgbClr val="FF0000"/>
                </a:solidFill>
              </a:rPr>
              <a:t>Yapan</a:t>
            </a:r>
            <a:r>
              <a:rPr dirty="0" spc="10">
                <a:solidFill>
                  <a:srgbClr val="FF0000"/>
                </a:solidFill>
              </a:rPr>
              <a:t> </a:t>
            </a:r>
            <a:r>
              <a:rPr dirty="0" spc="-20">
                <a:solidFill>
                  <a:srgbClr val="FF0000"/>
                </a:solidFill>
              </a:rPr>
              <a:t>ve</a:t>
            </a:r>
            <a:r>
              <a:rPr dirty="0" spc="-10">
                <a:solidFill>
                  <a:srgbClr val="FF0000"/>
                </a:solidFill>
              </a:rPr>
              <a:t> </a:t>
            </a:r>
            <a:r>
              <a:rPr dirty="0" spc="-20">
                <a:solidFill>
                  <a:srgbClr val="FF0000"/>
                </a:solidFill>
              </a:rPr>
              <a:t>Zorbalığa</a:t>
            </a:r>
            <a:r>
              <a:rPr dirty="0" spc="1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Maruz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 spc="-15">
                <a:solidFill>
                  <a:srgbClr val="FF0000"/>
                </a:solidFill>
              </a:rPr>
              <a:t>Kalan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236" y="1517396"/>
            <a:ext cx="10313035" cy="37198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latin typeface="Calibri"/>
                <a:cs typeface="Calibri"/>
              </a:rPr>
              <a:t>Hem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akran</a:t>
            </a:r>
            <a:r>
              <a:rPr dirty="0" sz="2200" spc="1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zorbalığı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yapan</a:t>
            </a:r>
            <a:r>
              <a:rPr dirty="0" sz="2200" spc="10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hem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de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bu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olaya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maruz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kalan</a:t>
            </a:r>
            <a:r>
              <a:rPr dirty="0" sz="2200" spc="-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öğrencilerin</a:t>
            </a:r>
            <a:r>
              <a:rPr dirty="0" sz="2200" spc="35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özellikleri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nelerdir?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rolleri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arasında</a:t>
            </a:r>
            <a:r>
              <a:rPr dirty="0" sz="2000">
                <a:latin typeface="Calibri"/>
                <a:cs typeface="Calibri"/>
              </a:rPr>
              <a:t> en </a:t>
            </a:r>
            <a:r>
              <a:rPr dirty="0" sz="2000" spc="-5">
                <a:latin typeface="Calibri"/>
                <a:cs typeface="Calibri"/>
              </a:rPr>
              <a:t>riskli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grup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Kendisinden</a:t>
            </a:r>
            <a:r>
              <a:rPr dirty="0" sz="2000">
                <a:latin typeface="Calibri"/>
                <a:cs typeface="Calibri"/>
              </a:rPr>
              <a:t> güçlü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olanların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zorbaca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davranışlarına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maruz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kalan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kendisinden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daha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güçsüz</a:t>
            </a:r>
            <a:r>
              <a:rPr dirty="0" sz="2000" spc="-5">
                <a:latin typeface="Calibri"/>
                <a:cs typeface="Calibri"/>
              </a:rPr>
              <a:t> olana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-5">
                <a:latin typeface="Calibri"/>
                <a:cs typeface="Calibri"/>
              </a:rPr>
              <a:t> yapan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Zorbalığa </a:t>
            </a:r>
            <a:r>
              <a:rPr dirty="0" sz="2000" spc="-5">
                <a:latin typeface="Calibri"/>
                <a:cs typeface="Calibri"/>
              </a:rPr>
              <a:t>uğradığında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öfkeli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hissettiği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için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şiddete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başvuran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Arkadaşları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tarafından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kolaylıkla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kışkırtılabilen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başkalarını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kışkırtan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Aceleci,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öfkeli,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çabuk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sinirlenen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Düşük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psikososyal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uyum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sürecine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sahip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9231" y="6244234"/>
            <a:ext cx="36239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(Holt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Espelage,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2007;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Marsh,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2018;</a:t>
            </a:r>
            <a:r>
              <a:rPr dirty="0" sz="1100" spc="-5">
                <a:latin typeface="Calibri"/>
                <a:cs typeface="Calibri"/>
              </a:rPr>
              <a:t> O’Brennan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ark., 2009)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955" y="1676476"/>
            <a:ext cx="7595870" cy="37109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ts val="2280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5">
                <a:latin typeface="Calibri"/>
                <a:cs typeface="Calibri"/>
              </a:rPr>
              <a:t>Zorbayı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destekleyen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(onu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alkışlayarak,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mimikleri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veya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sözel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olarak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bu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dirty="0" sz="2000" spc="-10">
                <a:latin typeface="Calibri"/>
                <a:cs typeface="Calibri"/>
              </a:rPr>
              <a:t>davranışları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onaylayan)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algn="just" marL="241300" marR="255270" indent="-228600">
              <a:lnSpc>
                <a:spcPts val="2160"/>
              </a:lnSpc>
              <a:spcBef>
                <a:spcPts val="175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Bir gün </a:t>
            </a:r>
            <a:r>
              <a:rPr dirty="0" sz="2000" spc="-10">
                <a:latin typeface="Calibri"/>
                <a:cs typeface="Calibri"/>
              </a:rPr>
              <a:t>kendisinin </a:t>
            </a:r>
            <a:r>
              <a:rPr dirty="0" sz="2000" spc="-5">
                <a:latin typeface="Calibri"/>
                <a:cs typeface="Calibri"/>
              </a:rPr>
              <a:t>başına </a:t>
            </a:r>
            <a:r>
              <a:rPr dirty="0" sz="2000">
                <a:latin typeface="Calibri"/>
                <a:cs typeface="Calibri"/>
              </a:rPr>
              <a:t>geleceğini </a:t>
            </a:r>
            <a:r>
              <a:rPr dirty="0" sz="2000" spc="-5">
                <a:latin typeface="Calibri"/>
                <a:cs typeface="Calibri"/>
              </a:rPr>
              <a:t>düşünen </a:t>
            </a:r>
            <a:r>
              <a:rPr dirty="0" sz="2000" spc="-15">
                <a:latin typeface="Calibri"/>
                <a:cs typeface="Calibri"/>
              </a:rPr>
              <a:t>ve </a:t>
            </a:r>
            <a:r>
              <a:rPr dirty="0" sz="2000">
                <a:latin typeface="Calibri"/>
                <a:cs typeface="Calibri"/>
              </a:rPr>
              <a:t>bundan </a:t>
            </a:r>
            <a:r>
              <a:rPr dirty="0" sz="2000" spc="-10">
                <a:latin typeface="Calibri"/>
                <a:cs typeface="Calibri"/>
              </a:rPr>
              <a:t>dolayı akran 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zorbalığına </a:t>
            </a:r>
            <a:r>
              <a:rPr dirty="0" sz="2000" spc="-20">
                <a:latin typeface="Calibri"/>
                <a:cs typeface="Calibri"/>
              </a:rPr>
              <a:t>uğrayan </a:t>
            </a:r>
            <a:r>
              <a:rPr dirty="0" sz="2000" spc="-5">
                <a:latin typeface="Calibri"/>
                <a:cs typeface="Calibri"/>
              </a:rPr>
              <a:t>kişiyi </a:t>
            </a:r>
            <a:r>
              <a:rPr dirty="0" sz="2000" spc="-20">
                <a:latin typeface="Calibri"/>
                <a:cs typeface="Calibri"/>
              </a:rPr>
              <a:t>korumaya </a:t>
            </a:r>
            <a:r>
              <a:rPr dirty="0" sz="2000" spc="-10">
                <a:latin typeface="Calibri"/>
                <a:cs typeface="Calibri"/>
              </a:rPr>
              <a:t>yönelik </a:t>
            </a:r>
            <a:r>
              <a:rPr dirty="0" sz="2000" spc="-5">
                <a:latin typeface="Calibri"/>
                <a:cs typeface="Calibri"/>
              </a:rPr>
              <a:t>herhangi bir </a:t>
            </a:r>
            <a:r>
              <a:rPr dirty="0" sz="2000">
                <a:latin typeface="Calibri"/>
                <a:cs typeface="Calibri"/>
              </a:rPr>
              <a:t>müdahalede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bulunmayan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(olay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yerinden uzaklaşan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veya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olayı sessizce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izleyen)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14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Zorbalığa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maruz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kalan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kişiyi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koruyan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çünkü</a:t>
            </a:r>
            <a:r>
              <a:rPr dirty="0" sz="2000" spc="-10">
                <a:latin typeface="Calibri"/>
                <a:cs typeface="Calibri"/>
              </a:rPr>
              <a:t> kendisinin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başına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dirty="0" sz="2000" spc="-5">
                <a:latin typeface="Calibri"/>
                <a:cs typeface="Calibri"/>
              </a:rPr>
              <a:t>gelmeyeceğinden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emin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olan</a:t>
            </a:r>
            <a:r>
              <a:rPr dirty="0" sz="2000">
                <a:latin typeface="Calibri"/>
                <a:cs typeface="Calibri"/>
              </a:rPr>
              <a:t> (genelde</a:t>
            </a:r>
            <a:r>
              <a:rPr dirty="0" sz="2000" spc="-5">
                <a:latin typeface="Calibri"/>
                <a:cs typeface="Calibri"/>
              </a:rPr>
              <a:t> popüler çocuklar)</a:t>
            </a:r>
            <a:endParaRPr sz="2000">
              <a:latin typeface="Calibri"/>
              <a:cs typeface="Calibri"/>
            </a:endParaRPr>
          </a:p>
          <a:p>
            <a:pPr marL="241300" marR="230504" indent="-228600">
              <a:lnSpc>
                <a:spcPts val="2160"/>
              </a:lnSpc>
              <a:spcBef>
                <a:spcPts val="10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Zorbalığa </a:t>
            </a:r>
            <a:r>
              <a:rPr dirty="0" sz="2000" spc="-5">
                <a:latin typeface="Calibri"/>
                <a:cs typeface="Calibri"/>
              </a:rPr>
              <a:t>maruz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kalan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kişiye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destek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olan (kurbanın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yanında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yer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alarak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onu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sakinleştirerek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veya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araya</a:t>
            </a:r>
            <a:r>
              <a:rPr dirty="0" sz="2000" spc="-10">
                <a:latin typeface="Calibri"/>
                <a:cs typeface="Calibri"/>
              </a:rPr>
              <a:t> girerek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koruyan</a:t>
            </a:r>
            <a:r>
              <a:rPr dirty="0" sz="1900" spc="-15">
                <a:latin typeface="Calibri"/>
                <a:cs typeface="Calibri"/>
              </a:rPr>
              <a:t>)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27038" y="6399377"/>
            <a:ext cx="16668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(Akay,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2019;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Salmivalli,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1996,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1999)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04894" y="609676"/>
            <a:ext cx="398843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"/>
              <a:t>Roller</a:t>
            </a:r>
            <a:r>
              <a:rPr dirty="0" sz="4400" spc="-55"/>
              <a:t> </a:t>
            </a:r>
            <a:r>
              <a:rPr dirty="0" sz="4400"/>
              <a:t>-</a:t>
            </a:r>
            <a:r>
              <a:rPr dirty="0" sz="4400" spc="-20"/>
              <a:t> </a:t>
            </a:r>
            <a:r>
              <a:rPr dirty="0" sz="4400" spc="-5">
                <a:solidFill>
                  <a:srgbClr val="FF0000"/>
                </a:solidFill>
              </a:rPr>
              <a:t>İzleyiciler</a:t>
            </a:r>
            <a:endParaRPr sz="4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7700" y="1548383"/>
            <a:ext cx="3491484" cy="21198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7700" y="3759708"/>
            <a:ext cx="3558540" cy="24673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2259" y="609676"/>
            <a:ext cx="143002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40"/>
              <a:t>T</a:t>
            </a:r>
            <a:r>
              <a:rPr dirty="0" sz="4400"/>
              <a:t>anım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373251"/>
            <a:ext cx="6915784" cy="4860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399415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5">
                <a:latin typeface="Calibri"/>
                <a:cs typeface="Calibri"/>
              </a:rPr>
              <a:t>Okullarda </a:t>
            </a:r>
            <a:r>
              <a:rPr dirty="0" sz="2400" spc="-5">
                <a:latin typeface="Calibri"/>
                <a:cs typeface="Calibri"/>
              </a:rPr>
              <a:t>sıklıkla </a:t>
            </a:r>
            <a:r>
              <a:rPr dirty="0" sz="2400" spc="-10">
                <a:latin typeface="Calibri"/>
                <a:cs typeface="Calibri"/>
              </a:rPr>
              <a:t>karşılaştığımız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akran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zorbalığı </a:t>
            </a:r>
            <a:r>
              <a:rPr dirty="0" sz="2400">
                <a:latin typeface="Calibri"/>
                <a:cs typeface="Calibri"/>
              </a:rPr>
              <a:t>‘bir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veya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birkaç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öğrencinin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bir </a:t>
            </a:r>
            <a:r>
              <a:rPr dirty="0" sz="2400" spc="-15">
                <a:latin typeface="Calibri"/>
                <a:cs typeface="Calibri"/>
              </a:rPr>
              <a:t>başka </a:t>
            </a:r>
            <a:r>
              <a:rPr dirty="0" sz="2400" spc="-10">
                <a:latin typeface="Calibri"/>
                <a:cs typeface="Calibri"/>
              </a:rPr>
              <a:t>öğrenciye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karşı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yaptığı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saldırgan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davranışlar’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olarak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tanımlanmaktadır.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95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30">
                <a:latin typeface="Calibri"/>
                <a:cs typeface="Calibri"/>
              </a:rPr>
              <a:t>Olweus’a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(1993)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göre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akran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zorbalığının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3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temel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dirty="0" sz="2400" spc="-15">
                <a:latin typeface="Calibri"/>
                <a:cs typeface="Calibri"/>
              </a:rPr>
              <a:t>özelliği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vardır:</a:t>
            </a:r>
            <a:endParaRPr sz="2400">
              <a:latin typeface="Calibri"/>
              <a:cs typeface="Calibri"/>
            </a:endParaRPr>
          </a:p>
          <a:p>
            <a:pPr lvl="1" marL="698500" marR="346710" indent="-22860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Bilinçli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kasıtlı </a:t>
            </a:r>
            <a:r>
              <a:rPr dirty="0" sz="2400" spc="-15">
                <a:latin typeface="Calibri"/>
                <a:cs typeface="Calibri"/>
              </a:rPr>
              <a:t>olarak karşı tarafı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incitmeye ve </a:t>
            </a:r>
            <a:r>
              <a:rPr dirty="0" sz="2400" spc="-5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zarar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vermeye</a:t>
            </a:r>
            <a:r>
              <a:rPr dirty="0" sz="24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yönelik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olması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Tekrarlayıcı</a:t>
            </a:r>
            <a:r>
              <a:rPr dirty="0" sz="24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sürekli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olması</a:t>
            </a:r>
            <a:endParaRPr sz="2400">
              <a:latin typeface="Calibri"/>
              <a:cs typeface="Calibri"/>
            </a:endParaRPr>
          </a:p>
          <a:p>
            <a:pPr lvl="1" marL="698500" marR="5080" indent="-2286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Güç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dengesizliği </a:t>
            </a:r>
            <a:r>
              <a:rPr dirty="0" sz="2400" spc="-5">
                <a:latin typeface="Calibri"/>
                <a:cs typeface="Calibri"/>
              </a:rPr>
              <a:t>olması </a:t>
            </a:r>
            <a:r>
              <a:rPr dirty="0" sz="2400" spc="-10">
                <a:latin typeface="Calibri"/>
                <a:cs typeface="Calibri"/>
              </a:rPr>
              <a:t>(zorbalık yapan </a:t>
            </a:r>
            <a:r>
              <a:rPr dirty="0" sz="2400" spc="-5">
                <a:latin typeface="Calibri"/>
                <a:cs typeface="Calibri"/>
              </a:rPr>
              <a:t>öğrencinin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fiziksel,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zihinsel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veya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yaş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olarak </a:t>
            </a:r>
            <a:r>
              <a:rPr dirty="0" sz="2400" spc="-5">
                <a:latin typeface="Calibri"/>
                <a:cs typeface="Calibri"/>
              </a:rPr>
              <a:t>daha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büyük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olması)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1835" y="1956816"/>
            <a:ext cx="4186428" cy="30723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5876" y="609676"/>
            <a:ext cx="654558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0"/>
              <a:t>Akran </a:t>
            </a:r>
            <a:r>
              <a:rPr dirty="0" sz="4400" spc="-10"/>
              <a:t>Zorbalığının</a:t>
            </a:r>
            <a:r>
              <a:rPr dirty="0" sz="4400" spc="-45"/>
              <a:t> </a:t>
            </a:r>
            <a:r>
              <a:rPr dirty="0" sz="4400"/>
              <a:t>Sonuçları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10253345" cy="363601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zorbalığının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bu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olaya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dahil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olan </a:t>
            </a:r>
            <a:r>
              <a:rPr dirty="0" sz="2800" spc="-10">
                <a:latin typeface="Calibri"/>
                <a:cs typeface="Calibri"/>
              </a:rPr>
              <a:t>tüm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öğrenciler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için</a:t>
            </a:r>
            <a:endParaRPr sz="28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hem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kısa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hem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uzun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vadeli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10">
                <a:latin typeface="Calibri"/>
                <a:cs typeface="Calibri"/>
              </a:rPr>
              <a:t>fiziksel, </a:t>
            </a:r>
            <a:r>
              <a:rPr dirty="0" sz="2400" spc="-5">
                <a:latin typeface="Calibri"/>
                <a:cs typeface="Calibri"/>
              </a:rPr>
              <a:t>bilişsel,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davranışsal, </a:t>
            </a:r>
            <a:r>
              <a:rPr dirty="0" sz="2400" spc="-20">
                <a:latin typeface="Calibri"/>
                <a:cs typeface="Calibri"/>
              </a:rPr>
              <a:t>sosyal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duygusal sonuçları olduğu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bulunmuştur.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 MT"/>
              <a:buChar char="•"/>
            </a:pPr>
            <a:endParaRPr sz="2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25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buFont typeface="Arial MT"/>
              <a:buChar char="•"/>
              <a:tabLst>
                <a:tab pos="699135" algn="l"/>
              </a:tabLst>
            </a:pP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yapanlar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15">
                <a:latin typeface="Calibri"/>
                <a:cs typeface="Calibri"/>
              </a:rPr>
              <a:t>Zorbalığa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maruz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kalanlar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>
                <a:latin typeface="Calibri"/>
                <a:cs typeface="Calibri"/>
              </a:rPr>
              <a:t>Hem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yapan </a:t>
            </a:r>
            <a:r>
              <a:rPr dirty="0" sz="2400" spc="-5">
                <a:latin typeface="Calibri"/>
                <a:cs typeface="Calibri"/>
              </a:rPr>
              <a:t>hem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maruz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kalanlar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İzleyiciler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208" y="609676"/>
            <a:ext cx="1109472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0"/>
              <a:t>Akran</a:t>
            </a:r>
            <a:r>
              <a:rPr dirty="0" sz="4400"/>
              <a:t> </a:t>
            </a:r>
            <a:r>
              <a:rPr dirty="0" sz="4400" spc="-10"/>
              <a:t>Zorbalığının</a:t>
            </a:r>
            <a:r>
              <a:rPr dirty="0" sz="4400" spc="-30"/>
              <a:t> </a:t>
            </a:r>
            <a:r>
              <a:rPr dirty="0" sz="4400"/>
              <a:t>Sonuçları</a:t>
            </a:r>
            <a:r>
              <a:rPr dirty="0" sz="4400" spc="-50"/>
              <a:t> </a:t>
            </a:r>
            <a:r>
              <a:rPr dirty="0" sz="4400" b="0">
                <a:latin typeface="Calibri"/>
                <a:cs typeface="Calibri"/>
              </a:rPr>
              <a:t>– </a:t>
            </a:r>
            <a:r>
              <a:rPr dirty="0" sz="4400" spc="-10">
                <a:solidFill>
                  <a:srgbClr val="FF0000"/>
                </a:solidFill>
              </a:rPr>
              <a:t>Zorbalık</a:t>
            </a:r>
            <a:r>
              <a:rPr dirty="0" sz="4400">
                <a:solidFill>
                  <a:srgbClr val="FF0000"/>
                </a:solidFill>
              </a:rPr>
              <a:t> </a:t>
            </a:r>
            <a:r>
              <a:rPr dirty="0" sz="4400" spc="-40">
                <a:solidFill>
                  <a:srgbClr val="FF0000"/>
                </a:solidFill>
              </a:rPr>
              <a:t>Yapanlar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395501"/>
            <a:ext cx="9857105" cy="4360545"/>
          </a:xfrm>
          <a:prstGeom prst="rect">
            <a:avLst/>
          </a:prstGeom>
        </p:spPr>
        <p:txBody>
          <a:bodyPr wrap="square" lIns="0" tIns="17272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3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10">
                <a:latin typeface="Calibri"/>
                <a:cs typeface="Calibri"/>
              </a:rPr>
              <a:t>Okuldan kaçma,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okuldaki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kuralları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çiğneme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15">
                <a:latin typeface="Calibri"/>
                <a:cs typeface="Calibri"/>
              </a:rPr>
              <a:t>Öğretmenlere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karşı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gelme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15">
                <a:latin typeface="Calibri"/>
                <a:cs typeface="Calibri"/>
              </a:rPr>
              <a:t>Okula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karşı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ilgisizlik,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akademik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başarıda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düşüş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7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10">
                <a:latin typeface="Calibri"/>
                <a:cs typeface="Calibri"/>
              </a:rPr>
              <a:t>Aileye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öğretmene</a:t>
            </a:r>
            <a:r>
              <a:rPr dirty="0" sz="2200" spc="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yönelik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saldırgan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şiddet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içerikli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davranışlar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gösterme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35">
                <a:latin typeface="Calibri"/>
                <a:cs typeface="Calibri"/>
              </a:rPr>
              <a:t>Yetersiz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sosyal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beceriler,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soyutlanma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yalnız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kalma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20">
                <a:latin typeface="Calibri"/>
                <a:cs typeface="Calibri"/>
              </a:rPr>
              <a:t>Erken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yaşta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alkol,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sigara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-5">
                <a:latin typeface="Calibri"/>
                <a:cs typeface="Calibri"/>
              </a:rPr>
              <a:t> madde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kullanımı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5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12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u="heavy" sz="22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Yetişkinlik</a:t>
            </a:r>
            <a:r>
              <a:rPr dirty="0" u="heavy" sz="2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döneminde</a:t>
            </a:r>
            <a:r>
              <a:rPr dirty="0" sz="2200" spc="-5">
                <a:latin typeface="Calibri"/>
                <a:cs typeface="Calibri"/>
              </a:rPr>
              <a:t>: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Suç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şiddet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olaylarına</a:t>
            </a:r>
            <a:r>
              <a:rPr dirty="0" sz="2200" spc="-10">
                <a:latin typeface="Calibri"/>
                <a:cs typeface="Calibri"/>
              </a:rPr>
              <a:t> karışma,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aile içi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şiddet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gösterme,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riskli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70"/>
              </a:spcBef>
            </a:pPr>
            <a:r>
              <a:rPr dirty="0" sz="2200" spc="-15">
                <a:latin typeface="Calibri"/>
                <a:cs typeface="Calibri"/>
              </a:rPr>
              <a:t>davranışlarda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bulunma,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madde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kullanımı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psikiyatrik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hastalık</a:t>
            </a:r>
            <a:r>
              <a:rPr dirty="0" sz="2200" spc="-5">
                <a:latin typeface="Calibri"/>
                <a:cs typeface="Calibri"/>
              </a:rPr>
              <a:t> riski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9632" y="6304279"/>
            <a:ext cx="43059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(Fergusson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 2014;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Gökkaya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Tekinsav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Sütcü,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2020;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Menesini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ve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 2003)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0694" y="684352"/>
            <a:ext cx="1052830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/>
              <a:t>Akran</a:t>
            </a:r>
            <a:r>
              <a:rPr dirty="0" sz="3600" spc="-5"/>
              <a:t> Zorbalığının</a:t>
            </a:r>
            <a:r>
              <a:rPr dirty="0" sz="3600" spc="15"/>
              <a:t> </a:t>
            </a:r>
            <a:r>
              <a:rPr dirty="0" sz="3600" spc="-5"/>
              <a:t>Sonuçları</a:t>
            </a:r>
            <a:r>
              <a:rPr dirty="0" sz="3600"/>
              <a:t> –</a:t>
            </a:r>
            <a:r>
              <a:rPr dirty="0" sz="3600" spc="-5"/>
              <a:t> </a:t>
            </a:r>
            <a:r>
              <a:rPr dirty="0" sz="3600" spc="-15">
                <a:solidFill>
                  <a:srgbClr val="FF0000"/>
                </a:solidFill>
              </a:rPr>
              <a:t>Zorbalığa</a:t>
            </a:r>
            <a:r>
              <a:rPr dirty="0" sz="3600">
                <a:solidFill>
                  <a:srgbClr val="FF0000"/>
                </a:solidFill>
              </a:rPr>
              <a:t> </a:t>
            </a:r>
            <a:r>
              <a:rPr dirty="0" sz="3600" spc="-5">
                <a:solidFill>
                  <a:srgbClr val="FF0000"/>
                </a:solidFill>
              </a:rPr>
              <a:t>Maruz</a:t>
            </a:r>
            <a:r>
              <a:rPr dirty="0" sz="3600">
                <a:solidFill>
                  <a:srgbClr val="FF0000"/>
                </a:solidFill>
              </a:rPr>
              <a:t> </a:t>
            </a:r>
            <a:r>
              <a:rPr dirty="0" sz="3600" spc="-10">
                <a:solidFill>
                  <a:srgbClr val="FF0000"/>
                </a:solidFill>
              </a:rPr>
              <a:t>Kalanlar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373934"/>
            <a:ext cx="10672445" cy="523875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9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Kendisini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değersiz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mutsuz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hissetme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Kızgınlık,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çaresizlik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-10">
                <a:latin typeface="Calibri"/>
                <a:cs typeface="Calibri"/>
              </a:rPr>
              <a:t> yalnızlık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Uyku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problemleri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10">
                <a:latin typeface="Calibri"/>
                <a:cs typeface="Calibri"/>
              </a:rPr>
              <a:t>Fiziksel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belirtiler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(karın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ağrısı,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baş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ağrısı,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mide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bulantısı)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Okula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karşı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isteksizlik,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okuldan uzaklaşma,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okulda</a:t>
            </a:r>
            <a:r>
              <a:rPr dirty="0" sz="2000" spc="-10">
                <a:latin typeface="Calibri"/>
                <a:cs typeface="Calibri"/>
              </a:rPr>
              <a:t> kendini </a:t>
            </a:r>
            <a:r>
              <a:rPr dirty="0" sz="2000" spc="-5">
                <a:latin typeface="Calibri"/>
                <a:cs typeface="Calibri"/>
              </a:rPr>
              <a:t>güvensiz hissetme,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akademik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başarıda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düşüş,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konsantrasyon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problemleri,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okul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veya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sınıf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değişikliği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>
                <a:latin typeface="Calibri"/>
                <a:cs typeface="Calibri"/>
              </a:rPr>
              <a:t>Düşük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benlik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saygısı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10">
                <a:latin typeface="Calibri"/>
                <a:cs typeface="Calibri"/>
              </a:rPr>
              <a:t>Depresyon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-20">
                <a:latin typeface="Calibri"/>
                <a:cs typeface="Calibri"/>
              </a:rPr>
              <a:t> kaygı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Kendine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zarar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verme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düşünceleri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girişimi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3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5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u="heavy" sz="20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Yetişkinlik</a:t>
            </a:r>
            <a:r>
              <a:rPr dirty="0" u="heavy" sz="2000" spc="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döneminde: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düşük benlik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saygısı,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depresyon</a:t>
            </a:r>
            <a:r>
              <a:rPr dirty="0" sz="2000" spc="-15">
                <a:latin typeface="Calibri"/>
                <a:cs typeface="Calibri"/>
              </a:rPr>
              <a:t> ve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kaygı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problemleri,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romantik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ilişkilerde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problem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yaşama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riski</a:t>
            </a:r>
            <a:endParaRPr sz="2000">
              <a:latin typeface="Calibri"/>
              <a:cs typeface="Calibri"/>
            </a:endParaRPr>
          </a:p>
          <a:p>
            <a:pPr marL="6170295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Calibri"/>
                <a:cs typeface="Calibri"/>
              </a:rPr>
              <a:t>(Gültekin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Sayıl,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2005;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Kapcı,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2004;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Ledwell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</a:t>
            </a:r>
            <a:r>
              <a:rPr dirty="0" sz="1100" spc="-5">
                <a:latin typeface="Calibri"/>
                <a:cs typeface="Calibri"/>
              </a:rPr>
              <a:t> King,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2013; </a:t>
            </a:r>
            <a:r>
              <a:rPr dirty="0" sz="1100">
                <a:latin typeface="Calibri"/>
                <a:cs typeface="Calibri"/>
              </a:rPr>
              <a:t>Ttofi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ark.,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2011)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11102"/>
            <a:ext cx="5176520" cy="2787015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8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25">
                <a:latin typeface="Calibri"/>
                <a:cs typeface="Calibri"/>
              </a:rPr>
              <a:t>Yüksek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düzeyde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saldırgan</a:t>
            </a:r>
            <a:r>
              <a:rPr dirty="0" sz="2600" spc="-10">
                <a:latin typeface="Calibri"/>
                <a:cs typeface="Calibri"/>
              </a:rPr>
              <a:t> davranışlar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9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15">
                <a:latin typeface="Calibri"/>
                <a:cs typeface="Calibri"/>
              </a:rPr>
              <a:t>Depresyon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30">
                <a:latin typeface="Calibri"/>
                <a:cs typeface="Calibri"/>
              </a:rPr>
              <a:t>kaygı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5">
                <a:latin typeface="Calibri"/>
                <a:cs typeface="Calibri"/>
              </a:rPr>
              <a:t>Duygusal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stres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>
                <a:latin typeface="Calibri"/>
                <a:cs typeface="Calibri"/>
              </a:rPr>
              <a:t>Düşük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benlik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saygısı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5">
                <a:latin typeface="Calibri"/>
                <a:cs typeface="Calibri"/>
              </a:rPr>
              <a:t>Arkadaşlık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ilişkilerinde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problemler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>
                <a:latin typeface="Calibri"/>
                <a:cs typeface="Calibri"/>
              </a:rPr>
              <a:t>Dışlanma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5497" y="6525259"/>
            <a:ext cx="3366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(Conners-Burrow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ark., </a:t>
            </a:r>
            <a:r>
              <a:rPr dirty="0" sz="1200">
                <a:latin typeface="Calibri"/>
                <a:cs typeface="Calibri"/>
              </a:rPr>
              <a:t>2009; </a:t>
            </a:r>
            <a:r>
              <a:rPr dirty="0" sz="1200" spc="-10">
                <a:latin typeface="Calibri"/>
                <a:cs typeface="Calibri"/>
              </a:rPr>
              <a:t>Swearer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ark., </a:t>
            </a:r>
            <a:r>
              <a:rPr dirty="0" sz="1200">
                <a:latin typeface="Calibri"/>
                <a:cs typeface="Calibri"/>
              </a:rPr>
              <a:t>2001)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7705" y="373456"/>
            <a:ext cx="9099550" cy="11842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</a:pPr>
            <a:r>
              <a:rPr dirty="0" spc="-20"/>
              <a:t>Akran</a:t>
            </a:r>
            <a:r>
              <a:rPr dirty="0"/>
              <a:t> </a:t>
            </a:r>
            <a:r>
              <a:rPr dirty="0" spc="-10"/>
              <a:t>Zorbalığının</a:t>
            </a:r>
            <a:r>
              <a:rPr dirty="0" spc="25"/>
              <a:t> </a:t>
            </a:r>
            <a:r>
              <a:rPr dirty="0" spc="-5"/>
              <a:t>Sonuçları</a:t>
            </a:r>
            <a:r>
              <a:rPr dirty="0" spc="25"/>
              <a:t> </a:t>
            </a:r>
            <a:r>
              <a:rPr dirty="0" spc="-5"/>
              <a:t>–</a:t>
            </a:r>
          </a:p>
          <a:p>
            <a:pPr algn="ctr">
              <a:lnSpc>
                <a:spcPts val="4560"/>
              </a:lnSpc>
            </a:pPr>
            <a:r>
              <a:rPr dirty="0" spc="-10">
                <a:solidFill>
                  <a:srgbClr val="FF0000"/>
                </a:solidFill>
              </a:rPr>
              <a:t>Zorbalık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 spc="-60">
                <a:solidFill>
                  <a:srgbClr val="FF0000"/>
                </a:solidFill>
              </a:rPr>
              <a:t>Yapan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spc="-20">
                <a:solidFill>
                  <a:srgbClr val="FF0000"/>
                </a:solidFill>
              </a:rPr>
              <a:t>ve</a:t>
            </a:r>
            <a:r>
              <a:rPr dirty="0" spc="-10">
                <a:solidFill>
                  <a:srgbClr val="FF0000"/>
                </a:solidFill>
              </a:rPr>
              <a:t> </a:t>
            </a:r>
            <a:r>
              <a:rPr dirty="0" spc="-20">
                <a:solidFill>
                  <a:srgbClr val="FF0000"/>
                </a:solidFill>
              </a:rPr>
              <a:t>Zorbalığa</a:t>
            </a:r>
            <a:r>
              <a:rPr dirty="0" spc="3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Maruz Kalanlar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5905" y="349757"/>
            <a:ext cx="914273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0"/>
              <a:t>Akran</a:t>
            </a:r>
            <a:r>
              <a:rPr dirty="0" sz="4400" spc="-10"/>
              <a:t> Zorbalığının</a:t>
            </a:r>
            <a:r>
              <a:rPr dirty="0" sz="4400" spc="-35"/>
              <a:t> </a:t>
            </a:r>
            <a:r>
              <a:rPr dirty="0" sz="4400"/>
              <a:t>Sonuçları</a:t>
            </a:r>
            <a:r>
              <a:rPr dirty="0" sz="4400" spc="-45"/>
              <a:t> </a:t>
            </a:r>
            <a:r>
              <a:rPr dirty="0" sz="4400"/>
              <a:t>-</a:t>
            </a:r>
            <a:r>
              <a:rPr dirty="0" sz="4400" spc="-5"/>
              <a:t> </a:t>
            </a:r>
            <a:r>
              <a:rPr dirty="0" sz="4400" spc="-5">
                <a:solidFill>
                  <a:srgbClr val="FF0000"/>
                </a:solidFill>
              </a:rPr>
              <a:t>İzleyiciler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357" y="1528724"/>
            <a:ext cx="10762615" cy="326136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Benim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de başıma</a:t>
            </a:r>
            <a:r>
              <a:rPr dirty="0" sz="2200" spc="-10">
                <a:latin typeface="Calibri"/>
                <a:cs typeface="Calibri"/>
              </a:rPr>
              <a:t> gelebilir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düşüncesi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Kendini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savunmak </a:t>
            </a:r>
            <a:r>
              <a:rPr dirty="0" sz="2200" spc="-5">
                <a:latin typeface="Calibri"/>
                <a:cs typeface="Calibri"/>
              </a:rPr>
              <a:t>için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sürekli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tetikte</a:t>
            </a:r>
            <a:r>
              <a:rPr dirty="0" sz="2200" spc="4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olma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hissi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Zorbalığa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maruz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kalan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öğrenciye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yardım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edemediği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için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suçluluk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duyma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güçsüz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hissetme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olaylarına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katılması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için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baskı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hissetme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Mutsuzluk,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üzüntü,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umutsuzluk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Korku,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kaygı,</a:t>
            </a:r>
            <a:r>
              <a:rPr dirty="0" sz="2200" spc="-10">
                <a:latin typeface="Calibri"/>
                <a:cs typeface="Calibri"/>
              </a:rPr>
              <a:t> endişe,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tedirginlik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Okulu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sevmeme,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okuldan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uzaklaşma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okulda</a:t>
            </a:r>
            <a:r>
              <a:rPr dirty="0" sz="2200" spc="-15">
                <a:latin typeface="Calibri"/>
                <a:cs typeface="Calibri"/>
              </a:rPr>
              <a:t> kendini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güvende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hissetmeme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19361" y="6568846"/>
            <a:ext cx="2425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(Nishina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Juvanen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2005;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Rigby, </a:t>
            </a:r>
            <a:r>
              <a:rPr dirty="0" sz="1200">
                <a:latin typeface="Calibri"/>
                <a:cs typeface="Calibri"/>
              </a:rPr>
              <a:t>2003)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889" y="609676"/>
            <a:ext cx="787717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0"/>
              <a:t>Akran</a:t>
            </a:r>
            <a:r>
              <a:rPr dirty="0" sz="4400" spc="-15"/>
              <a:t> </a:t>
            </a:r>
            <a:r>
              <a:rPr dirty="0" sz="4400" spc="-10"/>
              <a:t>Zorbalığı</a:t>
            </a:r>
            <a:r>
              <a:rPr dirty="0" sz="4400" spc="-35"/>
              <a:t> </a:t>
            </a:r>
            <a:r>
              <a:rPr dirty="0" sz="4400"/>
              <a:t>ile</a:t>
            </a:r>
            <a:r>
              <a:rPr dirty="0" sz="4400" spc="-30"/>
              <a:t> </a:t>
            </a:r>
            <a:r>
              <a:rPr dirty="0" sz="4400"/>
              <a:t>İlişkili</a:t>
            </a:r>
            <a:r>
              <a:rPr dirty="0" sz="4400" spc="-45"/>
              <a:t> </a:t>
            </a:r>
            <a:r>
              <a:rPr dirty="0" sz="4400" spc="-25"/>
              <a:t>Faktörler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3440429" cy="35191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Bireysel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Özellikler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Aileye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İlişkin</a:t>
            </a:r>
            <a:r>
              <a:rPr dirty="0" sz="2800" spc="-15">
                <a:latin typeface="Calibri"/>
                <a:cs typeface="Calibri"/>
              </a:rPr>
              <a:t> Özellikler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Okula</a:t>
            </a:r>
            <a:r>
              <a:rPr dirty="0" sz="2800" spc="-10">
                <a:latin typeface="Calibri"/>
                <a:cs typeface="Calibri"/>
              </a:rPr>
              <a:t> İlişkin </a:t>
            </a:r>
            <a:r>
              <a:rPr dirty="0" sz="2800" spc="-15">
                <a:latin typeface="Calibri"/>
                <a:cs typeface="Calibri"/>
              </a:rPr>
              <a:t>Özellikler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Çevresel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Özellikler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318130"/>
            <a:ext cx="10293985" cy="160401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61975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30">
                <a:latin typeface="Calibri"/>
                <a:cs typeface="Calibri"/>
              </a:rPr>
              <a:t>Araştırmalar,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akran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zorbalığının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çocukların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bireysel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özelliklerinden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kaynaklanan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0000"/>
                </a:solidFill>
                <a:latin typeface="Calibri"/>
                <a:cs typeface="Calibri"/>
              </a:rPr>
              <a:t>tek</a:t>
            </a:r>
            <a:r>
              <a:rPr dirty="0" sz="28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yönlü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bir</a:t>
            </a:r>
            <a:r>
              <a:rPr dirty="0" sz="28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problem</a:t>
            </a:r>
            <a:r>
              <a:rPr dirty="0" sz="28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değil</a:t>
            </a:r>
            <a:r>
              <a:rPr dirty="0" sz="28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aile,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okul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atmosferi,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3020"/>
              </a:lnSpc>
              <a:spcBef>
                <a:spcPts val="10"/>
              </a:spcBef>
            </a:pPr>
            <a:r>
              <a:rPr dirty="0" sz="2800" spc="-10">
                <a:latin typeface="Calibri"/>
                <a:cs typeface="Calibri"/>
              </a:rPr>
              <a:t>öğretmen </a:t>
            </a:r>
            <a:r>
              <a:rPr dirty="0" sz="2800" spc="-5">
                <a:latin typeface="Calibri"/>
                <a:cs typeface="Calibri"/>
              </a:rPr>
              <a:t>tutumu,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arkadaş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ilişkileri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içinde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yaşanılan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kültürün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rol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oynadığı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çok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boyutlu</a:t>
            </a:r>
            <a:r>
              <a:rPr dirty="0" sz="28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bir</a:t>
            </a:r>
            <a:r>
              <a:rPr dirty="0" sz="28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problem</a:t>
            </a:r>
            <a:r>
              <a:rPr dirty="0" sz="28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olduğunu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göstermektedir.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3476" y="609676"/>
            <a:ext cx="684212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/>
              <a:t>Çocukların</a:t>
            </a:r>
            <a:r>
              <a:rPr dirty="0" sz="4400" spc="-55"/>
              <a:t> </a:t>
            </a:r>
            <a:r>
              <a:rPr dirty="0" sz="4400" spc="-15"/>
              <a:t>Bireysel</a:t>
            </a:r>
            <a:r>
              <a:rPr dirty="0" sz="4400" spc="-65"/>
              <a:t> </a:t>
            </a:r>
            <a:r>
              <a:rPr dirty="0" sz="4400" spc="-15"/>
              <a:t>Özellikleri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3790188" y="1690116"/>
            <a:ext cx="4918075" cy="4919980"/>
            <a:chOff x="3790188" y="1690116"/>
            <a:chExt cx="4918075" cy="4919980"/>
          </a:xfrm>
        </p:grpSpPr>
        <p:sp>
          <p:nvSpPr>
            <p:cNvPr id="4" name="object 4"/>
            <p:cNvSpPr/>
            <p:nvPr/>
          </p:nvSpPr>
          <p:spPr>
            <a:xfrm>
              <a:off x="3790188" y="1690116"/>
              <a:ext cx="4918075" cy="4919980"/>
            </a:xfrm>
            <a:custGeom>
              <a:avLst/>
              <a:gdLst/>
              <a:ahLst/>
              <a:cxnLst/>
              <a:rect l="l" t="t" r="r" b="b"/>
              <a:pathLst>
                <a:path w="4918075" h="4919980">
                  <a:moveTo>
                    <a:pt x="2458974" y="0"/>
                  </a:moveTo>
                  <a:lnTo>
                    <a:pt x="0" y="2459736"/>
                  </a:lnTo>
                  <a:lnTo>
                    <a:pt x="2458974" y="4919472"/>
                  </a:lnTo>
                  <a:lnTo>
                    <a:pt x="4917947" y="2459736"/>
                  </a:lnTo>
                  <a:lnTo>
                    <a:pt x="2458974" y="0"/>
                  </a:lnTo>
                  <a:close/>
                </a:path>
              </a:pathLst>
            </a:custGeom>
            <a:solidFill>
              <a:srgbClr val="FFE8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256532" y="2157984"/>
              <a:ext cx="1918970" cy="1918970"/>
            </a:xfrm>
            <a:custGeom>
              <a:avLst/>
              <a:gdLst/>
              <a:ahLst/>
              <a:cxnLst/>
              <a:rect l="l" t="t" r="r" b="b"/>
              <a:pathLst>
                <a:path w="1918970" h="1918970">
                  <a:moveTo>
                    <a:pt x="1598929" y="0"/>
                  </a:moveTo>
                  <a:lnTo>
                    <a:pt x="319785" y="0"/>
                  </a:lnTo>
                  <a:lnTo>
                    <a:pt x="272520" y="3466"/>
                  </a:lnTo>
                  <a:lnTo>
                    <a:pt x="227411" y="13535"/>
                  </a:lnTo>
                  <a:lnTo>
                    <a:pt x="184953" y="29714"/>
                  </a:lnTo>
                  <a:lnTo>
                    <a:pt x="145639" y="51508"/>
                  </a:lnTo>
                  <a:lnTo>
                    <a:pt x="109965" y="78423"/>
                  </a:lnTo>
                  <a:lnTo>
                    <a:pt x="78423" y="109965"/>
                  </a:lnTo>
                  <a:lnTo>
                    <a:pt x="51508" y="145639"/>
                  </a:lnTo>
                  <a:lnTo>
                    <a:pt x="29714" y="184953"/>
                  </a:lnTo>
                  <a:lnTo>
                    <a:pt x="13535" y="227411"/>
                  </a:lnTo>
                  <a:lnTo>
                    <a:pt x="3466" y="272520"/>
                  </a:lnTo>
                  <a:lnTo>
                    <a:pt x="0" y="319786"/>
                  </a:lnTo>
                  <a:lnTo>
                    <a:pt x="0" y="1598929"/>
                  </a:lnTo>
                  <a:lnTo>
                    <a:pt x="3466" y="1646195"/>
                  </a:lnTo>
                  <a:lnTo>
                    <a:pt x="13535" y="1691304"/>
                  </a:lnTo>
                  <a:lnTo>
                    <a:pt x="29714" y="1733762"/>
                  </a:lnTo>
                  <a:lnTo>
                    <a:pt x="51508" y="1773076"/>
                  </a:lnTo>
                  <a:lnTo>
                    <a:pt x="78423" y="1808750"/>
                  </a:lnTo>
                  <a:lnTo>
                    <a:pt x="109965" y="1840292"/>
                  </a:lnTo>
                  <a:lnTo>
                    <a:pt x="145639" y="1867207"/>
                  </a:lnTo>
                  <a:lnTo>
                    <a:pt x="184953" y="1889001"/>
                  </a:lnTo>
                  <a:lnTo>
                    <a:pt x="227411" y="1905180"/>
                  </a:lnTo>
                  <a:lnTo>
                    <a:pt x="272520" y="1915249"/>
                  </a:lnTo>
                  <a:lnTo>
                    <a:pt x="319785" y="1918715"/>
                  </a:lnTo>
                  <a:lnTo>
                    <a:pt x="1598929" y="1918715"/>
                  </a:lnTo>
                  <a:lnTo>
                    <a:pt x="1646195" y="1915249"/>
                  </a:lnTo>
                  <a:lnTo>
                    <a:pt x="1691304" y="1905180"/>
                  </a:lnTo>
                  <a:lnTo>
                    <a:pt x="1733762" y="1889001"/>
                  </a:lnTo>
                  <a:lnTo>
                    <a:pt x="1773076" y="1867207"/>
                  </a:lnTo>
                  <a:lnTo>
                    <a:pt x="1808750" y="1840292"/>
                  </a:lnTo>
                  <a:lnTo>
                    <a:pt x="1840292" y="1808750"/>
                  </a:lnTo>
                  <a:lnTo>
                    <a:pt x="1867207" y="1773076"/>
                  </a:lnTo>
                  <a:lnTo>
                    <a:pt x="1889001" y="1733762"/>
                  </a:lnTo>
                  <a:lnTo>
                    <a:pt x="1905180" y="1691304"/>
                  </a:lnTo>
                  <a:lnTo>
                    <a:pt x="1915249" y="1646195"/>
                  </a:lnTo>
                  <a:lnTo>
                    <a:pt x="1918715" y="1598929"/>
                  </a:lnTo>
                  <a:lnTo>
                    <a:pt x="1918715" y="319786"/>
                  </a:lnTo>
                  <a:lnTo>
                    <a:pt x="1915249" y="272520"/>
                  </a:lnTo>
                  <a:lnTo>
                    <a:pt x="1905180" y="227411"/>
                  </a:lnTo>
                  <a:lnTo>
                    <a:pt x="1889001" y="184953"/>
                  </a:lnTo>
                  <a:lnTo>
                    <a:pt x="1867207" y="145639"/>
                  </a:lnTo>
                  <a:lnTo>
                    <a:pt x="1840292" y="109965"/>
                  </a:lnTo>
                  <a:lnTo>
                    <a:pt x="1808750" y="78423"/>
                  </a:lnTo>
                  <a:lnTo>
                    <a:pt x="1773076" y="51508"/>
                  </a:lnTo>
                  <a:lnTo>
                    <a:pt x="1733762" y="29714"/>
                  </a:lnTo>
                  <a:lnTo>
                    <a:pt x="1691304" y="13535"/>
                  </a:lnTo>
                  <a:lnTo>
                    <a:pt x="1646195" y="3466"/>
                  </a:lnTo>
                  <a:lnTo>
                    <a:pt x="159892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256532" y="2157984"/>
              <a:ext cx="1918970" cy="1918970"/>
            </a:xfrm>
            <a:custGeom>
              <a:avLst/>
              <a:gdLst/>
              <a:ahLst/>
              <a:cxnLst/>
              <a:rect l="l" t="t" r="r" b="b"/>
              <a:pathLst>
                <a:path w="1918970" h="1918970">
                  <a:moveTo>
                    <a:pt x="0" y="319786"/>
                  </a:moveTo>
                  <a:lnTo>
                    <a:pt x="3466" y="272520"/>
                  </a:lnTo>
                  <a:lnTo>
                    <a:pt x="13535" y="227411"/>
                  </a:lnTo>
                  <a:lnTo>
                    <a:pt x="29714" y="184953"/>
                  </a:lnTo>
                  <a:lnTo>
                    <a:pt x="51508" y="145639"/>
                  </a:lnTo>
                  <a:lnTo>
                    <a:pt x="78423" y="109965"/>
                  </a:lnTo>
                  <a:lnTo>
                    <a:pt x="109965" y="78423"/>
                  </a:lnTo>
                  <a:lnTo>
                    <a:pt x="145639" y="51508"/>
                  </a:lnTo>
                  <a:lnTo>
                    <a:pt x="184953" y="29714"/>
                  </a:lnTo>
                  <a:lnTo>
                    <a:pt x="227411" y="13535"/>
                  </a:lnTo>
                  <a:lnTo>
                    <a:pt x="272520" y="3466"/>
                  </a:lnTo>
                  <a:lnTo>
                    <a:pt x="319785" y="0"/>
                  </a:lnTo>
                  <a:lnTo>
                    <a:pt x="1598929" y="0"/>
                  </a:lnTo>
                  <a:lnTo>
                    <a:pt x="1646195" y="3466"/>
                  </a:lnTo>
                  <a:lnTo>
                    <a:pt x="1691304" y="13535"/>
                  </a:lnTo>
                  <a:lnTo>
                    <a:pt x="1733762" y="29714"/>
                  </a:lnTo>
                  <a:lnTo>
                    <a:pt x="1773076" y="51508"/>
                  </a:lnTo>
                  <a:lnTo>
                    <a:pt x="1808750" y="78423"/>
                  </a:lnTo>
                  <a:lnTo>
                    <a:pt x="1840292" y="109965"/>
                  </a:lnTo>
                  <a:lnTo>
                    <a:pt x="1867207" y="145639"/>
                  </a:lnTo>
                  <a:lnTo>
                    <a:pt x="1889001" y="184953"/>
                  </a:lnTo>
                  <a:lnTo>
                    <a:pt x="1905180" y="227411"/>
                  </a:lnTo>
                  <a:lnTo>
                    <a:pt x="1915249" y="272520"/>
                  </a:lnTo>
                  <a:lnTo>
                    <a:pt x="1918715" y="319786"/>
                  </a:lnTo>
                  <a:lnTo>
                    <a:pt x="1918715" y="1598929"/>
                  </a:lnTo>
                  <a:lnTo>
                    <a:pt x="1915249" y="1646195"/>
                  </a:lnTo>
                  <a:lnTo>
                    <a:pt x="1905180" y="1691304"/>
                  </a:lnTo>
                  <a:lnTo>
                    <a:pt x="1889001" y="1733762"/>
                  </a:lnTo>
                  <a:lnTo>
                    <a:pt x="1867207" y="1773076"/>
                  </a:lnTo>
                  <a:lnTo>
                    <a:pt x="1840292" y="1808750"/>
                  </a:lnTo>
                  <a:lnTo>
                    <a:pt x="1808750" y="1840292"/>
                  </a:lnTo>
                  <a:lnTo>
                    <a:pt x="1773076" y="1867207"/>
                  </a:lnTo>
                  <a:lnTo>
                    <a:pt x="1733762" y="1889001"/>
                  </a:lnTo>
                  <a:lnTo>
                    <a:pt x="1691304" y="1905180"/>
                  </a:lnTo>
                  <a:lnTo>
                    <a:pt x="1646195" y="1915249"/>
                  </a:lnTo>
                  <a:lnTo>
                    <a:pt x="1598929" y="1918715"/>
                  </a:lnTo>
                  <a:lnTo>
                    <a:pt x="319785" y="1918715"/>
                  </a:lnTo>
                  <a:lnTo>
                    <a:pt x="272520" y="1915249"/>
                  </a:lnTo>
                  <a:lnTo>
                    <a:pt x="227411" y="1905180"/>
                  </a:lnTo>
                  <a:lnTo>
                    <a:pt x="184953" y="1889001"/>
                  </a:lnTo>
                  <a:lnTo>
                    <a:pt x="145639" y="1867207"/>
                  </a:lnTo>
                  <a:lnTo>
                    <a:pt x="109965" y="1840292"/>
                  </a:lnTo>
                  <a:lnTo>
                    <a:pt x="78423" y="1808750"/>
                  </a:lnTo>
                  <a:lnTo>
                    <a:pt x="51508" y="1773076"/>
                  </a:lnTo>
                  <a:lnTo>
                    <a:pt x="29714" y="1733762"/>
                  </a:lnTo>
                  <a:lnTo>
                    <a:pt x="13535" y="1691304"/>
                  </a:lnTo>
                  <a:lnTo>
                    <a:pt x="3466" y="1646195"/>
                  </a:lnTo>
                  <a:lnTo>
                    <a:pt x="0" y="1598929"/>
                  </a:lnTo>
                  <a:lnTo>
                    <a:pt x="0" y="31978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964938" y="2849956"/>
            <a:ext cx="5029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aş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316726" y="2151633"/>
            <a:ext cx="1930400" cy="1931670"/>
            <a:chOff x="6316726" y="2151633"/>
            <a:chExt cx="1930400" cy="1931670"/>
          </a:xfrm>
        </p:grpSpPr>
        <p:sp>
          <p:nvSpPr>
            <p:cNvPr id="9" name="object 9"/>
            <p:cNvSpPr/>
            <p:nvPr/>
          </p:nvSpPr>
          <p:spPr>
            <a:xfrm>
              <a:off x="6323076" y="2157983"/>
              <a:ext cx="1917700" cy="1918970"/>
            </a:xfrm>
            <a:custGeom>
              <a:avLst/>
              <a:gdLst/>
              <a:ahLst/>
              <a:cxnLst/>
              <a:rect l="l" t="t" r="r" b="b"/>
              <a:pathLst>
                <a:path w="1917700" h="1918970">
                  <a:moveTo>
                    <a:pt x="1597659" y="0"/>
                  </a:moveTo>
                  <a:lnTo>
                    <a:pt x="319531" y="0"/>
                  </a:lnTo>
                  <a:lnTo>
                    <a:pt x="272300" y="3463"/>
                  </a:lnTo>
                  <a:lnTo>
                    <a:pt x="227225" y="13524"/>
                  </a:lnTo>
                  <a:lnTo>
                    <a:pt x="184800" y="29688"/>
                  </a:lnTo>
                  <a:lnTo>
                    <a:pt x="145518" y="51464"/>
                  </a:lnTo>
                  <a:lnTo>
                    <a:pt x="109872" y="78356"/>
                  </a:lnTo>
                  <a:lnTo>
                    <a:pt x="78356" y="109872"/>
                  </a:lnTo>
                  <a:lnTo>
                    <a:pt x="51464" y="145518"/>
                  </a:lnTo>
                  <a:lnTo>
                    <a:pt x="29688" y="184800"/>
                  </a:lnTo>
                  <a:lnTo>
                    <a:pt x="13524" y="227225"/>
                  </a:lnTo>
                  <a:lnTo>
                    <a:pt x="3463" y="272300"/>
                  </a:lnTo>
                  <a:lnTo>
                    <a:pt x="0" y="319531"/>
                  </a:lnTo>
                  <a:lnTo>
                    <a:pt x="0" y="1599183"/>
                  </a:lnTo>
                  <a:lnTo>
                    <a:pt x="3463" y="1646415"/>
                  </a:lnTo>
                  <a:lnTo>
                    <a:pt x="13524" y="1691490"/>
                  </a:lnTo>
                  <a:lnTo>
                    <a:pt x="29688" y="1733915"/>
                  </a:lnTo>
                  <a:lnTo>
                    <a:pt x="51464" y="1773197"/>
                  </a:lnTo>
                  <a:lnTo>
                    <a:pt x="78356" y="1808843"/>
                  </a:lnTo>
                  <a:lnTo>
                    <a:pt x="109872" y="1840359"/>
                  </a:lnTo>
                  <a:lnTo>
                    <a:pt x="145518" y="1867251"/>
                  </a:lnTo>
                  <a:lnTo>
                    <a:pt x="184800" y="1889027"/>
                  </a:lnTo>
                  <a:lnTo>
                    <a:pt x="227225" y="1905191"/>
                  </a:lnTo>
                  <a:lnTo>
                    <a:pt x="272300" y="1915252"/>
                  </a:lnTo>
                  <a:lnTo>
                    <a:pt x="319531" y="1918715"/>
                  </a:lnTo>
                  <a:lnTo>
                    <a:pt x="1597659" y="1918715"/>
                  </a:lnTo>
                  <a:lnTo>
                    <a:pt x="1644891" y="1915252"/>
                  </a:lnTo>
                  <a:lnTo>
                    <a:pt x="1689966" y="1905191"/>
                  </a:lnTo>
                  <a:lnTo>
                    <a:pt x="1732391" y="1889027"/>
                  </a:lnTo>
                  <a:lnTo>
                    <a:pt x="1771673" y="1867251"/>
                  </a:lnTo>
                  <a:lnTo>
                    <a:pt x="1807319" y="1840359"/>
                  </a:lnTo>
                  <a:lnTo>
                    <a:pt x="1838835" y="1808843"/>
                  </a:lnTo>
                  <a:lnTo>
                    <a:pt x="1865727" y="1773197"/>
                  </a:lnTo>
                  <a:lnTo>
                    <a:pt x="1887503" y="1733915"/>
                  </a:lnTo>
                  <a:lnTo>
                    <a:pt x="1903667" y="1691490"/>
                  </a:lnTo>
                  <a:lnTo>
                    <a:pt x="1913728" y="1646415"/>
                  </a:lnTo>
                  <a:lnTo>
                    <a:pt x="1917192" y="1599183"/>
                  </a:lnTo>
                  <a:lnTo>
                    <a:pt x="1917192" y="319531"/>
                  </a:lnTo>
                  <a:lnTo>
                    <a:pt x="1913728" y="272300"/>
                  </a:lnTo>
                  <a:lnTo>
                    <a:pt x="1903667" y="227225"/>
                  </a:lnTo>
                  <a:lnTo>
                    <a:pt x="1887503" y="184800"/>
                  </a:lnTo>
                  <a:lnTo>
                    <a:pt x="1865727" y="145518"/>
                  </a:lnTo>
                  <a:lnTo>
                    <a:pt x="1838835" y="109872"/>
                  </a:lnTo>
                  <a:lnTo>
                    <a:pt x="1807319" y="78356"/>
                  </a:lnTo>
                  <a:lnTo>
                    <a:pt x="1771673" y="51464"/>
                  </a:lnTo>
                  <a:lnTo>
                    <a:pt x="1732391" y="29688"/>
                  </a:lnTo>
                  <a:lnTo>
                    <a:pt x="1689966" y="13524"/>
                  </a:lnTo>
                  <a:lnTo>
                    <a:pt x="1644891" y="3463"/>
                  </a:lnTo>
                  <a:lnTo>
                    <a:pt x="1597659" y="0"/>
                  </a:lnTo>
                  <a:close/>
                </a:path>
              </a:pathLst>
            </a:custGeom>
            <a:solidFill>
              <a:srgbClr val="52EB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23076" y="2157983"/>
              <a:ext cx="1917700" cy="1918970"/>
            </a:xfrm>
            <a:custGeom>
              <a:avLst/>
              <a:gdLst/>
              <a:ahLst/>
              <a:cxnLst/>
              <a:rect l="l" t="t" r="r" b="b"/>
              <a:pathLst>
                <a:path w="1917700" h="1918970">
                  <a:moveTo>
                    <a:pt x="0" y="319531"/>
                  </a:moveTo>
                  <a:lnTo>
                    <a:pt x="3463" y="272300"/>
                  </a:lnTo>
                  <a:lnTo>
                    <a:pt x="13524" y="227225"/>
                  </a:lnTo>
                  <a:lnTo>
                    <a:pt x="29688" y="184800"/>
                  </a:lnTo>
                  <a:lnTo>
                    <a:pt x="51464" y="145518"/>
                  </a:lnTo>
                  <a:lnTo>
                    <a:pt x="78356" y="109872"/>
                  </a:lnTo>
                  <a:lnTo>
                    <a:pt x="109872" y="78356"/>
                  </a:lnTo>
                  <a:lnTo>
                    <a:pt x="145518" y="51464"/>
                  </a:lnTo>
                  <a:lnTo>
                    <a:pt x="184800" y="29688"/>
                  </a:lnTo>
                  <a:lnTo>
                    <a:pt x="227225" y="13524"/>
                  </a:lnTo>
                  <a:lnTo>
                    <a:pt x="272300" y="3463"/>
                  </a:lnTo>
                  <a:lnTo>
                    <a:pt x="319531" y="0"/>
                  </a:lnTo>
                  <a:lnTo>
                    <a:pt x="1597659" y="0"/>
                  </a:lnTo>
                  <a:lnTo>
                    <a:pt x="1644891" y="3463"/>
                  </a:lnTo>
                  <a:lnTo>
                    <a:pt x="1689966" y="13524"/>
                  </a:lnTo>
                  <a:lnTo>
                    <a:pt x="1732391" y="29688"/>
                  </a:lnTo>
                  <a:lnTo>
                    <a:pt x="1771673" y="51464"/>
                  </a:lnTo>
                  <a:lnTo>
                    <a:pt x="1807319" y="78356"/>
                  </a:lnTo>
                  <a:lnTo>
                    <a:pt x="1838835" y="109872"/>
                  </a:lnTo>
                  <a:lnTo>
                    <a:pt x="1865727" y="145518"/>
                  </a:lnTo>
                  <a:lnTo>
                    <a:pt x="1887503" y="184800"/>
                  </a:lnTo>
                  <a:lnTo>
                    <a:pt x="1903667" y="227225"/>
                  </a:lnTo>
                  <a:lnTo>
                    <a:pt x="1913728" y="272300"/>
                  </a:lnTo>
                  <a:lnTo>
                    <a:pt x="1917192" y="319531"/>
                  </a:lnTo>
                  <a:lnTo>
                    <a:pt x="1917192" y="1599183"/>
                  </a:lnTo>
                  <a:lnTo>
                    <a:pt x="1913728" y="1646415"/>
                  </a:lnTo>
                  <a:lnTo>
                    <a:pt x="1903667" y="1691490"/>
                  </a:lnTo>
                  <a:lnTo>
                    <a:pt x="1887503" y="1733915"/>
                  </a:lnTo>
                  <a:lnTo>
                    <a:pt x="1865727" y="1773197"/>
                  </a:lnTo>
                  <a:lnTo>
                    <a:pt x="1838835" y="1808843"/>
                  </a:lnTo>
                  <a:lnTo>
                    <a:pt x="1807319" y="1840359"/>
                  </a:lnTo>
                  <a:lnTo>
                    <a:pt x="1771673" y="1867251"/>
                  </a:lnTo>
                  <a:lnTo>
                    <a:pt x="1732391" y="1889027"/>
                  </a:lnTo>
                  <a:lnTo>
                    <a:pt x="1689966" y="1905191"/>
                  </a:lnTo>
                  <a:lnTo>
                    <a:pt x="1644891" y="1915252"/>
                  </a:lnTo>
                  <a:lnTo>
                    <a:pt x="1597659" y="1918715"/>
                  </a:lnTo>
                  <a:lnTo>
                    <a:pt x="319531" y="1918715"/>
                  </a:lnTo>
                  <a:lnTo>
                    <a:pt x="272300" y="1915252"/>
                  </a:lnTo>
                  <a:lnTo>
                    <a:pt x="227225" y="1905191"/>
                  </a:lnTo>
                  <a:lnTo>
                    <a:pt x="184800" y="1889027"/>
                  </a:lnTo>
                  <a:lnTo>
                    <a:pt x="145518" y="1867251"/>
                  </a:lnTo>
                  <a:lnTo>
                    <a:pt x="109872" y="1840359"/>
                  </a:lnTo>
                  <a:lnTo>
                    <a:pt x="78356" y="1808843"/>
                  </a:lnTo>
                  <a:lnTo>
                    <a:pt x="51464" y="1773197"/>
                  </a:lnTo>
                  <a:lnTo>
                    <a:pt x="29688" y="1733915"/>
                  </a:lnTo>
                  <a:lnTo>
                    <a:pt x="13524" y="1691490"/>
                  </a:lnTo>
                  <a:lnTo>
                    <a:pt x="3463" y="1646415"/>
                  </a:lnTo>
                  <a:lnTo>
                    <a:pt x="0" y="1599183"/>
                  </a:lnTo>
                  <a:lnTo>
                    <a:pt x="0" y="31953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692645" y="2849956"/>
            <a:ext cx="11804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nsi</a:t>
            </a:r>
            <a:r>
              <a:rPr dirty="0" sz="2800" spc="-5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800" spc="-3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250182" y="4216653"/>
            <a:ext cx="1931670" cy="1931670"/>
            <a:chOff x="4250182" y="4216653"/>
            <a:chExt cx="1931670" cy="1931670"/>
          </a:xfrm>
        </p:grpSpPr>
        <p:sp>
          <p:nvSpPr>
            <p:cNvPr id="13" name="object 13"/>
            <p:cNvSpPr/>
            <p:nvPr/>
          </p:nvSpPr>
          <p:spPr>
            <a:xfrm>
              <a:off x="4256532" y="4223003"/>
              <a:ext cx="1918970" cy="1918970"/>
            </a:xfrm>
            <a:custGeom>
              <a:avLst/>
              <a:gdLst/>
              <a:ahLst/>
              <a:cxnLst/>
              <a:rect l="l" t="t" r="r" b="b"/>
              <a:pathLst>
                <a:path w="1918970" h="1918970">
                  <a:moveTo>
                    <a:pt x="1598929" y="0"/>
                  </a:moveTo>
                  <a:lnTo>
                    <a:pt x="319785" y="0"/>
                  </a:lnTo>
                  <a:lnTo>
                    <a:pt x="272520" y="3466"/>
                  </a:lnTo>
                  <a:lnTo>
                    <a:pt x="227411" y="13535"/>
                  </a:lnTo>
                  <a:lnTo>
                    <a:pt x="184953" y="29714"/>
                  </a:lnTo>
                  <a:lnTo>
                    <a:pt x="145639" y="51508"/>
                  </a:lnTo>
                  <a:lnTo>
                    <a:pt x="109965" y="78423"/>
                  </a:lnTo>
                  <a:lnTo>
                    <a:pt x="78423" y="109965"/>
                  </a:lnTo>
                  <a:lnTo>
                    <a:pt x="51508" y="145639"/>
                  </a:lnTo>
                  <a:lnTo>
                    <a:pt x="29714" y="184953"/>
                  </a:lnTo>
                  <a:lnTo>
                    <a:pt x="13535" y="227411"/>
                  </a:lnTo>
                  <a:lnTo>
                    <a:pt x="3466" y="272520"/>
                  </a:lnTo>
                  <a:lnTo>
                    <a:pt x="0" y="319786"/>
                  </a:lnTo>
                  <a:lnTo>
                    <a:pt x="0" y="1598917"/>
                  </a:lnTo>
                  <a:lnTo>
                    <a:pt x="3466" y="1646174"/>
                  </a:lnTo>
                  <a:lnTo>
                    <a:pt x="13535" y="1691279"/>
                  </a:lnTo>
                  <a:lnTo>
                    <a:pt x="29714" y="1733735"/>
                  </a:lnTo>
                  <a:lnTo>
                    <a:pt x="51508" y="1773050"/>
                  </a:lnTo>
                  <a:lnTo>
                    <a:pt x="78423" y="1808728"/>
                  </a:lnTo>
                  <a:lnTo>
                    <a:pt x="109965" y="1840274"/>
                  </a:lnTo>
                  <a:lnTo>
                    <a:pt x="145639" y="1867194"/>
                  </a:lnTo>
                  <a:lnTo>
                    <a:pt x="184953" y="1888992"/>
                  </a:lnTo>
                  <a:lnTo>
                    <a:pt x="227411" y="1905175"/>
                  </a:lnTo>
                  <a:lnTo>
                    <a:pt x="272520" y="1915248"/>
                  </a:lnTo>
                  <a:lnTo>
                    <a:pt x="319785" y="1918716"/>
                  </a:lnTo>
                  <a:lnTo>
                    <a:pt x="1598929" y="1918716"/>
                  </a:lnTo>
                  <a:lnTo>
                    <a:pt x="1646195" y="1915248"/>
                  </a:lnTo>
                  <a:lnTo>
                    <a:pt x="1691304" y="1905175"/>
                  </a:lnTo>
                  <a:lnTo>
                    <a:pt x="1733762" y="1888992"/>
                  </a:lnTo>
                  <a:lnTo>
                    <a:pt x="1773076" y="1867194"/>
                  </a:lnTo>
                  <a:lnTo>
                    <a:pt x="1808750" y="1840274"/>
                  </a:lnTo>
                  <a:lnTo>
                    <a:pt x="1840292" y="1808728"/>
                  </a:lnTo>
                  <a:lnTo>
                    <a:pt x="1867207" y="1773050"/>
                  </a:lnTo>
                  <a:lnTo>
                    <a:pt x="1889001" y="1733735"/>
                  </a:lnTo>
                  <a:lnTo>
                    <a:pt x="1905180" y="1691279"/>
                  </a:lnTo>
                  <a:lnTo>
                    <a:pt x="1915249" y="1646174"/>
                  </a:lnTo>
                  <a:lnTo>
                    <a:pt x="1918715" y="1598917"/>
                  </a:lnTo>
                  <a:lnTo>
                    <a:pt x="1918715" y="319786"/>
                  </a:lnTo>
                  <a:lnTo>
                    <a:pt x="1915249" y="272520"/>
                  </a:lnTo>
                  <a:lnTo>
                    <a:pt x="1905180" y="227411"/>
                  </a:lnTo>
                  <a:lnTo>
                    <a:pt x="1889001" y="184953"/>
                  </a:lnTo>
                  <a:lnTo>
                    <a:pt x="1867207" y="145639"/>
                  </a:lnTo>
                  <a:lnTo>
                    <a:pt x="1840292" y="109965"/>
                  </a:lnTo>
                  <a:lnTo>
                    <a:pt x="1808750" y="78423"/>
                  </a:lnTo>
                  <a:lnTo>
                    <a:pt x="1773076" y="51508"/>
                  </a:lnTo>
                  <a:lnTo>
                    <a:pt x="1733762" y="29714"/>
                  </a:lnTo>
                  <a:lnTo>
                    <a:pt x="1691304" y="13535"/>
                  </a:lnTo>
                  <a:lnTo>
                    <a:pt x="1646195" y="3466"/>
                  </a:lnTo>
                  <a:lnTo>
                    <a:pt x="1598929" y="0"/>
                  </a:lnTo>
                  <a:close/>
                </a:path>
              </a:pathLst>
            </a:custGeom>
            <a:solidFill>
              <a:srgbClr val="2DD6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256532" y="4223003"/>
              <a:ext cx="1918970" cy="1918970"/>
            </a:xfrm>
            <a:custGeom>
              <a:avLst/>
              <a:gdLst/>
              <a:ahLst/>
              <a:cxnLst/>
              <a:rect l="l" t="t" r="r" b="b"/>
              <a:pathLst>
                <a:path w="1918970" h="1918970">
                  <a:moveTo>
                    <a:pt x="0" y="319786"/>
                  </a:moveTo>
                  <a:lnTo>
                    <a:pt x="3466" y="272520"/>
                  </a:lnTo>
                  <a:lnTo>
                    <a:pt x="13535" y="227411"/>
                  </a:lnTo>
                  <a:lnTo>
                    <a:pt x="29714" y="184953"/>
                  </a:lnTo>
                  <a:lnTo>
                    <a:pt x="51508" y="145639"/>
                  </a:lnTo>
                  <a:lnTo>
                    <a:pt x="78423" y="109965"/>
                  </a:lnTo>
                  <a:lnTo>
                    <a:pt x="109965" y="78423"/>
                  </a:lnTo>
                  <a:lnTo>
                    <a:pt x="145639" y="51508"/>
                  </a:lnTo>
                  <a:lnTo>
                    <a:pt x="184953" y="29714"/>
                  </a:lnTo>
                  <a:lnTo>
                    <a:pt x="227411" y="13535"/>
                  </a:lnTo>
                  <a:lnTo>
                    <a:pt x="272520" y="3466"/>
                  </a:lnTo>
                  <a:lnTo>
                    <a:pt x="319785" y="0"/>
                  </a:lnTo>
                  <a:lnTo>
                    <a:pt x="1598929" y="0"/>
                  </a:lnTo>
                  <a:lnTo>
                    <a:pt x="1646195" y="3466"/>
                  </a:lnTo>
                  <a:lnTo>
                    <a:pt x="1691304" y="13535"/>
                  </a:lnTo>
                  <a:lnTo>
                    <a:pt x="1733762" y="29714"/>
                  </a:lnTo>
                  <a:lnTo>
                    <a:pt x="1773076" y="51508"/>
                  </a:lnTo>
                  <a:lnTo>
                    <a:pt x="1808750" y="78423"/>
                  </a:lnTo>
                  <a:lnTo>
                    <a:pt x="1840292" y="109965"/>
                  </a:lnTo>
                  <a:lnTo>
                    <a:pt x="1867207" y="145639"/>
                  </a:lnTo>
                  <a:lnTo>
                    <a:pt x="1889001" y="184953"/>
                  </a:lnTo>
                  <a:lnTo>
                    <a:pt x="1905180" y="227411"/>
                  </a:lnTo>
                  <a:lnTo>
                    <a:pt x="1915249" y="272520"/>
                  </a:lnTo>
                  <a:lnTo>
                    <a:pt x="1918715" y="319786"/>
                  </a:lnTo>
                  <a:lnTo>
                    <a:pt x="1918715" y="1598917"/>
                  </a:lnTo>
                  <a:lnTo>
                    <a:pt x="1915249" y="1646174"/>
                  </a:lnTo>
                  <a:lnTo>
                    <a:pt x="1905180" y="1691279"/>
                  </a:lnTo>
                  <a:lnTo>
                    <a:pt x="1889001" y="1733735"/>
                  </a:lnTo>
                  <a:lnTo>
                    <a:pt x="1867207" y="1773050"/>
                  </a:lnTo>
                  <a:lnTo>
                    <a:pt x="1840292" y="1808728"/>
                  </a:lnTo>
                  <a:lnTo>
                    <a:pt x="1808750" y="1840274"/>
                  </a:lnTo>
                  <a:lnTo>
                    <a:pt x="1773076" y="1867194"/>
                  </a:lnTo>
                  <a:lnTo>
                    <a:pt x="1733762" y="1888992"/>
                  </a:lnTo>
                  <a:lnTo>
                    <a:pt x="1691304" y="1905175"/>
                  </a:lnTo>
                  <a:lnTo>
                    <a:pt x="1646195" y="1915248"/>
                  </a:lnTo>
                  <a:lnTo>
                    <a:pt x="1598929" y="1918716"/>
                  </a:lnTo>
                  <a:lnTo>
                    <a:pt x="319785" y="1918716"/>
                  </a:lnTo>
                  <a:lnTo>
                    <a:pt x="272520" y="1915248"/>
                  </a:lnTo>
                  <a:lnTo>
                    <a:pt x="227411" y="1905175"/>
                  </a:lnTo>
                  <a:lnTo>
                    <a:pt x="184953" y="1888992"/>
                  </a:lnTo>
                  <a:lnTo>
                    <a:pt x="145639" y="1867194"/>
                  </a:lnTo>
                  <a:lnTo>
                    <a:pt x="109965" y="1840274"/>
                  </a:lnTo>
                  <a:lnTo>
                    <a:pt x="78423" y="1808728"/>
                  </a:lnTo>
                  <a:lnTo>
                    <a:pt x="51508" y="1773050"/>
                  </a:lnTo>
                  <a:lnTo>
                    <a:pt x="29714" y="1733735"/>
                  </a:lnTo>
                  <a:lnTo>
                    <a:pt x="13535" y="1691279"/>
                  </a:lnTo>
                  <a:lnTo>
                    <a:pt x="3466" y="1646174"/>
                  </a:lnTo>
                  <a:lnTo>
                    <a:pt x="0" y="1598917"/>
                  </a:lnTo>
                  <a:lnTo>
                    <a:pt x="0" y="31978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774438" y="4916246"/>
            <a:ext cx="88519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dirty="0" sz="2800" spc="-40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aç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316979" y="4216908"/>
            <a:ext cx="1929764" cy="1931035"/>
            <a:chOff x="6316979" y="4216908"/>
            <a:chExt cx="1929764" cy="1931035"/>
          </a:xfrm>
        </p:grpSpPr>
        <p:sp>
          <p:nvSpPr>
            <p:cNvPr id="17" name="object 17"/>
            <p:cNvSpPr/>
            <p:nvPr/>
          </p:nvSpPr>
          <p:spPr>
            <a:xfrm>
              <a:off x="6323075" y="4223004"/>
              <a:ext cx="1917700" cy="1918970"/>
            </a:xfrm>
            <a:custGeom>
              <a:avLst/>
              <a:gdLst/>
              <a:ahLst/>
              <a:cxnLst/>
              <a:rect l="l" t="t" r="r" b="b"/>
              <a:pathLst>
                <a:path w="1917700" h="1918970">
                  <a:moveTo>
                    <a:pt x="1597659" y="0"/>
                  </a:moveTo>
                  <a:lnTo>
                    <a:pt x="319531" y="0"/>
                  </a:lnTo>
                  <a:lnTo>
                    <a:pt x="272300" y="3463"/>
                  </a:lnTo>
                  <a:lnTo>
                    <a:pt x="227225" y="13524"/>
                  </a:lnTo>
                  <a:lnTo>
                    <a:pt x="184800" y="29688"/>
                  </a:lnTo>
                  <a:lnTo>
                    <a:pt x="145518" y="51464"/>
                  </a:lnTo>
                  <a:lnTo>
                    <a:pt x="109872" y="78356"/>
                  </a:lnTo>
                  <a:lnTo>
                    <a:pt x="78356" y="109872"/>
                  </a:lnTo>
                  <a:lnTo>
                    <a:pt x="51464" y="145518"/>
                  </a:lnTo>
                  <a:lnTo>
                    <a:pt x="29688" y="184800"/>
                  </a:lnTo>
                  <a:lnTo>
                    <a:pt x="13524" y="227225"/>
                  </a:lnTo>
                  <a:lnTo>
                    <a:pt x="3463" y="272300"/>
                  </a:lnTo>
                  <a:lnTo>
                    <a:pt x="0" y="319532"/>
                  </a:lnTo>
                  <a:lnTo>
                    <a:pt x="0" y="1599171"/>
                  </a:lnTo>
                  <a:lnTo>
                    <a:pt x="3463" y="1646391"/>
                  </a:lnTo>
                  <a:lnTo>
                    <a:pt x="13524" y="1691459"/>
                  </a:lnTo>
                  <a:lnTo>
                    <a:pt x="29688" y="1733883"/>
                  </a:lnTo>
                  <a:lnTo>
                    <a:pt x="51464" y="1773166"/>
                  </a:lnTo>
                  <a:lnTo>
                    <a:pt x="78356" y="1808815"/>
                  </a:lnTo>
                  <a:lnTo>
                    <a:pt x="109872" y="1840336"/>
                  </a:lnTo>
                  <a:lnTo>
                    <a:pt x="145518" y="1867235"/>
                  </a:lnTo>
                  <a:lnTo>
                    <a:pt x="184800" y="1889016"/>
                  </a:lnTo>
                  <a:lnTo>
                    <a:pt x="227225" y="1905186"/>
                  </a:lnTo>
                  <a:lnTo>
                    <a:pt x="272300" y="1915251"/>
                  </a:lnTo>
                  <a:lnTo>
                    <a:pt x="319531" y="1918716"/>
                  </a:lnTo>
                  <a:lnTo>
                    <a:pt x="1597659" y="1918716"/>
                  </a:lnTo>
                  <a:lnTo>
                    <a:pt x="1644891" y="1915251"/>
                  </a:lnTo>
                  <a:lnTo>
                    <a:pt x="1689966" y="1905186"/>
                  </a:lnTo>
                  <a:lnTo>
                    <a:pt x="1732391" y="1889016"/>
                  </a:lnTo>
                  <a:lnTo>
                    <a:pt x="1771673" y="1867235"/>
                  </a:lnTo>
                  <a:lnTo>
                    <a:pt x="1807319" y="1840336"/>
                  </a:lnTo>
                  <a:lnTo>
                    <a:pt x="1838835" y="1808815"/>
                  </a:lnTo>
                  <a:lnTo>
                    <a:pt x="1865727" y="1773166"/>
                  </a:lnTo>
                  <a:lnTo>
                    <a:pt x="1887503" y="1733883"/>
                  </a:lnTo>
                  <a:lnTo>
                    <a:pt x="1903667" y="1691459"/>
                  </a:lnTo>
                  <a:lnTo>
                    <a:pt x="1913728" y="1646391"/>
                  </a:lnTo>
                  <a:lnTo>
                    <a:pt x="1917192" y="1599171"/>
                  </a:lnTo>
                  <a:lnTo>
                    <a:pt x="1917192" y="319532"/>
                  </a:lnTo>
                  <a:lnTo>
                    <a:pt x="1913728" y="272300"/>
                  </a:lnTo>
                  <a:lnTo>
                    <a:pt x="1903667" y="227225"/>
                  </a:lnTo>
                  <a:lnTo>
                    <a:pt x="1887503" y="184800"/>
                  </a:lnTo>
                  <a:lnTo>
                    <a:pt x="1865727" y="145518"/>
                  </a:lnTo>
                  <a:lnTo>
                    <a:pt x="1838835" y="109872"/>
                  </a:lnTo>
                  <a:lnTo>
                    <a:pt x="1807319" y="78356"/>
                  </a:lnTo>
                  <a:lnTo>
                    <a:pt x="1771673" y="51464"/>
                  </a:lnTo>
                  <a:lnTo>
                    <a:pt x="1732391" y="29688"/>
                  </a:lnTo>
                  <a:lnTo>
                    <a:pt x="1689966" y="13524"/>
                  </a:lnTo>
                  <a:lnTo>
                    <a:pt x="1644891" y="3463"/>
                  </a:lnTo>
                  <a:lnTo>
                    <a:pt x="15976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323075" y="4223004"/>
              <a:ext cx="1917700" cy="1918970"/>
            </a:xfrm>
            <a:custGeom>
              <a:avLst/>
              <a:gdLst/>
              <a:ahLst/>
              <a:cxnLst/>
              <a:rect l="l" t="t" r="r" b="b"/>
              <a:pathLst>
                <a:path w="1917700" h="1918970">
                  <a:moveTo>
                    <a:pt x="0" y="319532"/>
                  </a:moveTo>
                  <a:lnTo>
                    <a:pt x="3463" y="272300"/>
                  </a:lnTo>
                  <a:lnTo>
                    <a:pt x="13524" y="227225"/>
                  </a:lnTo>
                  <a:lnTo>
                    <a:pt x="29688" y="184800"/>
                  </a:lnTo>
                  <a:lnTo>
                    <a:pt x="51464" y="145518"/>
                  </a:lnTo>
                  <a:lnTo>
                    <a:pt x="78356" y="109872"/>
                  </a:lnTo>
                  <a:lnTo>
                    <a:pt x="109872" y="78356"/>
                  </a:lnTo>
                  <a:lnTo>
                    <a:pt x="145518" y="51464"/>
                  </a:lnTo>
                  <a:lnTo>
                    <a:pt x="184800" y="29688"/>
                  </a:lnTo>
                  <a:lnTo>
                    <a:pt x="227225" y="13524"/>
                  </a:lnTo>
                  <a:lnTo>
                    <a:pt x="272300" y="3463"/>
                  </a:lnTo>
                  <a:lnTo>
                    <a:pt x="319531" y="0"/>
                  </a:lnTo>
                  <a:lnTo>
                    <a:pt x="1597659" y="0"/>
                  </a:lnTo>
                  <a:lnTo>
                    <a:pt x="1644891" y="3463"/>
                  </a:lnTo>
                  <a:lnTo>
                    <a:pt x="1689966" y="13524"/>
                  </a:lnTo>
                  <a:lnTo>
                    <a:pt x="1732391" y="29688"/>
                  </a:lnTo>
                  <a:lnTo>
                    <a:pt x="1771673" y="51464"/>
                  </a:lnTo>
                  <a:lnTo>
                    <a:pt x="1807319" y="78356"/>
                  </a:lnTo>
                  <a:lnTo>
                    <a:pt x="1838835" y="109872"/>
                  </a:lnTo>
                  <a:lnTo>
                    <a:pt x="1865727" y="145518"/>
                  </a:lnTo>
                  <a:lnTo>
                    <a:pt x="1887503" y="184800"/>
                  </a:lnTo>
                  <a:lnTo>
                    <a:pt x="1903667" y="227225"/>
                  </a:lnTo>
                  <a:lnTo>
                    <a:pt x="1913728" y="272300"/>
                  </a:lnTo>
                  <a:lnTo>
                    <a:pt x="1917192" y="319532"/>
                  </a:lnTo>
                  <a:lnTo>
                    <a:pt x="1917192" y="1599171"/>
                  </a:lnTo>
                  <a:lnTo>
                    <a:pt x="1913728" y="1646391"/>
                  </a:lnTo>
                  <a:lnTo>
                    <a:pt x="1903667" y="1691459"/>
                  </a:lnTo>
                  <a:lnTo>
                    <a:pt x="1887503" y="1733883"/>
                  </a:lnTo>
                  <a:lnTo>
                    <a:pt x="1865727" y="1773166"/>
                  </a:lnTo>
                  <a:lnTo>
                    <a:pt x="1838835" y="1808815"/>
                  </a:lnTo>
                  <a:lnTo>
                    <a:pt x="1807319" y="1840336"/>
                  </a:lnTo>
                  <a:lnTo>
                    <a:pt x="1771673" y="1867235"/>
                  </a:lnTo>
                  <a:lnTo>
                    <a:pt x="1732391" y="1889016"/>
                  </a:lnTo>
                  <a:lnTo>
                    <a:pt x="1689966" y="1905186"/>
                  </a:lnTo>
                  <a:lnTo>
                    <a:pt x="1644891" y="1915251"/>
                  </a:lnTo>
                  <a:lnTo>
                    <a:pt x="1597659" y="1918716"/>
                  </a:lnTo>
                  <a:lnTo>
                    <a:pt x="319531" y="1918716"/>
                  </a:lnTo>
                  <a:lnTo>
                    <a:pt x="272300" y="1915251"/>
                  </a:lnTo>
                  <a:lnTo>
                    <a:pt x="227225" y="1905186"/>
                  </a:lnTo>
                  <a:lnTo>
                    <a:pt x="184800" y="1889016"/>
                  </a:lnTo>
                  <a:lnTo>
                    <a:pt x="145518" y="1867235"/>
                  </a:lnTo>
                  <a:lnTo>
                    <a:pt x="109872" y="1840336"/>
                  </a:lnTo>
                  <a:lnTo>
                    <a:pt x="78356" y="1808815"/>
                  </a:lnTo>
                  <a:lnTo>
                    <a:pt x="51464" y="1773166"/>
                  </a:lnTo>
                  <a:lnTo>
                    <a:pt x="29688" y="1733883"/>
                  </a:lnTo>
                  <a:lnTo>
                    <a:pt x="13524" y="1691459"/>
                  </a:lnTo>
                  <a:lnTo>
                    <a:pt x="3463" y="1646391"/>
                  </a:lnTo>
                  <a:lnTo>
                    <a:pt x="0" y="1599171"/>
                  </a:lnTo>
                  <a:lnTo>
                    <a:pt x="0" y="31953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538721" y="4720793"/>
            <a:ext cx="1489710" cy="842644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 indent="304800">
              <a:lnSpc>
                <a:spcPts val="3080"/>
              </a:lnSpc>
              <a:spcBef>
                <a:spcPts val="434"/>
              </a:spcBef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Kişilik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dirty="0" sz="2800" spc="-5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ikleri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9321" y="387858"/>
            <a:ext cx="47536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Aileye</a:t>
            </a:r>
            <a:r>
              <a:rPr dirty="0" spc="-25"/>
              <a:t> </a:t>
            </a:r>
            <a:r>
              <a:rPr dirty="0" spc="-5"/>
              <a:t>İlişkin</a:t>
            </a:r>
            <a:r>
              <a:rPr dirty="0" spc="-20"/>
              <a:t> </a:t>
            </a:r>
            <a:r>
              <a:rPr dirty="0" spc="-15"/>
              <a:t>Özellikler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887" y="1379982"/>
            <a:ext cx="7885430" cy="422084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Zorbalık</a:t>
            </a:r>
            <a:r>
              <a:rPr dirty="0" u="heavy" sz="2400" spc="-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yapan çocukların</a:t>
            </a:r>
            <a:r>
              <a:rPr dirty="0" u="heavy" sz="2400" spc="-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aileleri</a:t>
            </a:r>
            <a:r>
              <a:rPr dirty="0" sz="2400" spc="5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>
                <a:latin typeface="Calibri"/>
                <a:cs typeface="Calibri"/>
              </a:rPr>
              <a:t>İlgi,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sevgi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sıcaklıktan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yoksun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bir</a:t>
            </a:r>
            <a:r>
              <a:rPr dirty="0" sz="2400">
                <a:latin typeface="Calibri"/>
                <a:cs typeface="Calibri"/>
              </a:rPr>
              <a:t> aile</a:t>
            </a:r>
            <a:r>
              <a:rPr dirty="0" sz="2400" spc="-10">
                <a:latin typeface="Calibri"/>
                <a:cs typeface="Calibri"/>
              </a:rPr>
              <a:t> ortamı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Fiziksel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veya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duygusal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istismar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uygulayan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ebeveynler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 spc="-15">
                <a:latin typeface="Calibri"/>
                <a:cs typeface="Calibri"/>
              </a:rPr>
              <a:t>Saldırgan</a:t>
            </a:r>
            <a:r>
              <a:rPr dirty="0" sz="2400" spc="-10">
                <a:latin typeface="Calibri"/>
                <a:cs typeface="Calibri"/>
              </a:rPr>
              <a:t> davranışları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hoşgörü</a:t>
            </a:r>
            <a:r>
              <a:rPr dirty="0" sz="2400">
                <a:latin typeface="Calibri"/>
                <a:cs typeface="Calibri"/>
              </a:rPr>
              <a:t> ile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karşılayan </a:t>
            </a:r>
            <a:r>
              <a:rPr dirty="0" sz="2400" spc="-5">
                <a:latin typeface="Calibri"/>
                <a:cs typeface="Calibri"/>
              </a:rPr>
              <a:t>ebeveynler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Problem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çözümünde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fiziksel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güç </a:t>
            </a:r>
            <a:r>
              <a:rPr dirty="0" sz="2400" spc="-10">
                <a:latin typeface="Calibri"/>
                <a:cs typeface="Calibri"/>
              </a:rPr>
              <a:t>kullanan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ebeveynler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ts val="2735"/>
              </a:lnSpc>
              <a:spcBef>
                <a:spcPts val="21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Kardeşleri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tarafından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zorbalığa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uğrayan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veya </a:t>
            </a:r>
            <a:r>
              <a:rPr dirty="0" sz="2400" spc="-10">
                <a:latin typeface="Calibri"/>
                <a:cs typeface="Calibri"/>
              </a:rPr>
              <a:t>kardeşlerine</a:t>
            </a:r>
            <a:endParaRPr sz="2400">
              <a:latin typeface="Calibri"/>
              <a:cs typeface="Calibri"/>
            </a:endParaRPr>
          </a:p>
          <a:p>
            <a:pPr marL="698500">
              <a:lnSpc>
                <a:spcPts val="2735"/>
              </a:lnSpc>
            </a:pP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yapan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çocuklar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Farklı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aile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yapısı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(tek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ebeveynli)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901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30">
                <a:latin typeface="Calibri"/>
                <a:cs typeface="Calibri"/>
              </a:rPr>
              <a:t>Ev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ortamında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saldırgan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davranışları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öğrenen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çocukların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bunu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okulda </a:t>
            </a:r>
            <a:r>
              <a:rPr dirty="0" sz="2400" spc="-5">
                <a:latin typeface="Calibri"/>
                <a:cs typeface="Calibri"/>
              </a:rPr>
              <a:t>da arkadaş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5">
                <a:latin typeface="Calibri"/>
                <a:cs typeface="Calibri"/>
              </a:rPr>
              <a:t>öğretmenlerine </a:t>
            </a:r>
            <a:r>
              <a:rPr dirty="0" sz="2400" spc="-15">
                <a:latin typeface="Calibri"/>
                <a:cs typeface="Calibri"/>
              </a:rPr>
              <a:t>karşı </a:t>
            </a:r>
            <a:r>
              <a:rPr dirty="0" sz="2400" spc="-5">
                <a:latin typeface="Calibri"/>
                <a:cs typeface="Calibri"/>
              </a:rPr>
              <a:t>uyguladıkları tespit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edilmiştir.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5946" y="5977229"/>
            <a:ext cx="410082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(Atik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Güneri,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2013;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Ensor</a:t>
            </a:r>
            <a:r>
              <a:rPr dirty="0" sz="900">
                <a:latin typeface="Calibri"/>
                <a:cs typeface="Calibri"/>
              </a:rPr>
              <a:t> ve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ark.,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2010;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Hong </a:t>
            </a:r>
            <a:r>
              <a:rPr dirty="0" sz="900">
                <a:latin typeface="Calibri"/>
                <a:cs typeface="Calibri"/>
              </a:rPr>
              <a:t>ve </a:t>
            </a:r>
            <a:r>
              <a:rPr dirty="0" sz="900" spc="-5">
                <a:latin typeface="Calibri"/>
                <a:cs typeface="Calibri"/>
              </a:rPr>
              <a:t>Espelage,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2012;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Wolke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ark.,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2015)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1831" y="2572511"/>
            <a:ext cx="3066287" cy="217017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779" y="1465326"/>
            <a:ext cx="7018655" cy="396621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u="heavy" sz="24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Zorbalığa</a:t>
            </a:r>
            <a:r>
              <a:rPr dirty="0" u="heavy" sz="24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maruz</a:t>
            </a:r>
            <a:r>
              <a:rPr dirty="0" u="heavy" sz="24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kalan</a:t>
            </a:r>
            <a:r>
              <a:rPr dirty="0" u="heavy" sz="24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çocukların</a:t>
            </a:r>
            <a:r>
              <a:rPr dirty="0" u="heavy" sz="24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aileleri?</a:t>
            </a:r>
            <a:endParaRPr sz="2400">
              <a:latin typeface="Calibri"/>
              <a:cs typeface="Calibri"/>
            </a:endParaRPr>
          </a:p>
          <a:p>
            <a:pPr lvl="1" marL="698500" marR="5080" indent="-229235">
              <a:lnSpc>
                <a:spcPts val="2590"/>
              </a:lnSpc>
              <a:spcBef>
                <a:spcPts val="545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>
                <a:latin typeface="Calibri"/>
                <a:cs typeface="Calibri"/>
              </a:rPr>
              <a:t>Aşırı </a:t>
            </a:r>
            <a:r>
              <a:rPr dirty="0" sz="2400" spc="-15">
                <a:latin typeface="Calibri"/>
                <a:cs typeface="Calibri"/>
              </a:rPr>
              <a:t>koruyucu, </a:t>
            </a:r>
            <a:r>
              <a:rPr dirty="0" sz="2400" spc="-20">
                <a:latin typeface="Calibri"/>
                <a:cs typeface="Calibri"/>
              </a:rPr>
              <a:t>kollayıcı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20">
                <a:latin typeface="Calibri"/>
                <a:cs typeface="Calibri"/>
              </a:rPr>
              <a:t>kontrolcü </a:t>
            </a:r>
            <a:r>
              <a:rPr dirty="0" sz="2400" spc="-5">
                <a:latin typeface="Calibri"/>
                <a:cs typeface="Calibri"/>
              </a:rPr>
              <a:t>ebeveynler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(çocuklar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bağımsızlık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kendine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güven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konularında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sorunlar </a:t>
            </a:r>
            <a:r>
              <a:rPr dirty="0" sz="2400" spc="-25">
                <a:latin typeface="Calibri"/>
                <a:cs typeface="Calibri"/>
              </a:rPr>
              <a:t>yaşayabilirler.)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10">
                <a:latin typeface="Calibri"/>
                <a:cs typeface="Calibri"/>
              </a:rPr>
              <a:t>Farklı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aile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yapısı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(tek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ebeveynli)</a:t>
            </a:r>
            <a:endParaRPr sz="2400">
              <a:latin typeface="Calibri"/>
              <a:cs typeface="Calibri"/>
            </a:endParaRPr>
          </a:p>
          <a:p>
            <a:pPr algn="just" lvl="1" marL="698500" marR="558165" indent="-229235">
              <a:lnSpc>
                <a:spcPct val="90000"/>
              </a:lnSpc>
              <a:spcBef>
                <a:spcPts val="495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u="heavy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Anne ile </a:t>
            </a:r>
            <a:r>
              <a:rPr dirty="0" u="heavy" sz="2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ilişki</a:t>
            </a:r>
            <a:r>
              <a:rPr dirty="0" sz="2400" spc="-5">
                <a:latin typeface="Calibri"/>
                <a:cs typeface="Calibri"/>
              </a:rPr>
              <a:t>: </a:t>
            </a:r>
            <a:r>
              <a:rPr dirty="0" sz="2400" spc="-15">
                <a:latin typeface="Calibri"/>
                <a:cs typeface="Calibri"/>
              </a:rPr>
              <a:t>Erkek </a:t>
            </a:r>
            <a:r>
              <a:rPr dirty="0" sz="2400" spc="-5">
                <a:latin typeface="Calibri"/>
                <a:cs typeface="Calibri"/>
              </a:rPr>
              <a:t>çocukların </a:t>
            </a:r>
            <a:r>
              <a:rPr dirty="0" sz="2400">
                <a:latin typeface="Calibri"/>
                <a:cs typeface="Calibri"/>
              </a:rPr>
              <a:t>anneleri ile </a:t>
            </a:r>
            <a:r>
              <a:rPr dirty="0" sz="2400" spc="-10">
                <a:latin typeface="Calibri"/>
                <a:cs typeface="Calibri"/>
              </a:rPr>
              <a:t>çok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yakın duygusal </a:t>
            </a:r>
            <a:r>
              <a:rPr dirty="0" sz="2400" spc="-5">
                <a:latin typeface="Calibri"/>
                <a:cs typeface="Calibri"/>
              </a:rPr>
              <a:t>ilişki </a:t>
            </a:r>
            <a:r>
              <a:rPr dirty="0" sz="2400" spc="-10">
                <a:latin typeface="Calibri"/>
                <a:cs typeface="Calibri"/>
              </a:rPr>
              <a:t>kurma </a:t>
            </a:r>
            <a:r>
              <a:rPr dirty="0" sz="2400">
                <a:latin typeface="Calibri"/>
                <a:cs typeface="Calibri"/>
              </a:rPr>
              <a:t>eğilimi, annelerinse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çocuklarına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yaşından daha küçükmüş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gibi</a:t>
            </a:r>
            <a:endParaRPr sz="2400">
              <a:latin typeface="Calibri"/>
              <a:cs typeface="Calibri"/>
            </a:endParaRPr>
          </a:p>
          <a:p>
            <a:pPr algn="just" marL="698500">
              <a:lnSpc>
                <a:spcPts val="2590"/>
              </a:lnSpc>
            </a:pPr>
            <a:r>
              <a:rPr dirty="0" sz="2400" spc="-15">
                <a:latin typeface="Calibri"/>
                <a:cs typeface="Calibri"/>
              </a:rPr>
              <a:t>davranma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eğilimi</a:t>
            </a:r>
            <a:endParaRPr sz="2400">
              <a:latin typeface="Calibri"/>
              <a:cs typeface="Calibri"/>
            </a:endParaRPr>
          </a:p>
          <a:p>
            <a:pPr lvl="1" marL="698500" indent="-672465">
              <a:lnSpc>
                <a:spcPts val="2740"/>
              </a:lnSpc>
              <a:spcBef>
                <a:spcPts val="215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u="heavy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Baba</a:t>
            </a:r>
            <a:r>
              <a:rPr dirty="0" u="heavy" sz="24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ile</a:t>
            </a: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ilişki</a:t>
            </a:r>
            <a:r>
              <a:rPr dirty="0" sz="2400" spc="-5">
                <a:latin typeface="Calibri"/>
                <a:cs typeface="Calibri"/>
              </a:rPr>
              <a:t>:</a:t>
            </a:r>
            <a:r>
              <a:rPr dirty="0" sz="2400" spc="-15">
                <a:latin typeface="Calibri"/>
                <a:cs typeface="Calibri"/>
              </a:rPr>
              <a:t> Uzak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mesafeli</a:t>
            </a:r>
            <a:r>
              <a:rPr dirty="0" sz="2400" spc="-5">
                <a:latin typeface="Calibri"/>
                <a:cs typeface="Calibri"/>
              </a:rPr>
              <a:t> bir ilişki,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babalar</a:t>
            </a:r>
            <a:endParaRPr sz="2400">
              <a:latin typeface="Calibri"/>
              <a:cs typeface="Calibri"/>
            </a:endParaRPr>
          </a:p>
          <a:p>
            <a:pPr algn="ctr" marL="59690">
              <a:lnSpc>
                <a:spcPts val="2740"/>
              </a:lnSpc>
            </a:pPr>
            <a:r>
              <a:rPr dirty="0" sz="2400" spc="-5">
                <a:latin typeface="Calibri"/>
                <a:cs typeface="Calibri"/>
              </a:rPr>
              <a:t>genelde </a:t>
            </a:r>
            <a:r>
              <a:rPr dirty="0" sz="2400" spc="-15">
                <a:latin typeface="Calibri"/>
                <a:cs typeface="Calibri"/>
              </a:rPr>
              <a:t>ya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aşırı</a:t>
            </a:r>
            <a:r>
              <a:rPr dirty="0" sz="2400" spc="-10">
                <a:latin typeface="Calibri"/>
                <a:cs typeface="Calibri"/>
              </a:rPr>
              <a:t> eleştirel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ya </a:t>
            </a:r>
            <a:r>
              <a:rPr dirty="0" sz="2400" spc="-5">
                <a:latin typeface="Calibri"/>
                <a:cs typeface="Calibri"/>
              </a:rPr>
              <a:t>da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tamamen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ilgisiz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7183" y="5809589"/>
            <a:ext cx="356107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(Barboza,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2009;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Bernstein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Watson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1997;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Smith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2004;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Şirvanlı-Özen,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2006)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19321" y="473202"/>
            <a:ext cx="47536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Aileye</a:t>
            </a:r>
            <a:r>
              <a:rPr dirty="0" spc="-25"/>
              <a:t> </a:t>
            </a:r>
            <a:r>
              <a:rPr dirty="0" spc="-5"/>
              <a:t>İlişkin</a:t>
            </a:r>
            <a:r>
              <a:rPr dirty="0" spc="-20"/>
              <a:t> </a:t>
            </a:r>
            <a:r>
              <a:rPr dirty="0" spc="-15"/>
              <a:t>Özellikler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5364" y="2104644"/>
            <a:ext cx="4030979" cy="28529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97964" y="698245"/>
          <a:ext cx="9359900" cy="552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3595"/>
                <a:gridCol w="4707255"/>
              </a:tblGrid>
              <a:tr h="578992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33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Akran</a:t>
                      </a:r>
                      <a:r>
                        <a:rPr dirty="0" sz="33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Zorbalığı</a:t>
                      </a:r>
                      <a:endParaRPr sz="33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3300" spc="-15" b="1">
                          <a:latin typeface="Calibri"/>
                          <a:cs typeface="Calibri"/>
                        </a:rPr>
                        <a:t>Akran</a:t>
                      </a:r>
                      <a:r>
                        <a:rPr dirty="0" sz="33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5" b="1">
                          <a:latin typeface="Calibri"/>
                          <a:cs typeface="Calibri"/>
                        </a:rPr>
                        <a:t>Çatışması</a:t>
                      </a:r>
                      <a:endParaRPr sz="33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625221">
                <a:tc>
                  <a:txBody>
                    <a:bodyPr/>
                    <a:lstStyle/>
                    <a:p>
                      <a:pPr marL="356235" indent="-287020">
                        <a:lnSpc>
                          <a:spcPct val="100000"/>
                        </a:lnSpc>
                        <a:spcBef>
                          <a:spcPts val="15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55600" algn="l"/>
                          <a:tab pos="356235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Arkadaşlık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ilişkisi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yoktur.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56870" indent="-287020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Arial MT"/>
                        <a:buChar char="•"/>
                        <a:tabLst>
                          <a:tab pos="356235" algn="l"/>
                          <a:tab pos="356870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Arkadaşlık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ilişkisi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vardır.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25348">
                <a:tc>
                  <a:txBody>
                    <a:bodyPr/>
                    <a:lstStyle/>
                    <a:p>
                      <a:pPr marL="356235" indent="-287020">
                        <a:lnSpc>
                          <a:spcPct val="100000"/>
                        </a:lnSpc>
                        <a:spcBef>
                          <a:spcPts val="15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55600" algn="l"/>
                          <a:tab pos="356235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Güçler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arası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denge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yoktur.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56870" indent="-287020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Arial MT"/>
                        <a:buChar char="•"/>
                        <a:tabLst>
                          <a:tab pos="356235" algn="l"/>
                          <a:tab pos="356870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Güçler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arası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denge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vardır.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25220">
                <a:tc>
                  <a:txBody>
                    <a:bodyPr/>
                    <a:lstStyle/>
                    <a:p>
                      <a:pPr marL="356235" indent="-287020">
                        <a:lnSpc>
                          <a:spcPct val="100000"/>
                        </a:lnSpc>
                        <a:spcBef>
                          <a:spcPts val="15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55600" algn="l"/>
                          <a:tab pos="356235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Davranışlar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sıklıkla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tekrarlanır.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56870" indent="-287020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Arial MT"/>
                        <a:buChar char="•"/>
                        <a:tabLst>
                          <a:tab pos="356235" algn="l"/>
                          <a:tab pos="356870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Arada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sırada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yaşanır.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Çatışma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sürekli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değildir.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25348">
                <a:tc>
                  <a:txBody>
                    <a:bodyPr/>
                    <a:lstStyle/>
                    <a:p>
                      <a:pPr marL="356235" indent="-287020">
                        <a:lnSpc>
                          <a:spcPct val="100000"/>
                        </a:lnSpc>
                        <a:spcBef>
                          <a:spcPts val="16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55600" algn="l"/>
                          <a:tab pos="356235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Sonuçları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kalıcı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ağırdır.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56870" indent="-287020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Arial MT"/>
                        <a:buChar char="•"/>
                        <a:tabLst>
                          <a:tab pos="356235" algn="l"/>
                          <a:tab pos="356870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Sonuçları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ciddi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değildir.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25221">
                <a:tc>
                  <a:txBody>
                    <a:bodyPr/>
                    <a:lstStyle/>
                    <a:p>
                      <a:pPr marL="356235" indent="-287020">
                        <a:lnSpc>
                          <a:spcPct val="100000"/>
                        </a:lnSpc>
                        <a:spcBef>
                          <a:spcPts val="16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55600" algn="l"/>
                          <a:tab pos="356235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Pişmanlık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ve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sorumluluk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alma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yoktur.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56870" indent="-287020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Arial MT"/>
                        <a:buChar char="•"/>
                        <a:tabLst>
                          <a:tab pos="356235" algn="l"/>
                          <a:tab pos="356870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Pişmanlık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ve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sorumluluk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alma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vardır.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25347">
                <a:tc>
                  <a:txBody>
                    <a:bodyPr/>
                    <a:lstStyle/>
                    <a:p>
                      <a:pPr marL="356235" indent="-287020">
                        <a:lnSpc>
                          <a:spcPct val="100000"/>
                        </a:lnSpc>
                        <a:spcBef>
                          <a:spcPts val="16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55600" algn="l"/>
                          <a:tab pos="356235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Problem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çözülmeye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çalışılmaz.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56870" indent="-287020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Arial MT"/>
                        <a:buChar char="•"/>
                        <a:tabLst>
                          <a:tab pos="356235" algn="l"/>
                          <a:tab pos="356870" algn="l"/>
                        </a:tabLst>
                      </a:pPr>
                      <a:r>
                        <a:rPr dirty="0" sz="1800" spc="-30">
                          <a:latin typeface="Calibri"/>
                          <a:cs typeface="Calibri"/>
                        </a:rPr>
                        <a:t>Taraflar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problemi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çözmeye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çalışır.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1181036">
                <a:tc>
                  <a:txBody>
                    <a:bodyPr/>
                    <a:lstStyle/>
                    <a:p>
                      <a:pPr marL="355600" marR="269875" indent="-287020">
                        <a:lnSpc>
                          <a:spcPct val="100000"/>
                        </a:lnSpc>
                        <a:spcBef>
                          <a:spcPts val="16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55600" algn="l"/>
                          <a:tab pos="356235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Eşit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duygusal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tepki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yoktur.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Sadece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zorbalığa </a:t>
                      </a:r>
                      <a:r>
                        <a:rPr dirty="0" sz="1800" spc="-3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maruz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kalanın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yaşadığı olumsuz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duygusal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tepki 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vardır.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56870" indent="-287020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Arial MT"/>
                        <a:buChar char="•"/>
                        <a:tabLst>
                          <a:tab pos="356235" algn="l"/>
                          <a:tab pos="356870" algn="l"/>
                        </a:tabLst>
                      </a:pPr>
                      <a:r>
                        <a:rPr dirty="0" sz="1800" spc="-30">
                          <a:latin typeface="Calibri"/>
                          <a:cs typeface="Calibri"/>
                        </a:rPr>
                        <a:t>Taraflar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arasında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eşit duygusal tepki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vardır.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78574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(Eliot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ark.,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2010;</a:t>
                      </a:r>
                      <a:r>
                        <a:rPr dirty="0" sz="10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Güvenir, 2005)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2348" y="290017"/>
            <a:ext cx="661098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Ebeveynlerin</a:t>
            </a:r>
            <a:r>
              <a:rPr dirty="0" spc="-15"/>
              <a:t> </a:t>
            </a:r>
            <a:r>
              <a:rPr dirty="0" spc="-30"/>
              <a:t>Rol</a:t>
            </a:r>
            <a:r>
              <a:rPr dirty="0" spc="-5"/>
              <a:t> Model</a:t>
            </a:r>
            <a:r>
              <a:rPr dirty="0" spc="-15"/>
              <a:t> </a:t>
            </a:r>
            <a:r>
              <a:rPr dirty="0" spc="-5"/>
              <a:t>Olması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13789"/>
            <a:ext cx="10135235" cy="5162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302895" indent="-229235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5">
                <a:latin typeface="Calibri"/>
                <a:cs typeface="Calibri"/>
              </a:rPr>
              <a:t>Çocuklar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çevrelerindeki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kişileri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30" b="1">
                <a:solidFill>
                  <a:srgbClr val="FF0000"/>
                </a:solidFill>
                <a:latin typeface="Calibri"/>
                <a:cs typeface="Calibri"/>
              </a:rPr>
              <a:t>gözlemler,</a:t>
            </a:r>
            <a:r>
              <a:rPr dirty="0" sz="26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onları</a:t>
            </a:r>
            <a:r>
              <a:rPr dirty="0" sz="2600" spc="40"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taklit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ederler</a:t>
            </a:r>
            <a:r>
              <a:rPr dirty="0" sz="26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model </a:t>
            </a:r>
            <a:r>
              <a:rPr dirty="0" sz="2600" spc="-5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35" b="1">
                <a:solidFill>
                  <a:srgbClr val="FF0000"/>
                </a:solidFill>
                <a:latin typeface="Calibri"/>
                <a:cs typeface="Calibri"/>
              </a:rPr>
              <a:t>alırlar.</a:t>
            </a:r>
            <a:endParaRPr sz="2600">
              <a:latin typeface="Calibri"/>
              <a:cs typeface="Calibri"/>
            </a:endParaRPr>
          </a:p>
          <a:p>
            <a:pPr marL="241300" marR="64135" indent="-229235">
              <a:lnSpc>
                <a:spcPct val="120100"/>
              </a:lnSpc>
              <a:spcBef>
                <a:spcPts val="99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10">
                <a:latin typeface="Calibri"/>
                <a:cs typeface="Calibri"/>
              </a:rPr>
              <a:t>Eğer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çocuklar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davranışın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sonunda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ödül</a:t>
            </a:r>
            <a:r>
              <a:rPr dirty="0" sz="26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alırsa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davranışı </a:t>
            </a:r>
            <a:r>
              <a:rPr dirty="0" sz="2600" spc="-5">
                <a:latin typeface="Calibri"/>
                <a:cs typeface="Calibri"/>
              </a:rPr>
              <a:t>tekrarlama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olasılığı </a:t>
            </a:r>
            <a:r>
              <a:rPr dirty="0" sz="2600" spc="-570">
                <a:latin typeface="Calibri"/>
                <a:cs typeface="Calibri"/>
              </a:rPr>
              <a:t> </a:t>
            </a:r>
            <a:r>
              <a:rPr dirty="0" sz="2600" spc="-45">
                <a:latin typeface="Calibri"/>
                <a:cs typeface="Calibri"/>
              </a:rPr>
              <a:t>artar,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eğer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pekiştireç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almazsa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davranışı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tekrarlama</a:t>
            </a:r>
            <a:r>
              <a:rPr dirty="0" sz="2600" spc="-5">
                <a:latin typeface="Calibri"/>
                <a:cs typeface="Calibri"/>
              </a:rPr>
              <a:t> olasılığı </a:t>
            </a:r>
            <a:r>
              <a:rPr dirty="0" sz="2600" spc="-45">
                <a:latin typeface="Calibri"/>
                <a:cs typeface="Calibri"/>
              </a:rPr>
              <a:t>azalır.</a:t>
            </a:r>
            <a:endParaRPr sz="2600">
              <a:latin typeface="Calibri"/>
              <a:cs typeface="Calibri"/>
            </a:endParaRPr>
          </a:p>
          <a:p>
            <a:pPr marL="241300" marR="5080" indent="-229235">
              <a:lnSpc>
                <a:spcPct val="120100"/>
              </a:lnSpc>
              <a:spcBef>
                <a:spcPts val="100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5">
                <a:latin typeface="Calibri"/>
                <a:cs typeface="Calibri"/>
              </a:rPr>
              <a:t>Örneğin, bir çocuk ebeveynlerine </a:t>
            </a:r>
            <a:r>
              <a:rPr dirty="0" sz="2600" spc="-10">
                <a:latin typeface="Calibri"/>
                <a:cs typeface="Calibri"/>
              </a:rPr>
              <a:t>okulda </a:t>
            </a:r>
            <a:r>
              <a:rPr dirty="0" sz="2600" spc="-5">
                <a:latin typeface="Calibri"/>
                <a:cs typeface="Calibri"/>
              </a:rPr>
              <a:t>arkadaşının </a:t>
            </a:r>
            <a:r>
              <a:rPr dirty="0" sz="2600" spc="-10">
                <a:latin typeface="Calibri"/>
                <a:cs typeface="Calibri"/>
              </a:rPr>
              <a:t>kendisine </a:t>
            </a:r>
            <a:r>
              <a:rPr dirty="0" sz="2600" spc="-5">
                <a:latin typeface="Calibri"/>
                <a:cs typeface="Calibri"/>
              </a:rPr>
              <a:t>vurduğunu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onun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da arkadaşına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yumruk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atarak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karşılık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verdiğini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söylerse:</a:t>
            </a:r>
            <a:endParaRPr sz="2600">
              <a:latin typeface="Calibri"/>
              <a:cs typeface="Calibri"/>
            </a:endParaRPr>
          </a:p>
          <a:p>
            <a:pPr lvl="1" marL="698500" marR="635000" indent="-228600">
              <a:lnSpc>
                <a:spcPct val="120100"/>
              </a:lnSpc>
              <a:spcBef>
                <a:spcPts val="490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600" spc="-10">
                <a:latin typeface="Calibri"/>
                <a:cs typeface="Calibri"/>
              </a:rPr>
              <a:t>Ebeveynleri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bu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durumu </a:t>
            </a:r>
            <a:r>
              <a:rPr dirty="0" u="heavy" sz="26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onaylarsa</a:t>
            </a:r>
            <a:r>
              <a:rPr dirty="0" sz="2600" spc="-15">
                <a:latin typeface="Calibri"/>
                <a:cs typeface="Calibri"/>
              </a:rPr>
              <a:t>,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çocuk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bu </a:t>
            </a:r>
            <a:r>
              <a:rPr dirty="0" sz="2600" spc="-10">
                <a:latin typeface="Calibri"/>
                <a:cs typeface="Calibri"/>
              </a:rPr>
              <a:t>davranışı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sürdürmeye </a:t>
            </a:r>
            <a:r>
              <a:rPr dirty="0" sz="2600" spc="-57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devam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edecektir.</a:t>
            </a:r>
            <a:endParaRPr sz="2600">
              <a:latin typeface="Calibri"/>
              <a:cs typeface="Calibri"/>
            </a:endParaRPr>
          </a:p>
          <a:p>
            <a:pPr lvl="1" marL="698500" marR="1882775" indent="-228600">
              <a:lnSpc>
                <a:spcPct val="120000"/>
              </a:lnSpc>
              <a:spcBef>
                <a:spcPts val="505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600" spc="-10">
                <a:latin typeface="Calibri"/>
                <a:cs typeface="Calibri"/>
              </a:rPr>
              <a:t>Ebeveynleri </a:t>
            </a:r>
            <a:r>
              <a:rPr dirty="0" sz="2600" spc="-5">
                <a:latin typeface="Calibri"/>
                <a:cs typeface="Calibri"/>
              </a:rPr>
              <a:t>bu durumu </a:t>
            </a:r>
            <a:r>
              <a:rPr dirty="0" u="heavy" sz="2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onaylamazsa</a:t>
            </a:r>
            <a:r>
              <a:rPr dirty="0" sz="2600" spc="-10">
                <a:latin typeface="Calibri"/>
                <a:cs typeface="Calibri"/>
              </a:rPr>
              <a:t>, çocuk </a:t>
            </a:r>
            <a:r>
              <a:rPr dirty="0" sz="2600" spc="-5">
                <a:latin typeface="Calibri"/>
                <a:cs typeface="Calibri"/>
              </a:rPr>
              <a:t>bu </a:t>
            </a:r>
            <a:r>
              <a:rPr dirty="0" sz="2600" spc="-10">
                <a:latin typeface="Calibri"/>
                <a:cs typeface="Calibri"/>
              </a:rPr>
              <a:t>davranışı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tekrarlamayacaktır.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99105" y="223774"/>
            <a:ext cx="7562850" cy="750570"/>
            <a:chOff x="2499105" y="223774"/>
            <a:chExt cx="7562850" cy="750570"/>
          </a:xfrm>
        </p:grpSpPr>
        <p:sp>
          <p:nvSpPr>
            <p:cNvPr id="3" name="object 3"/>
            <p:cNvSpPr/>
            <p:nvPr/>
          </p:nvSpPr>
          <p:spPr>
            <a:xfrm>
              <a:off x="2505455" y="230124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0"/>
                  </a:moveTo>
                  <a:lnTo>
                    <a:pt x="368807" y="0"/>
                  </a:lnTo>
                  <a:lnTo>
                    <a:pt x="0" y="368808"/>
                  </a:lnTo>
                  <a:lnTo>
                    <a:pt x="368807" y="737615"/>
                  </a:lnTo>
                  <a:lnTo>
                    <a:pt x="7549896" y="737615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05455" y="230124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737615"/>
                  </a:moveTo>
                  <a:lnTo>
                    <a:pt x="368807" y="737615"/>
                  </a:lnTo>
                  <a:lnTo>
                    <a:pt x="0" y="368808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27830" y="422275"/>
            <a:ext cx="548640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0">
                <a:latin typeface="Calibri"/>
                <a:cs typeface="Calibri"/>
              </a:rPr>
              <a:t>Aslı,</a:t>
            </a:r>
            <a:r>
              <a:rPr dirty="0" sz="1800" spc="10" b="0">
                <a:latin typeface="Calibri"/>
                <a:cs typeface="Calibri"/>
              </a:rPr>
              <a:t> </a:t>
            </a:r>
            <a:r>
              <a:rPr dirty="0" sz="1800" spc="-5" b="0">
                <a:latin typeface="Calibri"/>
                <a:cs typeface="Calibri"/>
              </a:rPr>
              <a:t>annesinin</a:t>
            </a:r>
            <a:r>
              <a:rPr dirty="0" sz="1800" spc="-10" b="0">
                <a:latin typeface="Calibri"/>
                <a:cs typeface="Calibri"/>
              </a:rPr>
              <a:t> </a:t>
            </a:r>
            <a:r>
              <a:rPr dirty="0" sz="1800" spc="-15" b="0">
                <a:latin typeface="Calibri"/>
                <a:cs typeface="Calibri"/>
              </a:rPr>
              <a:t>(rol</a:t>
            </a:r>
            <a:r>
              <a:rPr dirty="0" sz="1800" spc="-5" b="0">
                <a:latin typeface="Calibri"/>
                <a:cs typeface="Calibri"/>
              </a:rPr>
              <a:t> </a:t>
            </a:r>
            <a:r>
              <a:rPr dirty="0" sz="1800" b="0">
                <a:latin typeface="Calibri"/>
                <a:cs typeface="Calibri"/>
              </a:rPr>
              <a:t>model)</a:t>
            </a:r>
            <a:r>
              <a:rPr dirty="0" sz="1800" spc="5" b="0">
                <a:latin typeface="Calibri"/>
                <a:cs typeface="Calibri"/>
              </a:rPr>
              <a:t> </a:t>
            </a:r>
            <a:r>
              <a:rPr dirty="0" sz="1800" spc="-15" b="0">
                <a:latin typeface="Calibri"/>
                <a:cs typeface="Calibri"/>
              </a:rPr>
              <a:t>komşuya</a:t>
            </a:r>
            <a:r>
              <a:rPr dirty="0" sz="1800" b="0">
                <a:latin typeface="Calibri"/>
                <a:cs typeface="Calibri"/>
              </a:rPr>
              <a:t> </a:t>
            </a:r>
            <a:r>
              <a:rPr dirty="0" sz="1800" spc="-10" b="0">
                <a:latin typeface="Calibri"/>
                <a:cs typeface="Calibri"/>
              </a:rPr>
              <a:t>bağırdığını</a:t>
            </a:r>
            <a:r>
              <a:rPr dirty="0" sz="1800" spc="25" b="0">
                <a:latin typeface="Calibri"/>
                <a:cs typeface="Calibri"/>
              </a:rPr>
              <a:t> </a:t>
            </a:r>
            <a:r>
              <a:rPr dirty="0" sz="1800" spc="-25" b="0">
                <a:latin typeface="Calibri"/>
                <a:cs typeface="Calibri"/>
              </a:rPr>
              <a:t>gözlemliyor.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30551" y="224027"/>
            <a:ext cx="749935" cy="749935"/>
            <a:chOff x="2130551" y="224027"/>
            <a:chExt cx="749935" cy="7499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6647" y="230123"/>
              <a:ext cx="737615" cy="7376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36647" y="230123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69">
                  <a:moveTo>
                    <a:pt x="0" y="368808"/>
                  </a:moveTo>
                  <a:lnTo>
                    <a:pt x="2873" y="322541"/>
                  </a:lnTo>
                  <a:lnTo>
                    <a:pt x="11262" y="277990"/>
                  </a:lnTo>
                  <a:lnTo>
                    <a:pt x="24822" y="235502"/>
                  </a:lnTo>
                  <a:lnTo>
                    <a:pt x="43207" y="195420"/>
                  </a:lnTo>
                  <a:lnTo>
                    <a:pt x="66072" y="158090"/>
                  </a:lnTo>
                  <a:lnTo>
                    <a:pt x="93071" y="123859"/>
                  </a:lnTo>
                  <a:lnTo>
                    <a:pt x="123859" y="93071"/>
                  </a:lnTo>
                  <a:lnTo>
                    <a:pt x="158090" y="66072"/>
                  </a:lnTo>
                  <a:lnTo>
                    <a:pt x="195420" y="43207"/>
                  </a:lnTo>
                  <a:lnTo>
                    <a:pt x="235502" y="24822"/>
                  </a:lnTo>
                  <a:lnTo>
                    <a:pt x="277990" y="11262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2"/>
                  </a:lnTo>
                  <a:lnTo>
                    <a:pt x="502113" y="24822"/>
                  </a:lnTo>
                  <a:lnTo>
                    <a:pt x="542195" y="43207"/>
                  </a:lnTo>
                  <a:lnTo>
                    <a:pt x="579525" y="66072"/>
                  </a:lnTo>
                  <a:lnTo>
                    <a:pt x="613756" y="93071"/>
                  </a:lnTo>
                  <a:lnTo>
                    <a:pt x="644544" y="123859"/>
                  </a:lnTo>
                  <a:lnTo>
                    <a:pt x="671543" y="158090"/>
                  </a:lnTo>
                  <a:lnTo>
                    <a:pt x="694408" y="195420"/>
                  </a:lnTo>
                  <a:lnTo>
                    <a:pt x="712793" y="235502"/>
                  </a:lnTo>
                  <a:lnTo>
                    <a:pt x="726353" y="277990"/>
                  </a:lnTo>
                  <a:lnTo>
                    <a:pt x="734742" y="322541"/>
                  </a:lnTo>
                  <a:lnTo>
                    <a:pt x="737615" y="368808"/>
                  </a:lnTo>
                  <a:lnTo>
                    <a:pt x="734742" y="415074"/>
                  </a:lnTo>
                  <a:lnTo>
                    <a:pt x="726353" y="459625"/>
                  </a:lnTo>
                  <a:lnTo>
                    <a:pt x="712793" y="502113"/>
                  </a:lnTo>
                  <a:lnTo>
                    <a:pt x="694408" y="542195"/>
                  </a:lnTo>
                  <a:lnTo>
                    <a:pt x="671543" y="579525"/>
                  </a:lnTo>
                  <a:lnTo>
                    <a:pt x="644544" y="613756"/>
                  </a:lnTo>
                  <a:lnTo>
                    <a:pt x="613756" y="644544"/>
                  </a:lnTo>
                  <a:lnTo>
                    <a:pt x="579525" y="671543"/>
                  </a:lnTo>
                  <a:lnTo>
                    <a:pt x="542195" y="694408"/>
                  </a:lnTo>
                  <a:lnTo>
                    <a:pt x="502113" y="712793"/>
                  </a:lnTo>
                  <a:lnTo>
                    <a:pt x="459625" y="726353"/>
                  </a:lnTo>
                  <a:lnTo>
                    <a:pt x="415074" y="734742"/>
                  </a:lnTo>
                  <a:lnTo>
                    <a:pt x="368807" y="737615"/>
                  </a:lnTo>
                  <a:lnTo>
                    <a:pt x="322541" y="734742"/>
                  </a:lnTo>
                  <a:lnTo>
                    <a:pt x="277990" y="726353"/>
                  </a:lnTo>
                  <a:lnTo>
                    <a:pt x="235502" y="712793"/>
                  </a:lnTo>
                  <a:lnTo>
                    <a:pt x="195420" y="694408"/>
                  </a:lnTo>
                  <a:lnTo>
                    <a:pt x="158090" y="671543"/>
                  </a:lnTo>
                  <a:lnTo>
                    <a:pt x="123859" y="644544"/>
                  </a:lnTo>
                  <a:lnTo>
                    <a:pt x="93071" y="613756"/>
                  </a:lnTo>
                  <a:lnTo>
                    <a:pt x="66072" y="579525"/>
                  </a:lnTo>
                  <a:lnTo>
                    <a:pt x="43207" y="542195"/>
                  </a:lnTo>
                  <a:lnTo>
                    <a:pt x="24822" y="502113"/>
                  </a:lnTo>
                  <a:lnTo>
                    <a:pt x="11262" y="459625"/>
                  </a:lnTo>
                  <a:lnTo>
                    <a:pt x="2873" y="415074"/>
                  </a:lnTo>
                  <a:lnTo>
                    <a:pt x="0" y="3688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2130551" y="1181100"/>
            <a:ext cx="7931150" cy="749935"/>
            <a:chOff x="2130551" y="1181100"/>
            <a:chExt cx="7931150" cy="749935"/>
          </a:xfrm>
        </p:grpSpPr>
        <p:sp>
          <p:nvSpPr>
            <p:cNvPr id="10" name="object 10"/>
            <p:cNvSpPr/>
            <p:nvPr/>
          </p:nvSpPr>
          <p:spPr>
            <a:xfrm>
              <a:off x="2505455" y="1187195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0"/>
                  </a:moveTo>
                  <a:lnTo>
                    <a:pt x="368807" y="0"/>
                  </a:lnTo>
                  <a:lnTo>
                    <a:pt x="0" y="368807"/>
                  </a:lnTo>
                  <a:lnTo>
                    <a:pt x="368807" y="737615"/>
                  </a:lnTo>
                  <a:lnTo>
                    <a:pt x="7549896" y="737615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505455" y="1187195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737615"/>
                  </a:moveTo>
                  <a:lnTo>
                    <a:pt x="368807" y="737615"/>
                  </a:lnTo>
                  <a:lnTo>
                    <a:pt x="0" y="368807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6647" y="1187195"/>
              <a:ext cx="737615" cy="7376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136647" y="1187195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69">
                  <a:moveTo>
                    <a:pt x="0" y="368807"/>
                  </a:moveTo>
                  <a:lnTo>
                    <a:pt x="2873" y="322541"/>
                  </a:lnTo>
                  <a:lnTo>
                    <a:pt x="11262" y="277990"/>
                  </a:lnTo>
                  <a:lnTo>
                    <a:pt x="24822" y="235502"/>
                  </a:lnTo>
                  <a:lnTo>
                    <a:pt x="43207" y="195420"/>
                  </a:lnTo>
                  <a:lnTo>
                    <a:pt x="66072" y="158090"/>
                  </a:lnTo>
                  <a:lnTo>
                    <a:pt x="93071" y="123859"/>
                  </a:lnTo>
                  <a:lnTo>
                    <a:pt x="123859" y="93071"/>
                  </a:lnTo>
                  <a:lnTo>
                    <a:pt x="158090" y="66072"/>
                  </a:lnTo>
                  <a:lnTo>
                    <a:pt x="195420" y="43207"/>
                  </a:lnTo>
                  <a:lnTo>
                    <a:pt x="235502" y="24822"/>
                  </a:lnTo>
                  <a:lnTo>
                    <a:pt x="277990" y="11262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2"/>
                  </a:lnTo>
                  <a:lnTo>
                    <a:pt x="502113" y="24822"/>
                  </a:lnTo>
                  <a:lnTo>
                    <a:pt x="542195" y="43207"/>
                  </a:lnTo>
                  <a:lnTo>
                    <a:pt x="579525" y="66072"/>
                  </a:lnTo>
                  <a:lnTo>
                    <a:pt x="613756" y="93071"/>
                  </a:lnTo>
                  <a:lnTo>
                    <a:pt x="644544" y="123859"/>
                  </a:lnTo>
                  <a:lnTo>
                    <a:pt x="671543" y="158090"/>
                  </a:lnTo>
                  <a:lnTo>
                    <a:pt x="694408" y="195420"/>
                  </a:lnTo>
                  <a:lnTo>
                    <a:pt x="712793" y="235502"/>
                  </a:lnTo>
                  <a:lnTo>
                    <a:pt x="726353" y="277990"/>
                  </a:lnTo>
                  <a:lnTo>
                    <a:pt x="734742" y="322541"/>
                  </a:lnTo>
                  <a:lnTo>
                    <a:pt x="737615" y="368807"/>
                  </a:lnTo>
                  <a:lnTo>
                    <a:pt x="734742" y="415074"/>
                  </a:lnTo>
                  <a:lnTo>
                    <a:pt x="726353" y="459625"/>
                  </a:lnTo>
                  <a:lnTo>
                    <a:pt x="712793" y="502113"/>
                  </a:lnTo>
                  <a:lnTo>
                    <a:pt x="694408" y="542195"/>
                  </a:lnTo>
                  <a:lnTo>
                    <a:pt x="671543" y="579525"/>
                  </a:lnTo>
                  <a:lnTo>
                    <a:pt x="644544" y="613756"/>
                  </a:lnTo>
                  <a:lnTo>
                    <a:pt x="613756" y="644544"/>
                  </a:lnTo>
                  <a:lnTo>
                    <a:pt x="579525" y="671543"/>
                  </a:lnTo>
                  <a:lnTo>
                    <a:pt x="542195" y="694408"/>
                  </a:lnTo>
                  <a:lnTo>
                    <a:pt x="502113" y="712793"/>
                  </a:lnTo>
                  <a:lnTo>
                    <a:pt x="459625" y="726353"/>
                  </a:lnTo>
                  <a:lnTo>
                    <a:pt x="415074" y="734742"/>
                  </a:lnTo>
                  <a:lnTo>
                    <a:pt x="368807" y="737615"/>
                  </a:lnTo>
                  <a:lnTo>
                    <a:pt x="322541" y="734742"/>
                  </a:lnTo>
                  <a:lnTo>
                    <a:pt x="277990" y="726353"/>
                  </a:lnTo>
                  <a:lnTo>
                    <a:pt x="235502" y="712793"/>
                  </a:lnTo>
                  <a:lnTo>
                    <a:pt x="195420" y="694408"/>
                  </a:lnTo>
                  <a:lnTo>
                    <a:pt x="158090" y="671543"/>
                  </a:lnTo>
                  <a:lnTo>
                    <a:pt x="123859" y="644544"/>
                  </a:lnTo>
                  <a:lnTo>
                    <a:pt x="93071" y="613756"/>
                  </a:lnTo>
                  <a:lnTo>
                    <a:pt x="66072" y="579525"/>
                  </a:lnTo>
                  <a:lnTo>
                    <a:pt x="43207" y="542195"/>
                  </a:lnTo>
                  <a:lnTo>
                    <a:pt x="24822" y="502113"/>
                  </a:lnTo>
                  <a:lnTo>
                    <a:pt x="11262" y="459625"/>
                  </a:lnTo>
                  <a:lnTo>
                    <a:pt x="2873" y="415074"/>
                  </a:lnTo>
                  <a:lnTo>
                    <a:pt x="0" y="36880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2130551" y="2138172"/>
            <a:ext cx="7931150" cy="749935"/>
            <a:chOff x="2130551" y="2138172"/>
            <a:chExt cx="7931150" cy="749935"/>
          </a:xfrm>
        </p:grpSpPr>
        <p:sp>
          <p:nvSpPr>
            <p:cNvPr id="15" name="object 15"/>
            <p:cNvSpPr/>
            <p:nvPr/>
          </p:nvSpPr>
          <p:spPr>
            <a:xfrm>
              <a:off x="2505455" y="2144268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0"/>
                  </a:moveTo>
                  <a:lnTo>
                    <a:pt x="368807" y="0"/>
                  </a:lnTo>
                  <a:lnTo>
                    <a:pt x="0" y="368808"/>
                  </a:lnTo>
                  <a:lnTo>
                    <a:pt x="368807" y="737616"/>
                  </a:lnTo>
                  <a:lnTo>
                    <a:pt x="7549896" y="737616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505455" y="2144268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737616"/>
                  </a:moveTo>
                  <a:lnTo>
                    <a:pt x="368807" y="737616"/>
                  </a:lnTo>
                  <a:lnTo>
                    <a:pt x="0" y="368808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6647" y="2144268"/>
              <a:ext cx="737615" cy="73761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136647" y="2144268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69">
                  <a:moveTo>
                    <a:pt x="0" y="368808"/>
                  </a:moveTo>
                  <a:lnTo>
                    <a:pt x="2873" y="322541"/>
                  </a:lnTo>
                  <a:lnTo>
                    <a:pt x="11262" y="277990"/>
                  </a:lnTo>
                  <a:lnTo>
                    <a:pt x="24822" y="235502"/>
                  </a:lnTo>
                  <a:lnTo>
                    <a:pt x="43207" y="195420"/>
                  </a:lnTo>
                  <a:lnTo>
                    <a:pt x="66072" y="158090"/>
                  </a:lnTo>
                  <a:lnTo>
                    <a:pt x="93071" y="123859"/>
                  </a:lnTo>
                  <a:lnTo>
                    <a:pt x="123859" y="93071"/>
                  </a:lnTo>
                  <a:lnTo>
                    <a:pt x="158090" y="66072"/>
                  </a:lnTo>
                  <a:lnTo>
                    <a:pt x="195420" y="43207"/>
                  </a:lnTo>
                  <a:lnTo>
                    <a:pt x="235502" y="24822"/>
                  </a:lnTo>
                  <a:lnTo>
                    <a:pt x="277990" y="11262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2"/>
                  </a:lnTo>
                  <a:lnTo>
                    <a:pt x="502113" y="24822"/>
                  </a:lnTo>
                  <a:lnTo>
                    <a:pt x="542195" y="43207"/>
                  </a:lnTo>
                  <a:lnTo>
                    <a:pt x="579525" y="66072"/>
                  </a:lnTo>
                  <a:lnTo>
                    <a:pt x="613756" y="93071"/>
                  </a:lnTo>
                  <a:lnTo>
                    <a:pt x="644544" y="123859"/>
                  </a:lnTo>
                  <a:lnTo>
                    <a:pt x="671543" y="158090"/>
                  </a:lnTo>
                  <a:lnTo>
                    <a:pt x="694408" y="195420"/>
                  </a:lnTo>
                  <a:lnTo>
                    <a:pt x="712793" y="235502"/>
                  </a:lnTo>
                  <a:lnTo>
                    <a:pt x="726353" y="277990"/>
                  </a:lnTo>
                  <a:lnTo>
                    <a:pt x="734742" y="322541"/>
                  </a:lnTo>
                  <a:lnTo>
                    <a:pt x="737615" y="368808"/>
                  </a:lnTo>
                  <a:lnTo>
                    <a:pt x="734742" y="415074"/>
                  </a:lnTo>
                  <a:lnTo>
                    <a:pt x="726353" y="459625"/>
                  </a:lnTo>
                  <a:lnTo>
                    <a:pt x="712793" y="502113"/>
                  </a:lnTo>
                  <a:lnTo>
                    <a:pt x="694408" y="542195"/>
                  </a:lnTo>
                  <a:lnTo>
                    <a:pt x="671543" y="579525"/>
                  </a:lnTo>
                  <a:lnTo>
                    <a:pt x="644544" y="613756"/>
                  </a:lnTo>
                  <a:lnTo>
                    <a:pt x="613756" y="644544"/>
                  </a:lnTo>
                  <a:lnTo>
                    <a:pt x="579525" y="671543"/>
                  </a:lnTo>
                  <a:lnTo>
                    <a:pt x="542195" y="694408"/>
                  </a:lnTo>
                  <a:lnTo>
                    <a:pt x="502113" y="712793"/>
                  </a:lnTo>
                  <a:lnTo>
                    <a:pt x="459625" y="726353"/>
                  </a:lnTo>
                  <a:lnTo>
                    <a:pt x="415074" y="734742"/>
                  </a:lnTo>
                  <a:lnTo>
                    <a:pt x="368807" y="737616"/>
                  </a:lnTo>
                  <a:lnTo>
                    <a:pt x="322541" y="734742"/>
                  </a:lnTo>
                  <a:lnTo>
                    <a:pt x="277990" y="726353"/>
                  </a:lnTo>
                  <a:lnTo>
                    <a:pt x="235502" y="712793"/>
                  </a:lnTo>
                  <a:lnTo>
                    <a:pt x="195420" y="694408"/>
                  </a:lnTo>
                  <a:lnTo>
                    <a:pt x="158090" y="671543"/>
                  </a:lnTo>
                  <a:lnTo>
                    <a:pt x="123859" y="644544"/>
                  </a:lnTo>
                  <a:lnTo>
                    <a:pt x="93071" y="613756"/>
                  </a:lnTo>
                  <a:lnTo>
                    <a:pt x="66072" y="579525"/>
                  </a:lnTo>
                  <a:lnTo>
                    <a:pt x="43207" y="542195"/>
                  </a:lnTo>
                  <a:lnTo>
                    <a:pt x="24822" y="502113"/>
                  </a:lnTo>
                  <a:lnTo>
                    <a:pt x="11262" y="459625"/>
                  </a:lnTo>
                  <a:lnTo>
                    <a:pt x="2873" y="415074"/>
                  </a:lnTo>
                  <a:lnTo>
                    <a:pt x="0" y="368808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2130551" y="3095244"/>
            <a:ext cx="7931150" cy="749935"/>
            <a:chOff x="2130551" y="3095244"/>
            <a:chExt cx="7931150" cy="749935"/>
          </a:xfrm>
        </p:grpSpPr>
        <p:sp>
          <p:nvSpPr>
            <p:cNvPr id="20" name="object 20"/>
            <p:cNvSpPr/>
            <p:nvPr/>
          </p:nvSpPr>
          <p:spPr>
            <a:xfrm>
              <a:off x="2505455" y="3101340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0"/>
                  </a:moveTo>
                  <a:lnTo>
                    <a:pt x="368807" y="0"/>
                  </a:lnTo>
                  <a:lnTo>
                    <a:pt x="0" y="368808"/>
                  </a:lnTo>
                  <a:lnTo>
                    <a:pt x="368807" y="737616"/>
                  </a:lnTo>
                  <a:lnTo>
                    <a:pt x="7549896" y="737616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505455" y="3101340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737616"/>
                  </a:moveTo>
                  <a:lnTo>
                    <a:pt x="368807" y="737616"/>
                  </a:lnTo>
                  <a:lnTo>
                    <a:pt x="0" y="368808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6647" y="3101340"/>
              <a:ext cx="737615" cy="73761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136647" y="3101340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70">
                  <a:moveTo>
                    <a:pt x="0" y="368808"/>
                  </a:moveTo>
                  <a:lnTo>
                    <a:pt x="2873" y="322541"/>
                  </a:lnTo>
                  <a:lnTo>
                    <a:pt x="11262" y="277990"/>
                  </a:lnTo>
                  <a:lnTo>
                    <a:pt x="24822" y="235502"/>
                  </a:lnTo>
                  <a:lnTo>
                    <a:pt x="43207" y="195420"/>
                  </a:lnTo>
                  <a:lnTo>
                    <a:pt x="66072" y="158090"/>
                  </a:lnTo>
                  <a:lnTo>
                    <a:pt x="93071" y="123859"/>
                  </a:lnTo>
                  <a:lnTo>
                    <a:pt x="123859" y="93071"/>
                  </a:lnTo>
                  <a:lnTo>
                    <a:pt x="158090" y="66072"/>
                  </a:lnTo>
                  <a:lnTo>
                    <a:pt x="195420" y="43207"/>
                  </a:lnTo>
                  <a:lnTo>
                    <a:pt x="235502" y="24822"/>
                  </a:lnTo>
                  <a:lnTo>
                    <a:pt x="277990" y="11262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2"/>
                  </a:lnTo>
                  <a:lnTo>
                    <a:pt x="502113" y="24822"/>
                  </a:lnTo>
                  <a:lnTo>
                    <a:pt x="542195" y="43207"/>
                  </a:lnTo>
                  <a:lnTo>
                    <a:pt x="579525" y="66072"/>
                  </a:lnTo>
                  <a:lnTo>
                    <a:pt x="613756" y="93071"/>
                  </a:lnTo>
                  <a:lnTo>
                    <a:pt x="644544" y="123859"/>
                  </a:lnTo>
                  <a:lnTo>
                    <a:pt x="671543" y="158090"/>
                  </a:lnTo>
                  <a:lnTo>
                    <a:pt x="694408" y="195420"/>
                  </a:lnTo>
                  <a:lnTo>
                    <a:pt x="712793" y="235502"/>
                  </a:lnTo>
                  <a:lnTo>
                    <a:pt x="726353" y="277990"/>
                  </a:lnTo>
                  <a:lnTo>
                    <a:pt x="734742" y="322541"/>
                  </a:lnTo>
                  <a:lnTo>
                    <a:pt x="737615" y="368808"/>
                  </a:lnTo>
                  <a:lnTo>
                    <a:pt x="734742" y="415074"/>
                  </a:lnTo>
                  <a:lnTo>
                    <a:pt x="726353" y="459625"/>
                  </a:lnTo>
                  <a:lnTo>
                    <a:pt x="712793" y="502113"/>
                  </a:lnTo>
                  <a:lnTo>
                    <a:pt x="694408" y="542195"/>
                  </a:lnTo>
                  <a:lnTo>
                    <a:pt x="671543" y="579525"/>
                  </a:lnTo>
                  <a:lnTo>
                    <a:pt x="644544" y="613756"/>
                  </a:lnTo>
                  <a:lnTo>
                    <a:pt x="613756" y="644544"/>
                  </a:lnTo>
                  <a:lnTo>
                    <a:pt x="579525" y="671543"/>
                  </a:lnTo>
                  <a:lnTo>
                    <a:pt x="542195" y="694408"/>
                  </a:lnTo>
                  <a:lnTo>
                    <a:pt x="502113" y="712793"/>
                  </a:lnTo>
                  <a:lnTo>
                    <a:pt x="459625" y="726353"/>
                  </a:lnTo>
                  <a:lnTo>
                    <a:pt x="415074" y="734742"/>
                  </a:lnTo>
                  <a:lnTo>
                    <a:pt x="368807" y="737616"/>
                  </a:lnTo>
                  <a:lnTo>
                    <a:pt x="322541" y="734742"/>
                  </a:lnTo>
                  <a:lnTo>
                    <a:pt x="277990" y="726353"/>
                  </a:lnTo>
                  <a:lnTo>
                    <a:pt x="235502" y="712793"/>
                  </a:lnTo>
                  <a:lnTo>
                    <a:pt x="195420" y="694408"/>
                  </a:lnTo>
                  <a:lnTo>
                    <a:pt x="158090" y="671543"/>
                  </a:lnTo>
                  <a:lnTo>
                    <a:pt x="123859" y="644544"/>
                  </a:lnTo>
                  <a:lnTo>
                    <a:pt x="93071" y="613756"/>
                  </a:lnTo>
                  <a:lnTo>
                    <a:pt x="66072" y="579525"/>
                  </a:lnTo>
                  <a:lnTo>
                    <a:pt x="43207" y="542195"/>
                  </a:lnTo>
                  <a:lnTo>
                    <a:pt x="24822" y="502113"/>
                  </a:lnTo>
                  <a:lnTo>
                    <a:pt x="11262" y="459625"/>
                  </a:lnTo>
                  <a:lnTo>
                    <a:pt x="2873" y="415074"/>
                  </a:lnTo>
                  <a:lnTo>
                    <a:pt x="0" y="3688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2130551" y="4053840"/>
            <a:ext cx="7931150" cy="748665"/>
            <a:chOff x="2130551" y="4053840"/>
            <a:chExt cx="7931150" cy="748665"/>
          </a:xfrm>
        </p:grpSpPr>
        <p:sp>
          <p:nvSpPr>
            <p:cNvPr id="25" name="object 25"/>
            <p:cNvSpPr/>
            <p:nvPr/>
          </p:nvSpPr>
          <p:spPr>
            <a:xfrm>
              <a:off x="2505455" y="4059936"/>
              <a:ext cx="7550150" cy="736600"/>
            </a:xfrm>
            <a:custGeom>
              <a:avLst/>
              <a:gdLst/>
              <a:ahLst/>
              <a:cxnLst/>
              <a:rect l="l" t="t" r="r" b="b"/>
              <a:pathLst>
                <a:path w="7550150" h="736600">
                  <a:moveTo>
                    <a:pt x="7549896" y="0"/>
                  </a:moveTo>
                  <a:lnTo>
                    <a:pt x="368045" y="0"/>
                  </a:lnTo>
                  <a:lnTo>
                    <a:pt x="0" y="368045"/>
                  </a:lnTo>
                  <a:lnTo>
                    <a:pt x="368045" y="736091"/>
                  </a:lnTo>
                  <a:lnTo>
                    <a:pt x="7549896" y="736091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505455" y="4059936"/>
              <a:ext cx="7550150" cy="736600"/>
            </a:xfrm>
            <a:custGeom>
              <a:avLst/>
              <a:gdLst/>
              <a:ahLst/>
              <a:cxnLst/>
              <a:rect l="l" t="t" r="r" b="b"/>
              <a:pathLst>
                <a:path w="7550150" h="736600">
                  <a:moveTo>
                    <a:pt x="7549896" y="736091"/>
                  </a:moveTo>
                  <a:lnTo>
                    <a:pt x="368045" y="736091"/>
                  </a:lnTo>
                  <a:lnTo>
                    <a:pt x="0" y="368045"/>
                  </a:lnTo>
                  <a:lnTo>
                    <a:pt x="368045" y="0"/>
                  </a:lnTo>
                  <a:lnTo>
                    <a:pt x="7549896" y="0"/>
                  </a:lnTo>
                  <a:lnTo>
                    <a:pt x="7549896" y="73609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6647" y="4059936"/>
              <a:ext cx="737615" cy="73609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136647" y="4059936"/>
              <a:ext cx="737870" cy="736600"/>
            </a:xfrm>
            <a:custGeom>
              <a:avLst/>
              <a:gdLst/>
              <a:ahLst/>
              <a:cxnLst/>
              <a:rect l="l" t="t" r="r" b="b"/>
              <a:pathLst>
                <a:path w="737869" h="736600">
                  <a:moveTo>
                    <a:pt x="0" y="368045"/>
                  </a:moveTo>
                  <a:lnTo>
                    <a:pt x="2873" y="321867"/>
                  </a:lnTo>
                  <a:lnTo>
                    <a:pt x="11262" y="277403"/>
                  </a:lnTo>
                  <a:lnTo>
                    <a:pt x="24822" y="234999"/>
                  </a:lnTo>
                  <a:lnTo>
                    <a:pt x="43207" y="194998"/>
                  </a:lnTo>
                  <a:lnTo>
                    <a:pt x="66072" y="157746"/>
                  </a:lnTo>
                  <a:lnTo>
                    <a:pt x="93071" y="123587"/>
                  </a:lnTo>
                  <a:lnTo>
                    <a:pt x="123859" y="92865"/>
                  </a:lnTo>
                  <a:lnTo>
                    <a:pt x="158090" y="65924"/>
                  </a:lnTo>
                  <a:lnTo>
                    <a:pt x="195420" y="43110"/>
                  </a:lnTo>
                  <a:lnTo>
                    <a:pt x="235502" y="24766"/>
                  </a:lnTo>
                  <a:lnTo>
                    <a:pt x="277990" y="11236"/>
                  </a:lnTo>
                  <a:lnTo>
                    <a:pt x="322541" y="2866"/>
                  </a:lnTo>
                  <a:lnTo>
                    <a:pt x="368807" y="0"/>
                  </a:lnTo>
                  <a:lnTo>
                    <a:pt x="415074" y="2866"/>
                  </a:lnTo>
                  <a:lnTo>
                    <a:pt x="459625" y="11236"/>
                  </a:lnTo>
                  <a:lnTo>
                    <a:pt x="502113" y="24766"/>
                  </a:lnTo>
                  <a:lnTo>
                    <a:pt x="542195" y="43110"/>
                  </a:lnTo>
                  <a:lnTo>
                    <a:pt x="579525" y="65924"/>
                  </a:lnTo>
                  <a:lnTo>
                    <a:pt x="613756" y="92865"/>
                  </a:lnTo>
                  <a:lnTo>
                    <a:pt x="644544" y="123587"/>
                  </a:lnTo>
                  <a:lnTo>
                    <a:pt x="671543" y="157746"/>
                  </a:lnTo>
                  <a:lnTo>
                    <a:pt x="694408" y="194998"/>
                  </a:lnTo>
                  <a:lnTo>
                    <a:pt x="712793" y="234999"/>
                  </a:lnTo>
                  <a:lnTo>
                    <a:pt x="726353" y="277403"/>
                  </a:lnTo>
                  <a:lnTo>
                    <a:pt x="734742" y="321867"/>
                  </a:lnTo>
                  <a:lnTo>
                    <a:pt x="737615" y="368045"/>
                  </a:lnTo>
                  <a:lnTo>
                    <a:pt x="734742" y="414224"/>
                  </a:lnTo>
                  <a:lnTo>
                    <a:pt x="726353" y="458688"/>
                  </a:lnTo>
                  <a:lnTo>
                    <a:pt x="712793" y="501092"/>
                  </a:lnTo>
                  <a:lnTo>
                    <a:pt x="694408" y="541093"/>
                  </a:lnTo>
                  <a:lnTo>
                    <a:pt x="671543" y="578345"/>
                  </a:lnTo>
                  <a:lnTo>
                    <a:pt x="644544" y="612504"/>
                  </a:lnTo>
                  <a:lnTo>
                    <a:pt x="613756" y="643226"/>
                  </a:lnTo>
                  <a:lnTo>
                    <a:pt x="579525" y="670167"/>
                  </a:lnTo>
                  <a:lnTo>
                    <a:pt x="542195" y="692981"/>
                  </a:lnTo>
                  <a:lnTo>
                    <a:pt x="502113" y="711325"/>
                  </a:lnTo>
                  <a:lnTo>
                    <a:pt x="459625" y="724855"/>
                  </a:lnTo>
                  <a:lnTo>
                    <a:pt x="415074" y="733225"/>
                  </a:lnTo>
                  <a:lnTo>
                    <a:pt x="368807" y="736091"/>
                  </a:lnTo>
                  <a:lnTo>
                    <a:pt x="322541" y="733225"/>
                  </a:lnTo>
                  <a:lnTo>
                    <a:pt x="277990" y="724855"/>
                  </a:lnTo>
                  <a:lnTo>
                    <a:pt x="235502" y="711325"/>
                  </a:lnTo>
                  <a:lnTo>
                    <a:pt x="195420" y="692981"/>
                  </a:lnTo>
                  <a:lnTo>
                    <a:pt x="158090" y="670167"/>
                  </a:lnTo>
                  <a:lnTo>
                    <a:pt x="123859" y="643226"/>
                  </a:lnTo>
                  <a:lnTo>
                    <a:pt x="93071" y="612504"/>
                  </a:lnTo>
                  <a:lnTo>
                    <a:pt x="66072" y="578345"/>
                  </a:lnTo>
                  <a:lnTo>
                    <a:pt x="43207" y="541093"/>
                  </a:lnTo>
                  <a:lnTo>
                    <a:pt x="24822" y="501092"/>
                  </a:lnTo>
                  <a:lnTo>
                    <a:pt x="11262" y="458688"/>
                  </a:lnTo>
                  <a:lnTo>
                    <a:pt x="2873" y="414224"/>
                  </a:lnTo>
                  <a:lnTo>
                    <a:pt x="0" y="36804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2130551" y="5010911"/>
            <a:ext cx="7931150" cy="749935"/>
            <a:chOff x="2130551" y="5010911"/>
            <a:chExt cx="7931150" cy="749935"/>
          </a:xfrm>
        </p:grpSpPr>
        <p:sp>
          <p:nvSpPr>
            <p:cNvPr id="30" name="object 30"/>
            <p:cNvSpPr/>
            <p:nvPr/>
          </p:nvSpPr>
          <p:spPr>
            <a:xfrm>
              <a:off x="2505455" y="5017007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0"/>
                  </a:moveTo>
                  <a:lnTo>
                    <a:pt x="368807" y="0"/>
                  </a:lnTo>
                  <a:lnTo>
                    <a:pt x="0" y="368808"/>
                  </a:lnTo>
                  <a:lnTo>
                    <a:pt x="368807" y="737616"/>
                  </a:lnTo>
                  <a:lnTo>
                    <a:pt x="7549896" y="737616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505455" y="5017007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737616"/>
                  </a:moveTo>
                  <a:lnTo>
                    <a:pt x="368807" y="737616"/>
                  </a:lnTo>
                  <a:lnTo>
                    <a:pt x="0" y="368808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6647" y="5017007"/>
              <a:ext cx="737615" cy="73761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136647" y="5017007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70">
                  <a:moveTo>
                    <a:pt x="0" y="368808"/>
                  </a:moveTo>
                  <a:lnTo>
                    <a:pt x="2873" y="322541"/>
                  </a:lnTo>
                  <a:lnTo>
                    <a:pt x="11262" y="277990"/>
                  </a:lnTo>
                  <a:lnTo>
                    <a:pt x="24822" y="235502"/>
                  </a:lnTo>
                  <a:lnTo>
                    <a:pt x="43207" y="195420"/>
                  </a:lnTo>
                  <a:lnTo>
                    <a:pt x="66072" y="158090"/>
                  </a:lnTo>
                  <a:lnTo>
                    <a:pt x="93071" y="123859"/>
                  </a:lnTo>
                  <a:lnTo>
                    <a:pt x="123859" y="93071"/>
                  </a:lnTo>
                  <a:lnTo>
                    <a:pt x="158090" y="66072"/>
                  </a:lnTo>
                  <a:lnTo>
                    <a:pt x="195420" y="43207"/>
                  </a:lnTo>
                  <a:lnTo>
                    <a:pt x="235502" y="24822"/>
                  </a:lnTo>
                  <a:lnTo>
                    <a:pt x="277990" y="11262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2"/>
                  </a:lnTo>
                  <a:lnTo>
                    <a:pt x="502113" y="24822"/>
                  </a:lnTo>
                  <a:lnTo>
                    <a:pt x="542195" y="43207"/>
                  </a:lnTo>
                  <a:lnTo>
                    <a:pt x="579525" y="66072"/>
                  </a:lnTo>
                  <a:lnTo>
                    <a:pt x="613756" y="93071"/>
                  </a:lnTo>
                  <a:lnTo>
                    <a:pt x="644544" y="123859"/>
                  </a:lnTo>
                  <a:lnTo>
                    <a:pt x="671543" y="158090"/>
                  </a:lnTo>
                  <a:lnTo>
                    <a:pt x="694408" y="195420"/>
                  </a:lnTo>
                  <a:lnTo>
                    <a:pt x="712793" y="235502"/>
                  </a:lnTo>
                  <a:lnTo>
                    <a:pt x="726353" y="277990"/>
                  </a:lnTo>
                  <a:lnTo>
                    <a:pt x="734742" y="322541"/>
                  </a:lnTo>
                  <a:lnTo>
                    <a:pt x="737615" y="368808"/>
                  </a:lnTo>
                  <a:lnTo>
                    <a:pt x="734742" y="415069"/>
                  </a:lnTo>
                  <a:lnTo>
                    <a:pt x="726353" y="459616"/>
                  </a:lnTo>
                  <a:lnTo>
                    <a:pt x="712793" y="502103"/>
                  </a:lnTo>
                  <a:lnTo>
                    <a:pt x="694408" y="542184"/>
                  </a:lnTo>
                  <a:lnTo>
                    <a:pt x="671543" y="579514"/>
                  </a:lnTo>
                  <a:lnTo>
                    <a:pt x="644544" y="613746"/>
                  </a:lnTo>
                  <a:lnTo>
                    <a:pt x="613756" y="644535"/>
                  </a:lnTo>
                  <a:lnTo>
                    <a:pt x="579525" y="671536"/>
                  </a:lnTo>
                  <a:lnTo>
                    <a:pt x="542195" y="694403"/>
                  </a:lnTo>
                  <a:lnTo>
                    <a:pt x="502113" y="712790"/>
                  </a:lnTo>
                  <a:lnTo>
                    <a:pt x="459625" y="726351"/>
                  </a:lnTo>
                  <a:lnTo>
                    <a:pt x="415074" y="734742"/>
                  </a:lnTo>
                  <a:lnTo>
                    <a:pt x="368807" y="737616"/>
                  </a:lnTo>
                  <a:lnTo>
                    <a:pt x="322541" y="734742"/>
                  </a:lnTo>
                  <a:lnTo>
                    <a:pt x="277990" y="726351"/>
                  </a:lnTo>
                  <a:lnTo>
                    <a:pt x="235502" y="712790"/>
                  </a:lnTo>
                  <a:lnTo>
                    <a:pt x="195420" y="694403"/>
                  </a:lnTo>
                  <a:lnTo>
                    <a:pt x="158090" y="671536"/>
                  </a:lnTo>
                  <a:lnTo>
                    <a:pt x="123859" y="644535"/>
                  </a:lnTo>
                  <a:lnTo>
                    <a:pt x="93071" y="613746"/>
                  </a:lnTo>
                  <a:lnTo>
                    <a:pt x="66072" y="579514"/>
                  </a:lnTo>
                  <a:lnTo>
                    <a:pt x="43207" y="542184"/>
                  </a:lnTo>
                  <a:lnTo>
                    <a:pt x="24822" y="502103"/>
                  </a:lnTo>
                  <a:lnTo>
                    <a:pt x="11262" y="459616"/>
                  </a:lnTo>
                  <a:lnTo>
                    <a:pt x="2873" y="415069"/>
                  </a:lnTo>
                  <a:lnTo>
                    <a:pt x="0" y="3688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/>
          <p:cNvGrpSpPr/>
          <p:nvPr/>
        </p:nvGrpSpPr>
        <p:grpSpPr>
          <a:xfrm>
            <a:off x="2499105" y="5967729"/>
            <a:ext cx="7562850" cy="750570"/>
            <a:chOff x="2499105" y="5967729"/>
            <a:chExt cx="7562850" cy="750570"/>
          </a:xfrm>
        </p:grpSpPr>
        <p:sp>
          <p:nvSpPr>
            <p:cNvPr id="35" name="object 35"/>
            <p:cNvSpPr/>
            <p:nvPr/>
          </p:nvSpPr>
          <p:spPr>
            <a:xfrm>
              <a:off x="2505455" y="5974079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0"/>
                  </a:moveTo>
                  <a:lnTo>
                    <a:pt x="368807" y="0"/>
                  </a:lnTo>
                  <a:lnTo>
                    <a:pt x="0" y="368808"/>
                  </a:lnTo>
                  <a:lnTo>
                    <a:pt x="368807" y="737616"/>
                  </a:lnTo>
                  <a:lnTo>
                    <a:pt x="7549896" y="737616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505455" y="5974079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737616"/>
                  </a:moveTo>
                  <a:lnTo>
                    <a:pt x="368807" y="737616"/>
                  </a:lnTo>
                  <a:lnTo>
                    <a:pt x="0" y="368808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3148710" y="1131696"/>
            <a:ext cx="6640195" cy="546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908685" marR="898525">
              <a:lnSpc>
                <a:spcPct val="126800"/>
              </a:lnSpc>
              <a:spcBef>
                <a:spcPts val="100"/>
              </a:spcBef>
            </a:pPr>
            <a:r>
              <a:rPr dirty="0" sz="1800" spc="-15">
                <a:latin typeface="Calibri"/>
                <a:cs typeface="Calibri"/>
              </a:rPr>
              <a:t>Komşu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kadın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korkuyor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ve annesinin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dediğini </a:t>
            </a:r>
            <a:r>
              <a:rPr dirty="0" sz="1800" spc="-35">
                <a:latin typeface="Calibri"/>
                <a:cs typeface="Calibri"/>
              </a:rPr>
              <a:t>yapıyor.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(modelin</a:t>
            </a:r>
            <a:r>
              <a:rPr dirty="0" sz="1800" spc="-10">
                <a:latin typeface="Calibri"/>
                <a:cs typeface="Calibri"/>
              </a:rPr>
              <a:t> davranışı</a:t>
            </a:r>
            <a:r>
              <a:rPr dirty="0" sz="1800" spc="-5">
                <a:latin typeface="Calibri"/>
                <a:cs typeface="Calibri"/>
              </a:rPr>
              <a:t> ödül aldı)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Aslı</a:t>
            </a:r>
            <a:r>
              <a:rPr dirty="0" sz="1800">
                <a:latin typeface="Calibri"/>
                <a:cs typeface="Calibri"/>
              </a:rPr>
              <a:t> ‘Ben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 </a:t>
            </a:r>
            <a:r>
              <a:rPr dirty="0" sz="1800" spc="-10">
                <a:latin typeface="Calibri"/>
                <a:cs typeface="Calibri"/>
              </a:rPr>
              <a:t>istediklerimi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yaptırmak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için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bağırabilirim’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diyor.</a:t>
            </a:r>
            <a:endParaRPr sz="1800">
              <a:latin typeface="Calibri"/>
              <a:cs typeface="Calibri"/>
            </a:endParaRPr>
          </a:p>
          <a:p>
            <a:pPr algn="ctr" marL="6350">
              <a:lnSpc>
                <a:spcPct val="100000"/>
              </a:lnSpc>
              <a:spcBef>
                <a:spcPts val="575"/>
              </a:spcBef>
            </a:pPr>
            <a:r>
              <a:rPr dirty="0" sz="1800" spc="-10">
                <a:latin typeface="Calibri"/>
                <a:cs typeface="Calibri"/>
              </a:rPr>
              <a:t>(aynı </a:t>
            </a:r>
            <a:r>
              <a:rPr dirty="0" sz="1800" spc="-5">
                <a:latin typeface="Calibri"/>
                <a:cs typeface="Calibri"/>
              </a:rPr>
              <a:t>ödül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beklentisi)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Calibri"/>
              <a:cs typeface="Calibri"/>
            </a:endParaRPr>
          </a:p>
          <a:p>
            <a:pPr algn="ctr" marL="2540">
              <a:lnSpc>
                <a:spcPts val="2065"/>
              </a:lnSpc>
            </a:pPr>
            <a:r>
              <a:rPr dirty="0" sz="1800" spc="-5">
                <a:latin typeface="Calibri"/>
                <a:cs typeface="Calibri"/>
              </a:rPr>
              <a:t>Aslı,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arkadaşlarına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teneffüste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onunla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kantine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gelmeleri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için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bağırıyor.</a:t>
            </a:r>
            <a:endParaRPr sz="1800">
              <a:latin typeface="Calibri"/>
              <a:cs typeface="Calibri"/>
            </a:endParaRPr>
          </a:p>
          <a:p>
            <a:pPr algn="ctr" marL="6350">
              <a:lnSpc>
                <a:spcPts val="2065"/>
              </a:lnSpc>
            </a:pPr>
            <a:r>
              <a:rPr dirty="0" sz="1800" spc="-5">
                <a:latin typeface="Calibri"/>
                <a:cs typeface="Calibri"/>
              </a:rPr>
              <a:t>(modeli</a:t>
            </a:r>
            <a:r>
              <a:rPr dirty="0" sz="1800" spc="-10">
                <a:latin typeface="Calibri"/>
                <a:cs typeface="Calibri"/>
              </a:rPr>
              <a:t> taklit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ediyor)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Calibri"/>
              <a:cs typeface="Calibri"/>
            </a:endParaRPr>
          </a:p>
          <a:p>
            <a:pPr algn="ctr" marL="513715" marR="503555">
              <a:lnSpc>
                <a:spcPct val="126699"/>
              </a:lnSpc>
            </a:pPr>
            <a:r>
              <a:rPr dirty="0" sz="1800" spc="-10">
                <a:latin typeface="Calibri"/>
                <a:cs typeface="Calibri"/>
              </a:rPr>
              <a:t>Arkadaşları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korkuyor/pes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ediyor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ve</a:t>
            </a:r>
            <a:r>
              <a:rPr dirty="0" sz="1800" spc="-5">
                <a:latin typeface="Calibri"/>
                <a:cs typeface="Calibri"/>
              </a:rPr>
              <a:t> onunla</a:t>
            </a:r>
            <a:r>
              <a:rPr dirty="0" sz="1800" spc="-10">
                <a:latin typeface="Calibri"/>
                <a:cs typeface="Calibri"/>
              </a:rPr>
              <a:t> kantine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gidiyorlar.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(direkt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ödül aldı)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Calibri"/>
              <a:cs typeface="Calibri"/>
            </a:endParaRPr>
          </a:p>
          <a:p>
            <a:pPr algn="ctr" marL="12700" marR="5080">
              <a:lnSpc>
                <a:spcPts val="1970"/>
              </a:lnSpc>
            </a:pPr>
            <a:r>
              <a:rPr dirty="0" sz="1800" spc="-5">
                <a:latin typeface="Calibri"/>
                <a:cs typeface="Calibri"/>
              </a:rPr>
              <a:t>Aslı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arkadaşlarına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zaman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bağırsa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istedikleri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oluyor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kendisini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mutlu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hissediyor.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(öz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yeterlik/kendine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güven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artıyor)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2785110" marR="59690" indent="-2716530">
              <a:lnSpc>
                <a:spcPts val="1970"/>
              </a:lnSpc>
              <a:spcBef>
                <a:spcPts val="1405"/>
              </a:spcBef>
            </a:pPr>
            <a:r>
              <a:rPr dirty="0" sz="1800" spc="-5">
                <a:latin typeface="Calibri"/>
                <a:cs typeface="Calibri"/>
              </a:rPr>
              <a:t>Aslı </a:t>
            </a:r>
            <a:r>
              <a:rPr dirty="0" sz="1800" spc="-10">
                <a:latin typeface="Calibri"/>
                <a:cs typeface="Calibri"/>
              </a:rPr>
              <a:t>evde</a:t>
            </a:r>
            <a:r>
              <a:rPr dirty="0" sz="1800" spc="-5">
                <a:latin typeface="Calibri"/>
                <a:cs typeface="Calibri"/>
              </a:rPr>
              <a:t> ve </a:t>
            </a:r>
            <a:r>
              <a:rPr dirty="0" sz="1800" spc="-10">
                <a:latin typeface="Calibri"/>
                <a:cs typeface="Calibri"/>
              </a:rPr>
              <a:t>okulda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istediklerini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yaptırmak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için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ne </a:t>
            </a:r>
            <a:r>
              <a:rPr dirty="0" sz="1800" spc="-10">
                <a:latin typeface="Calibri"/>
                <a:cs typeface="Calibri"/>
              </a:rPr>
              <a:t>zaman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istese</a:t>
            </a:r>
            <a:r>
              <a:rPr dirty="0" sz="1800">
                <a:latin typeface="Calibri"/>
                <a:cs typeface="Calibri"/>
              </a:rPr>
              <a:t> bu </a:t>
            </a:r>
            <a:r>
              <a:rPr dirty="0" sz="1800" spc="-10">
                <a:latin typeface="Calibri"/>
                <a:cs typeface="Calibri"/>
              </a:rPr>
              <a:t>yola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başvuruyor.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130551" y="5967984"/>
            <a:ext cx="749935" cy="749935"/>
            <a:chOff x="2130551" y="5967984"/>
            <a:chExt cx="749935" cy="749935"/>
          </a:xfrm>
        </p:grpSpPr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36647" y="5974080"/>
              <a:ext cx="737615" cy="73761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136647" y="5974080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70">
                  <a:moveTo>
                    <a:pt x="0" y="368808"/>
                  </a:moveTo>
                  <a:lnTo>
                    <a:pt x="2873" y="322546"/>
                  </a:lnTo>
                  <a:lnTo>
                    <a:pt x="11262" y="277999"/>
                  </a:lnTo>
                  <a:lnTo>
                    <a:pt x="24822" y="235512"/>
                  </a:lnTo>
                  <a:lnTo>
                    <a:pt x="43207" y="195431"/>
                  </a:lnTo>
                  <a:lnTo>
                    <a:pt x="66072" y="158101"/>
                  </a:lnTo>
                  <a:lnTo>
                    <a:pt x="93071" y="123869"/>
                  </a:lnTo>
                  <a:lnTo>
                    <a:pt x="123859" y="93080"/>
                  </a:lnTo>
                  <a:lnTo>
                    <a:pt x="158090" y="66079"/>
                  </a:lnTo>
                  <a:lnTo>
                    <a:pt x="195420" y="43212"/>
                  </a:lnTo>
                  <a:lnTo>
                    <a:pt x="235502" y="24825"/>
                  </a:lnTo>
                  <a:lnTo>
                    <a:pt x="277990" y="11264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4"/>
                  </a:lnTo>
                  <a:lnTo>
                    <a:pt x="502113" y="24825"/>
                  </a:lnTo>
                  <a:lnTo>
                    <a:pt x="542195" y="43212"/>
                  </a:lnTo>
                  <a:lnTo>
                    <a:pt x="579525" y="66079"/>
                  </a:lnTo>
                  <a:lnTo>
                    <a:pt x="613756" y="93080"/>
                  </a:lnTo>
                  <a:lnTo>
                    <a:pt x="644544" y="123869"/>
                  </a:lnTo>
                  <a:lnTo>
                    <a:pt x="671543" y="158101"/>
                  </a:lnTo>
                  <a:lnTo>
                    <a:pt x="694408" y="195431"/>
                  </a:lnTo>
                  <a:lnTo>
                    <a:pt x="712793" y="235512"/>
                  </a:lnTo>
                  <a:lnTo>
                    <a:pt x="726353" y="277999"/>
                  </a:lnTo>
                  <a:lnTo>
                    <a:pt x="734742" y="322546"/>
                  </a:lnTo>
                  <a:lnTo>
                    <a:pt x="737615" y="368808"/>
                  </a:lnTo>
                  <a:lnTo>
                    <a:pt x="734742" y="415069"/>
                  </a:lnTo>
                  <a:lnTo>
                    <a:pt x="726353" y="459616"/>
                  </a:lnTo>
                  <a:lnTo>
                    <a:pt x="712793" y="502103"/>
                  </a:lnTo>
                  <a:lnTo>
                    <a:pt x="694408" y="542184"/>
                  </a:lnTo>
                  <a:lnTo>
                    <a:pt x="671543" y="579514"/>
                  </a:lnTo>
                  <a:lnTo>
                    <a:pt x="644544" y="613746"/>
                  </a:lnTo>
                  <a:lnTo>
                    <a:pt x="613756" y="644535"/>
                  </a:lnTo>
                  <a:lnTo>
                    <a:pt x="579525" y="671536"/>
                  </a:lnTo>
                  <a:lnTo>
                    <a:pt x="542195" y="694403"/>
                  </a:lnTo>
                  <a:lnTo>
                    <a:pt x="502113" y="712790"/>
                  </a:lnTo>
                  <a:lnTo>
                    <a:pt x="459625" y="726351"/>
                  </a:lnTo>
                  <a:lnTo>
                    <a:pt x="415074" y="734742"/>
                  </a:lnTo>
                  <a:lnTo>
                    <a:pt x="368807" y="737616"/>
                  </a:lnTo>
                  <a:lnTo>
                    <a:pt x="322541" y="734742"/>
                  </a:lnTo>
                  <a:lnTo>
                    <a:pt x="277990" y="726351"/>
                  </a:lnTo>
                  <a:lnTo>
                    <a:pt x="235502" y="712790"/>
                  </a:lnTo>
                  <a:lnTo>
                    <a:pt x="195420" y="694403"/>
                  </a:lnTo>
                  <a:lnTo>
                    <a:pt x="158090" y="671536"/>
                  </a:lnTo>
                  <a:lnTo>
                    <a:pt x="123859" y="644535"/>
                  </a:lnTo>
                  <a:lnTo>
                    <a:pt x="93071" y="613746"/>
                  </a:lnTo>
                  <a:lnTo>
                    <a:pt x="66072" y="579514"/>
                  </a:lnTo>
                  <a:lnTo>
                    <a:pt x="43207" y="542184"/>
                  </a:lnTo>
                  <a:lnTo>
                    <a:pt x="24822" y="502103"/>
                  </a:lnTo>
                  <a:lnTo>
                    <a:pt x="11262" y="459616"/>
                  </a:lnTo>
                  <a:lnTo>
                    <a:pt x="2873" y="415069"/>
                  </a:lnTo>
                  <a:lnTo>
                    <a:pt x="0" y="3688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4373" y="377698"/>
            <a:ext cx="46824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Okula</a:t>
            </a:r>
            <a:r>
              <a:rPr dirty="0" spc="-25"/>
              <a:t> </a:t>
            </a:r>
            <a:r>
              <a:rPr dirty="0" spc="-5"/>
              <a:t>İlişkin</a:t>
            </a:r>
            <a:r>
              <a:rPr dirty="0" spc="-10"/>
              <a:t> </a:t>
            </a:r>
            <a:r>
              <a:rPr dirty="0" spc="-15"/>
              <a:t>Özellikler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14359"/>
            <a:ext cx="10281285" cy="42754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marR="5080" indent="-229235">
              <a:lnSpc>
                <a:spcPct val="11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0">
                <a:latin typeface="Calibri"/>
                <a:cs typeface="Calibri"/>
              </a:rPr>
              <a:t>Zorbalığın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sıklıkla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meydana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geldiği yerlerin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(koridor,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okul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bahçesi</a:t>
            </a:r>
            <a:r>
              <a:rPr dirty="0" sz="2400" spc="-15">
                <a:latin typeface="Calibri"/>
                <a:cs typeface="Calibri"/>
              </a:rPr>
              <a:t> ve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oyun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alanları)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yetersiz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denetimi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9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5">
                <a:latin typeface="Calibri"/>
                <a:cs typeface="Calibri"/>
              </a:rPr>
              <a:t>Okul</a:t>
            </a:r>
            <a:r>
              <a:rPr dirty="0" sz="2400" spc="-20">
                <a:latin typeface="Calibri"/>
                <a:cs typeface="Calibri"/>
              </a:rPr>
              <a:t> veya </a:t>
            </a:r>
            <a:r>
              <a:rPr dirty="0" sz="2400" spc="-5">
                <a:latin typeface="Calibri"/>
                <a:cs typeface="Calibri"/>
              </a:rPr>
              <a:t>sınıf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mevcudunun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kalabalık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olması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5">
                <a:latin typeface="Calibri"/>
                <a:cs typeface="Calibri"/>
              </a:rPr>
              <a:t>Okulda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saldırgan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davranışların</a:t>
            </a:r>
            <a:r>
              <a:rPr dirty="0" sz="2400" spc="-5">
                <a:latin typeface="Calibri"/>
                <a:cs typeface="Calibri"/>
              </a:rPr>
              <a:t> hoş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görülmesi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8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Öğretmenlerin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öğrencilere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yönelik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sz="2000" spc="-5">
                <a:latin typeface="Calibri"/>
                <a:cs typeface="Calibri"/>
              </a:rPr>
              <a:t>Uygun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olmayan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disiplin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yöntemleri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kullanması</a:t>
            </a:r>
            <a:endParaRPr sz="20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sz="2000" spc="-10">
                <a:latin typeface="Calibri"/>
                <a:cs typeface="Calibri"/>
              </a:rPr>
              <a:t>Şaka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amaçlı </a:t>
            </a:r>
            <a:r>
              <a:rPr dirty="0" sz="2000" spc="-5">
                <a:latin typeface="Calibri"/>
                <a:cs typeface="Calibri"/>
              </a:rPr>
              <a:t>uygunsuz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sözel</a:t>
            </a:r>
            <a:r>
              <a:rPr dirty="0" sz="2000" spc="-5">
                <a:latin typeface="Calibri"/>
                <a:cs typeface="Calibri"/>
              </a:rPr>
              <a:t> ifadeler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kullanması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4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5">
                <a:latin typeface="Calibri"/>
                <a:cs typeface="Calibri"/>
              </a:rPr>
              <a:t>Okulda</a:t>
            </a:r>
            <a:r>
              <a:rPr dirty="0" sz="2400" spc="-10">
                <a:latin typeface="Calibri"/>
                <a:cs typeface="Calibri"/>
              </a:rPr>
              <a:t> akran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zorbalığına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yönelik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politika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kuralların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olmaması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8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Öğretmenlerin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davranışlarını </a:t>
            </a:r>
            <a:r>
              <a:rPr dirty="0" sz="2400" spc="-15">
                <a:latin typeface="Calibri"/>
                <a:cs typeface="Calibri"/>
              </a:rPr>
              <a:t>fark</a:t>
            </a:r>
            <a:r>
              <a:rPr dirty="0" sz="2400">
                <a:latin typeface="Calibri"/>
                <a:cs typeface="Calibri"/>
              </a:rPr>
              <a:t> edememesi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veya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görmezden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gelmesi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1968" y="6429247"/>
            <a:ext cx="3903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(Allen,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2010;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Bowes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 2009;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Gendron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2011;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Harel-Fisch,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2011)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761" y="372872"/>
            <a:ext cx="38106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Çevresel</a:t>
            </a:r>
            <a:r>
              <a:rPr dirty="0" spc="-50"/>
              <a:t> </a:t>
            </a:r>
            <a:r>
              <a:rPr dirty="0" spc="-25"/>
              <a:t>Faktörler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3377"/>
            <a:ext cx="10085070" cy="3431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9235">
              <a:lnSpc>
                <a:spcPts val="2845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Çocuğun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içinde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yaşadığı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toplumsal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çevre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ts val="2845"/>
              </a:lnSpc>
              <a:buFont typeface="Arial MT"/>
              <a:buChar char="•"/>
              <a:tabLst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Şiddetin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toplumsal</a:t>
            </a:r>
            <a:r>
              <a:rPr dirty="0" sz="2400" spc="-15">
                <a:latin typeface="Calibri"/>
                <a:cs typeface="Calibri"/>
              </a:rPr>
              <a:t> olarak</a:t>
            </a:r>
            <a:r>
              <a:rPr dirty="0" sz="2400" spc="-10">
                <a:latin typeface="Calibri"/>
                <a:cs typeface="Calibri"/>
              </a:rPr>
              <a:t> kabul </a:t>
            </a:r>
            <a:r>
              <a:rPr dirty="0" sz="2400" spc="-15">
                <a:latin typeface="Calibri"/>
                <a:cs typeface="Calibri"/>
              </a:rPr>
              <a:t>gördüğü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sıkça</a:t>
            </a:r>
            <a:r>
              <a:rPr dirty="0" sz="2400" spc="-5">
                <a:latin typeface="Calibri"/>
                <a:cs typeface="Calibri"/>
              </a:rPr>
              <a:t> uygulandığı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toplumlar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60"/>
              </a:spcBef>
              <a:buFont typeface="Arial MT"/>
              <a:buChar char="•"/>
            </a:pPr>
            <a:endParaRPr sz="3000">
              <a:latin typeface="Calibri"/>
              <a:cs typeface="Calibri"/>
            </a:endParaRPr>
          </a:p>
          <a:p>
            <a:pPr marL="241300" indent="-229235">
              <a:lnSpc>
                <a:spcPts val="2845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Çocuğun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yaşadığı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mahallenin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özellikleri</a:t>
            </a:r>
            <a:endParaRPr sz="2400">
              <a:latin typeface="Calibri"/>
              <a:cs typeface="Calibri"/>
            </a:endParaRPr>
          </a:p>
          <a:p>
            <a:pPr lvl="1" marL="698500" marR="384810" indent="-228600">
              <a:lnSpc>
                <a:spcPts val="2300"/>
              </a:lnSpc>
              <a:spcBef>
                <a:spcPts val="525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Şiddetin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10">
                <a:latin typeface="Calibri"/>
                <a:cs typeface="Calibri"/>
              </a:rPr>
              <a:t>yoksulluğun yoğun </a:t>
            </a:r>
            <a:r>
              <a:rPr dirty="0" sz="2400" spc="-5">
                <a:latin typeface="Calibri"/>
                <a:cs typeface="Calibri"/>
              </a:rPr>
              <a:t>olduğu semtler </a:t>
            </a: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Calibri"/>
                <a:cs typeface="Calibri"/>
              </a:rPr>
              <a:t>şiddet </a:t>
            </a:r>
            <a:r>
              <a:rPr dirty="0" sz="2400">
                <a:latin typeface="Calibri"/>
                <a:cs typeface="Calibri"/>
              </a:rPr>
              <a:t>içerikli </a:t>
            </a:r>
            <a:r>
              <a:rPr dirty="0" sz="2400" spc="-20">
                <a:latin typeface="Calibri"/>
                <a:cs typeface="Calibri"/>
              </a:rPr>
              <a:t>veya </a:t>
            </a:r>
            <a:r>
              <a:rPr dirty="0" sz="2400" spc="-10">
                <a:latin typeface="Calibri"/>
                <a:cs typeface="Calibri"/>
              </a:rPr>
              <a:t>suça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yönelik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 </a:t>
            </a:r>
            <a:r>
              <a:rPr dirty="0" sz="2400" spc="-5">
                <a:latin typeface="Calibri"/>
                <a:cs typeface="Calibri"/>
              </a:rPr>
              <a:t>(örn. </a:t>
            </a:r>
            <a:r>
              <a:rPr dirty="0" sz="2400" spc="-15">
                <a:latin typeface="Calibri"/>
                <a:cs typeface="Calibri"/>
              </a:rPr>
              <a:t>sokak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kavgası,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çete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üyesi </a:t>
            </a:r>
            <a:r>
              <a:rPr dirty="0" sz="2400" spc="-5">
                <a:latin typeface="Calibri"/>
                <a:cs typeface="Calibri"/>
              </a:rPr>
              <a:t>olma,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hırsızlık)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3050">
              <a:latin typeface="Calibri"/>
              <a:cs typeface="Calibri"/>
            </a:endParaRPr>
          </a:p>
          <a:p>
            <a:pPr marL="241300" indent="-229235">
              <a:lnSpc>
                <a:spcPts val="284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Medyanın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etkisi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5">
                <a:latin typeface="Calibri"/>
                <a:cs typeface="Calibri"/>
              </a:rPr>
              <a:t>(TV,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film,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video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oyunları,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internet, </a:t>
            </a:r>
            <a:r>
              <a:rPr dirty="0" sz="2400" spc="-20">
                <a:latin typeface="Calibri"/>
                <a:cs typeface="Calibri"/>
              </a:rPr>
              <a:t>sosyal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medya)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ts val="2840"/>
              </a:lnSpc>
              <a:buFont typeface="Arial MT"/>
              <a:buChar char="•"/>
              <a:tabLst>
                <a:tab pos="699135" algn="l"/>
              </a:tabLst>
            </a:pPr>
            <a:r>
              <a:rPr dirty="0" sz="2400" spc="-25">
                <a:latin typeface="Calibri"/>
                <a:cs typeface="Calibri"/>
              </a:rPr>
              <a:t>Televizyonda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şiddet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içerikli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programlar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izlemek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bilgisayar </a:t>
            </a:r>
            <a:r>
              <a:rPr dirty="0" sz="2400" spc="-5">
                <a:latin typeface="Calibri"/>
                <a:cs typeface="Calibri"/>
              </a:rPr>
              <a:t>oyunu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oynamak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4578" y="6340855"/>
            <a:ext cx="28403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(Barboza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ark. </a:t>
            </a:r>
            <a:r>
              <a:rPr dirty="0" sz="1200">
                <a:latin typeface="Calibri"/>
                <a:cs typeface="Calibri"/>
              </a:rPr>
              <a:t>2009;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Kuntsche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</a:t>
            </a:r>
            <a:r>
              <a:rPr dirty="0" sz="1200" spc="-5">
                <a:latin typeface="Calibri"/>
                <a:cs typeface="Calibri"/>
              </a:rPr>
              <a:t> ark. </a:t>
            </a:r>
            <a:r>
              <a:rPr dirty="0" sz="1200">
                <a:latin typeface="Calibri"/>
                <a:cs typeface="Calibri"/>
              </a:rPr>
              <a:t>2006)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183005" marR="5080" indent="-1170940">
              <a:lnSpc>
                <a:spcPts val="4320"/>
              </a:lnSpc>
              <a:spcBef>
                <a:spcPts val="640"/>
              </a:spcBef>
            </a:pPr>
            <a:r>
              <a:rPr dirty="0" spc="-20"/>
              <a:t>Akran</a:t>
            </a:r>
            <a:r>
              <a:rPr dirty="0" spc="-10"/>
              <a:t> Zorbalığını</a:t>
            </a:r>
            <a:r>
              <a:rPr dirty="0" spc="15"/>
              <a:t> </a:t>
            </a:r>
            <a:r>
              <a:rPr dirty="0" spc="-10"/>
              <a:t>Önleyici </a:t>
            </a:r>
            <a:r>
              <a:rPr dirty="0" spc="-890"/>
              <a:t> </a:t>
            </a:r>
            <a:r>
              <a:rPr dirty="0" spc="-20"/>
              <a:t>Okul</a:t>
            </a:r>
            <a:r>
              <a:rPr dirty="0" spc="-10"/>
              <a:t> </a:t>
            </a:r>
            <a:r>
              <a:rPr dirty="0" spc="-35"/>
              <a:t>Yaklaşımı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1842" y="1806786"/>
            <a:ext cx="9814560" cy="4150360"/>
          </a:xfrm>
          <a:prstGeom prst="rect">
            <a:avLst/>
          </a:prstGeom>
        </p:spPr>
        <p:txBody>
          <a:bodyPr wrap="square" lIns="0" tIns="214629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689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Akran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zorbalığı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konusunda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bütüncül</a:t>
            </a:r>
            <a:r>
              <a:rPr dirty="0" sz="2600" spc="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bir</a:t>
            </a:r>
            <a:r>
              <a:rPr dirty="0" sz="26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okul</a:t>
            </a:r>
            <a:r>
              <a:rPr dirty="0" sz="26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yaklaşımı </a:t>
            </a:r>
            <a:r>
              <a:rPr dirty="0" sz="2600" spc="-5">
                <a:latin typeface="Calibri"/>
                <a:cs typeface="Calibri"/>
              </a:rPr>
              <a:t>geliştirilmeli.</a:t>
            </a:r>
            <a:endParaRPr sz="2600">
              <a:latin typeface="Calibri"/>
              <a:cs typeface="Calibri"/>
            </a:endParaRPr>
          </a:p>
          <a:p>
            <a:pPr marL="241300" marR="439420" indent="-228600">
              <a:lnSpc>
                <a:spcPct val="100000"/>
              </a:lnSpc>
              <a:spcBef>
                <a:spcPts val="159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Akran zorbalığı konusunda öğretmenlere </a:t>
            </a:r>
            <a:r>
              <a:rPr dirty="0" sz="2600" spc="-15">
                <a:latin typeface="Calibri"/>
                <a:cs typeface="Calibri"/>
              </a:rPr>
              <a:t>ve </a:t>
            </a:r>
            <a:r>
              <a:rPr dirty="0" sz="2600" spc="-10">
                <a:latin typeface="Calibri"/>
                <a:cs typeface="Calibri"/>
              </a:rPr>
              <a:t>okuldaki </a:t>
            </a:r>
            <a:r>
              <a:rPr dirty="0" sz="2600">
                <a:latin typeface="Calibri"/>
                <a:cs typeface="Calibri"/>
              </a:rPr>
              <a:t>tüm </a:t>
            </a:r>
            <a:r>
              <a:rPr dirty="0" sz="2600" spc="-5">
                <a:latin typeface="Calibri"/>
                <a:cs typeface="Calibri"/>
              </a:rPr>
              <a:t>çalışanlara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yönelik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açık,</a:t>
            </a:r>
            <a:r>
              <a:rPr dirty="0" sz="26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net</a:t>
            </a:r>
            <a:r>
              <a:rPr dirty="0" sz="26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dirty="0" sz="26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tutarlı</a:t>
            </a:r>
            <a:r>
              <a:rPr dirty="0" sz="26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bilgiler</a:t>
            </a:r>
            <a:r>
              <a:rPr dirty="0" sz="26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verilmeli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-10">
                <a:latin typeface="Calibri"/>
                <a:cs typeface="Calibri"/>
              </a:rPr>
              <a:t> destek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sağlanmalı.</a:t>
            </a:r>
            <a:endParaRPr sz="2600">
              <a:latin typeface="Calibri"/>
              <a:cs typeface="Calibri"/>
            </a:endParaRPr>
          </a:p>
          <a:p>
            <a:pPr lvl="1" marL="697865" indent="-229235">
              <a:lnSpc>
                <a:spcPct val="100000"/>
              </a:lnSpc>
              <a:spcBef>
                <a:spcPts val="123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200" spc="-15">
                <a:latin typeface="Calibri"/>
                <a:cs typeface="Calibri"/>
              </a:rPr>
              <a:t>Akran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zorbalığının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tanımı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herkes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için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aynı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olmalı.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8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Akran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zorbalığı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hakkında </a:t>
            </a:r>
            <a:r>
              <a:rPr dirty="0" sz="2600" spc="-15">
                <a:latin typeface="Calibri"/>
                <a:cs typeface="Calibri"/>
              </a:rPr>
              <a:t>kesin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25" b="1">
                <a:solidFill>
                  <a:srgbClr val="FF0000"/>
                </a:solidFill>
                <a:latin typeface="Calibri"/>
                <a:cs typeface="Calibri"/>
              </a:rPr>
              <a:t>kural</a:t>
            </a:r>
            <a:r>
              <a:rPr dirty="0" sz="26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5" b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dirty="0" sz="26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politikalar</a:t>
            </a:r>
            <a:r>
              <a:rPr dirty="0" sz="26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geliştirilmeli.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Okulda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45" b="1">
                <a:solidFill>
                  <a:srgbClr val="FF0000"/>
                </a:solidFill>
                <a:latin typeface="Calibri"/>
                <a:cs typeface="Calibri"/>
              </a:rPr>
              <a:t>‘Akran</a:t>
            </a:r>
            <a:r>
              <a:rPr dirty="0" sz="26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Zorbalığını</a:t>
            </a:r>
            <a:r>
              <a:rPr dirty="0" sz="26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Önleme</a:t>
            </a:r>
            <a:r>
              <a:rPr dirty="0" sz="26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Komisyonu’</a:t>
            </a:r>
            <a:r>
              <a:rPr dirty="0" sz="2600" spc="-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kurulmalıdır.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Okulda</a:t>
            </a:r>
            <a:r>
              <a:rPr dirty="0" sz="2600" spc="-15">
                <a:latin typeface="Calibri"/>
                <a:cs typeface="Calibri"/>
              </a:rPr>
              <a:t> ve </a:t>
            </a:r>
            <a:r>
              <a:rPr dirty="0" sz="2600" spc="-10">
                <a:latin typeface="Calibri"/>
                <a:cs typeface="Calibri"/>
              </a:rPr>
              <a:t>okul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çevresinde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zorbalık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olaylarının</a:t>
            </a:r>
            <a:r>
              <a:rPr dirty="0" sz="2600">
                <a:latin typeface="Calibri"/>
                <a:cs typeface="Calibri"/>
              </a:rPr>
              <a:t> en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sık görüldüğü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yerlerde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güvenlik</a:t>
            </a:r>
            <a:r>
              <a:rPr dirty="0" sz="26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için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ek</a:t>
            </a:r>
            <a:r>
              <a:rPr dirty="0" sz="2600" spc="-5">
                <a:latin typeface="Calibri"/>
                <a:cs typeface="Calibri"/>
              </a:rPr>
              <a:t> önlemler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alınmalı.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183005" marR="5080" indent="-1170940">
              <a:lnSpc>
                <a:spcPts val="4320"/>
              </a:lnSpc>
              <a:spcBef>
                <a:spcPts val="640"/>
              </a:spcBef>
            </a:pPr>
            <a:r>
              <a:rPr dirty="0" spc="-20"/>
              <a:t>Akran</a:t>
            </a:r>
            <a:r>
              <a:rPr dirty="0" spc="-10"/>
              <a:t> Zorbalığını</a:t>
            </a:r>
            <a:r>
              <a:rPr dirty="0" spc="15"/>
              <a:t> </a:t>
            </a:r>
            <a:r>
              <a:rPr dirty="0" spc="-10"/>
              <a:t>Önleyici </a:t>
            </a:r>
            <a:r>
              <a:rPr dirty="0" spc="-890"/>
              <a:t> </a:t>
            </a:r>
            <a:r>
              <a:rPr dirty="0" spc="-20"/>
              <a:t>Okul</a:t>
            </a:r>
            <a:r>
              <a:rPr dirty="0" spc="-10"/>
              <a:t> </a:t>
            </a:r>
            <a:r>
              <a:rPr dirty="0" spc="-35"/>
              <a:t>Yaklaşımı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1842" y="1987991"/>
            <a:ext cx="10211435" cy="4330065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algn="just" marL="241300" indent="-228600">
              <a:lnSpc>
                <a:spcPct val="100000"/>
              </a:lnSpc>
              <a:spcBef>
                <a:spcPts val="4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Öğretmenlere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akran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zorbalığı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konusunda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5" b="1">
                <a:solidFill>
                  <a:srgbClr val="FF0000"/>
                </a:solidFill>
                <a:latin typeface="Calibri"/>
                <a:cs typeface="Calibri"/>
              </a:rPr>
              <a:t>tekrarlayıcı</a:t>
            </a:r>
            <a:r>
              <a:rPr dirty="0" sz="26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eğitimler/seminerler</a:t>
            </a:r>
            <a:endParaRPr sz="2600">
              <a:latin typeface="Calibri"/>
              <a:cs typeface="Calibri"/>
            </a:endParaRPr>
          </a:p>
          <a:p>
            <a:pPr algn="just" marL="241300">
              <a:lnSpc>
                <a:spcPct val="100000"/>
              </a:lnSpc>
              <a:spcBef>
                <a:spcPts val="315"/>
              </a:spcBef>
            </a:pPr>
            <a:r>
              <a:rPr dirty="0" sz="2600" spc="-5">
                <a:latin typeface="Calibri"/>
                <a:cs typeface="Calibri"/>
              </a:rPr>
              <a:t>verilmeli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öğretmenler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desteklenmeli.</a:t>
            </a:r>
            <a:endParaRPr sz="2600">
              <a:latin typeface="Calibri"/>
              <a:cs typeface="Calibri"/>
            </a:endParaRPr>
          </a:p>
          <a:p>
            <a:pPr algn="just" marL="241300" marR="976630" indent="-228600">
              <a:lnSpc>
                <a:spcPct val="11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25">
                <a:latin typeface="Calibri"/>
                <a:cs typeface="Calibri"/>
              </a:rPr>
              <a:t>Öğretmenler, </a:t>
            </a:r>
            <a:r>
              <a:rPr dirty="0" sz="2600" spc="-10">
                <a:latin typeface="Calibri"/>
                <a:cs typeface="Calibri"/>
              </a:rPr>
              <a:t>akran zorbalığını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önleme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müdahale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politikalarının </a:t>
            </a:r>
            <a:r>
              <a:rPr dirty="0" sz="2600" spc="-5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hazırlanması, </a:t>
            </a:r>
            <a:r>
              <a:rPr dirty="0" sz="2600" spc="-5">
                <a:latin typeface="Calibri"/>
                <a:cs typeface="Calibri"/>
              </a:rPr>
              <a:t>uygulanması </a:t>
            </a:r>
            <a:r>
              <a:rPr dirty="0" sz="2600" spc="-15">
                <a:latin typeface="Calibri"/>
                <a:cs typeface="Calibri"/>
              </a:rPr>
              <a:t>ve </a:t>
            </a:r>
            <a:r>
              <a:rPr dirty="0" sz="2600" spc="-5">
                <a:latin typeface="Calibri"/>
                <a:cs typeface="Calibri"/>
              </a:rPr>
              <a:t>değerlendirilmesi </a:t>
            </a:r>
            <a:r>
              <a:rPr dirty="0" sz="2600" spc="-15">
                <a:latin typeface="Calibri"/>
                <a:cs typeface="Calibri"/>
              </a:rPr>
              <a:t>konusunda </a:t>
            </a:r>
            <a:r>
              <a:rPr dirty="0" sz="2600" spc="-10">
                <a:latin typeface="Calibri"/>
                <a:cs typeface="Calibri"/>
              </a:rPr>
              <a:t>katkıda </a:t>
            </a:r>
            <a:r>
              <a:rPr dirty="0" sz="2600" spc="-5">
                <a:latin typeface="Calibri"/>
                <a:cs typeface="Calibri"/>
              </a:rPr>
              <a:t> bulunmalı.</a:t>
            </a:r>
            <a:endParaRPr sz="2600">
              <a:latin typeface="Calibri"/>
              <a:cs typeface="Calibri"/>
            </a:endParaRPr>
          </a:p>
          <a:p>
            <a:pPr algn="just" marL="241300" marR="351155" indent="-228600">
              <a:lnSpc>
                <a:spcPct val="11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Akran zorbalığı olayına </a:t>
            </a:r>
            <a:r>
              <a:rPr dirty="0" sz="2600" spc="-5">
                <a:latin typeface="Calibri"/>
                <a:cs typeface="Calibri"/>
              </a:rPr>
              <a:t>karışan öğrenciler (tüm </a:t>
            </a:r>
            <a:r>
              <a:rPr dirty="0" sz="2600" spc="-10">
                <a:latin typeface="Calibri"/>
                <a:cs typeface="Calibri"/>
              </a:rPr>
              <a:t>roller </a:t>
            </a:r>
            <a:r>
              <a:rPr dirty="0" sz="2600">
                <a:latin typeface="Calibri"/>
                <a:cs typeface="Calibri"/>
              </a:rPr>
              <a:t>için) </a:t>
            </a:r>
            <a:r>
              <a:rPr dirty="0" sz="2600" spc="-5">
                <a:latin typeface="Calibri"/>
                <a:cs typeface="Calibri"/>
              </a:rPr>
              <a:t>tespit </a:t>
            </a:r>
            <a:r>
              <a:rPr dirty="0" sz="2600">
                <a:latin typeface="Calibri"/>
                <a:cs typeface="Calibri"/>
              </a:rPr>
              <a:t>edilmeli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uygun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müdahaleler</a:t>
            </a:r>
            <a:r>
              <a:rPr dirty="0" sz="26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gerçekleştirilmeli.</a:t>
            </a:r>
            <a:endParaRPr sz="2600">
              <a:latin typeface="Calibri"/>
              <a:cs typeface="Calibri"/>
            </a:endParaRPr>
          </a:p>
          <a:p>
            <a:pPr algn="just" marL="241300" indent="-228600">
              <a:lnSpc>
                <a:spcPct val="100000"/>
              </a:lnSpc>
              <a:spcBef>
                <a:spcPts val="13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solidFill>
                  <a:srgbClr val="0F0100"/>
                </a:solidFill>
                <a:latin typeface="Calibri"/>
                <a:cs typeface="Calibri"/>
              </a:rPr>
              <a:t>Ebeveynlere</a:t>
            </a:r>
            <a:r>
              <a:rPr dirty="0" sz="2600" spc="-3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0100"/>
                </a:solidFill>
                <a:latin typeface="Calibri"/>
                <a:cs typeface="Calibri"/>
              </a:rPr>
              <a:t>akran</a:t>
            </a:r>
            <a:r>
              <a:rPr dirty="0" sz="2600" spc="-5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0100"/>
                </a:solidFill>
                <a:latin typeface="Calibri"/>
                <a:cs typeface="Calibri"/>
              </a:rPr>
              <a:t>zorbalığı</a:t>
            </a:r>
            <a:r>
              <a:rPr dirty="0" sz="260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15">
                <a:solidFill>
                  <a:srgbClr val="0F0100"/>
                </a:solidFill>
                <a:latin typeface="Calibri"/>
                <a:cs typeface="Calibri"/>
              </a:rPr>
              <a:t>konusunda</a:t>
            </a:r>
            <a:r>
              <a:rPr dirty="0" sz="2600" spc="1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bilgilendirme</a:t>
            </a:r>
            <a:r>
              <a:rPr dirty="0" sz="26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seminerleri</a:t>
            </a:r>
            <a:endParaRPr sz="2600">
              <a:latin typeface="Calibri"/>
              <a:cs typeface="Calibri"/>
            </a:endParaRPr>
          </a:p>
          <a:p>
            <a:pPr algn="just" marL="241300">
              <a:lnSpc>
                <a:spcPct val="100000"/>
              </a:lnSpc>
              <a:spcBef>
                <a:spcPts val="310"/>
              </a:spcBef>
            </a:pPr>
            <a:r>
              <a:rPr dirty="0" sz="2600" spc="-5">
                <a:solidFill>
                  <a:srgbClr val="0F0100"/>
                </a:solidFill>
                <a:latin typeface="Calibri"/>
                <a:cs typeface="Calibri"/>
              </a:rPr>
              <a:t>düzenlenmeli</a:t>
            </a:r>
            <a:r>
              <a:rPr dirty="0" sz="2600" spc="-55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15">
                <a:solidFill>
                  <a:srgbClr val="0F0100"/>
                </a:solidFill>
                <a:latin typeface="Calibri"/>
                <a:cs typeface="Calibri"/>
              </a:rPr>
              <a:t>ve</a:t>
            </a:r>
            <a:r>
              <a:rPr dirty="0" sz="2600" spc="5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0F0100"/>
                </a:solidFill>
                <a:latin typeface="Calibri"/>
                <a:cs typeface="Calibri"/>
              </a:rPr>
              <a:t>onların</a:t>
            </a:r>
            <a:r>
              <a:rPr dirty="0" sz="2600" spc="-15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0F0100"/>
                </a:solidFill>
                <a:latin typeface="Calibri"/>
                <a:cs typeface="Calibri"/>
              </a:rPr>
              <a:t>müdahale</a:t>
            </a:r>
            <a:r>
              <a:rPr dirty="0" sz="2600" spc="-2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0F0100"/>
                </a:solidFill>
                <a:latin typeface="Calibri"/>
                <a:cs typeface="Calibri"/>
              </a:rPr>
              <a:t>sürecine</a:t>
            </a:r>
            <a:r>
              <a:rPr dirty="0" sz="2600" spc="-35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0100"/>
                </a:solidFill>
                <a:latin typeface="Calibri"/>
                <a:cs typeface="Calibri"/>
              </a:rPr>
              <a:t>katılması</a:t>
            </a:r>
            <a:r>
              <a:rPr dirty="0" sz="2600" spc="5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0F0100"/>
                </a:solidFill>
                <a:latin typeface="Calibri"/>
                <a:cs typeface="Calibri"/>
              </a:rPr>
              <a:t>sağlanmalı.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6044" y="278891"/>
            <a:ext cx="8589645" cy="935990"/>
            <a:chOff x="1876044" y="278891"/>
            <a:chExt cx="8589645" cy="935990"/>
          </a:xfrm>
        </p:grpSpPr>
        <p:sp>
          <p:nvSpPr>
            <p:cNvPr id="3" name="object 3"/>
            <p:cNvSpPr/>
            <p:nvPr/>
          </p:nvSpPr>
          <p:spPr>
            <a:xfrm>
              <a:off x="2394204" y="448055"/>
              <a:ext cx="8065134" cy="647700"/>
            </a:xfrm>
            <a:custGeom>
              <a:avLst/>
              <a:gdLst/>
              <a:ahLst/>
              <a:cxnLst/>
              <a:rect l="l" t="t" r="r" b="b"/>
              <a:pathLst>
                <a:path w="8065134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7957058" y="0"/>
                  </a:lnTo>
                  <a:lnTo>
                    <a:pt x="7999053" y="8491"/>
                  </a:lnTo>
                  <a:lnTo>
                    <a:pt x="8033369" y="31638"/>
                  </a:lnTo>
                  <a:lnTo>
                    <a:pt x="8056516" y="65954"/>
                  </a:lnTo>
                  <a:lnTo>
                    <a:pt x="8065008" y="107950"/>
                  </a:lnTo>
                  <a:lnTo>
                    <a:pt x="8065008" y="539750"/>
                  </a:lnTo>
                  <a:lnTo>
                    <a:pt x="8056516" y="581745"/>
                  </a:lnTo>
                  <a:lnTo>
                    <a:pt x="8033369" y="616061"/>
                  </a:lnTo>
                  <a:lnTo>
                    <a:pt x="7999053" y="639208"/>
                  </a:lnTo>
                  <a:lnTo>
                    <a:pt x="7957058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39A0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76044" y="278891"/>
              <a:ext cx="791210" cy="935990"/>
            </a:xfrm>
            <a:custGeom>
              <a:avLst/>
              <a:gdLst/>
              <a:ahLst/>
              <a:cxnLst/>
              <a:rect l="l" t="t" r="r" b="b"/>
              <a:pathLst>
                <a:path w="791210" h="935990">
                  <a:moveTo>
                    <a:pt x="790956" y="0"/>
                  </a:moveTo>
                  <a:lnTo>
                    <a:pt x="395478" y="275970"/>
                  </a:lnTo>
                  <a:lnTo>
                    <a:pt x="0" y="0"/>
                  </a:lnTo>
                  <a:lnTo>
                    <a:pt x="0" y="659764"/>
                  </a:lnTo>
                  <a:lnTo>
                    <a:pt x="395478" y="935735"/>
                  </a:lnTo>
                  <a:lnTo>
                    <a:pt x="790956" y="659764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39A0B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812542" y="540511"/>
            <a:ext cx="64573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Öğrencilerinize</a:t>
            </a:r>
            <a:r>
              <a:rPr dirty="0" sz="2400" spc="-2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akran</a:t>
            </a:r>
            <a:r>
              <a:rPr dirty="0" sz="2400" spc="-2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zorbalığı</a:t>
            </a:r>
            <a:r>
              <a:rPr dirty="0" sz="2400" spc="-3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hakkında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bilgi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 verin.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3467" y="433527"/>
            <a:ext cx="37274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08048" y="2481072"/>
            <a:ext cx="9046845" cy="935990"/>
            <a:chOff x="1908048" y="2481072"/>
            <a:chExt cx="9046845" cy="935990"/>
          </a:xfrm>
        </p:grpSpPr>
        <p:sp>
          <p:nvSpPr>
            <p:cNvPr id="8" name="object 8"/>
            <p:cNvSpPr/>
            <p:nvPr/>
          </p:nvSpPr>
          <p:spPr>
            <a:xfrm>
              <a:off x="2474976" y="2607564"/>
              <a:ext cx="8473440" cy="649605"/>
            </a:xfrm>
            <a:custGeom>
              <a:avLst/>
              <a:gdLst/>
              <a:ahLst/>
              <a:cxnLst/>
              <a:rect l="l" t="t" r="r" b="b"/>
              <a:pathLst>
                <a:path w="8473440" h="649604">
                  <a:moveTo>
                    <a:pt x="0" y="108203"/>
                  </a:moveTo>
                  <a:lnTo>
                    <a:pt x="8495" y="66061"/>
                  </a:lnTo>
                  <a:lnTo>
                    <a:pt x="31670" y="31670"/>
                  </a:lnTo>
                  <a:lnTo>
                    <a:pt x="66061" y="8495"/>
                  </a:lnTo>
                  <a:lnTo>
                    <a:pt x="108204" y="0"/>
                  </a:lnTo>
                  <a:lnTo>
                    <a:pt x="8365235" y="0"/>
                  </a:lnTo>
                  <a:lnTo>
                    <a:pt x="8407378" y="8495"/>
                  </a:lnTo>
                  <a:lnTo>
                    <a:pt x="8441769" y="31670"/>
                  </a:lnTo>
                  <a:lnTo>
                    <a:pt x="8464944" y="66061"/>
                  </a:lnTo>
                  <a:lnTo>
                    <a:pt x="8473440" y="108203"/>
                  </a:lnTo>
                  <a:lnTo>
                    <a:pt x="8473440" y="541020"/>
                  </a:lnTo>
                  <a:lnTo>
                    <a:pt x="8464944" y="583162"/>
                  </a:lnTo>
                  <a:lnTo>
                    <a:pt x="8441769" y="617553"/>
                  </a:lnTo>
                  <a:lnTo>
                    <a:pt x="8407378" y="640728"/>
                  </a:lnTo>
                  <a:lnTo>
                    <a:pt x="8365235" y="649224"/>
                  </a:lnTo>
                  <a:lnTo>
                    <a:pt x="108204" y="649224"/>
                  </a:lnTo>
                  <a:lnTo>
                    <a:pt x="66061" y="640728"/>
                  </a:lnTo>
                  <a:lnTo>
                    <a:pt x="31670" y="617553"/>
                  </a:lnTo>
                  <a:lnTo>
                    <a:pt x="8495" y="583162"/>
                  </a:lnTo>
                  <a:lnTo>
                    <a:pt x="0" y="541020"/>
                  </a:lnTo>
                  <a:lnTo>
                    <a:pt x="0" y="108203"/>
                  </a:lnTo>
                  <a:close/>
                </a:path>
              </a:pathLst>
            </a:custGeom>
            <a:ln w="12192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08048" y="2481072"/>
              <a:ext cx="763905" cy="935990"/>
            </a:xfrm>
            <a:custGeom>
              <a:avLst/>
              <a:gdLst/>
              <a:ahLst/>
              <a:cxnLst/>
              <a:rect l="l" t="t" r="r" b="b"/>
              <a:pathLst>
                <a:path w="763905" h="935989">
                  <a:moveTo>
                    <a:pt x="763524" y="0"/>
                  </a:moveTo>
                  <a:lnTo>
                    <a:pt x="381762" y="266318"/>
                  </a:lnTo>
                  <a:lnTo>
                    <a:pt x="0" y="0"/>
                  </a:lnTo>
                  <a:lnTo>
                    <a:pt x="0" y="669416"/>
                  </a:lnTo>
                  <a:lnTo>
                    <a:pt x="381762" y="935736"/>
                  </a:lnTo>
                  <a:lnTo>
                    <a:pt x="763524" y="669416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108454" y="1311097"/>
            <a:ext cx="8886825" cy="32594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5790" indent="-229235">
              <a:lnSpc>
                <a:spcPts val="2735"/>
              </a:lnSpc>
              <a:spcBef>
                <a:spcPts val="100"/>
              </a:spcBef>
              <a:buFont typeface="Arial MT"/>
              <a:buChar char="•"/>
              <a:tabLst>
                <a:tab pos="605790" algn="l"/>
              </a:tabLst>
            </a:pPr>
            <a:r>
              <a:rPr dirty="0" sz="2400" spc="-10">
                <a:latin typeface="Calibri"/>
                <a:cs typeface="Calibri"/>
              </a:rPr>
              <a:t>Akran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zorbalığının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tanımı,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türleri</a:t>
            </a:r>
            <a:r>
              <a:rPr dirty="0" sz="2400" spc="-15">
                <a:latin typeface="Calibri"/>
                <a:cs typeface="Calibri"/>
              </a:rPr>
              <a:t> ve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sonuçları hakkında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konuşun.</a:t>
            </a:r>
            <a:endParaRPr sz="2400">
              <a:latin typeface="Calibri"/>
              <a:cs typeface="Calibri"/>
            </a:endParaRPr>
          </a:p>
          <a:p>
            <a:pPr marL="605790" indent="-229235">
              <a:lnSpc>
                <a:spcPts val="2735"/>
              </a:lnSpc>
              <a:buFont typeface="Arial MT"/>
              <a:buChar char="•"/>
              <a:tabLst>
                <a:tab pos="605790" algn="l"/>
              </a:tabLst>
            </a:pPr>
            <a:r>
              <a:rPr dirty="0" sz="2400" spc="-10">
                <a:latin typeface="Calibri"/>
                <a:cs typeface="Calibri"/>
              </a:rPr>
              <a:t>Akran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zorbalığını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neden önlememiz</a:t>
            </a:r>
            <a:r>
              <a:rPr dirty="0" sz="2400" spc="-10">
                <a:latin typeface="Calibri"/>
                <a:cs typeface="Calibri"/>
              </a:rPr>
              <a:t> gerektiğini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açıklayın.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3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baseline="-2314" sz="5400" spc="-757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baseline="-3858" sz="5400" spc="-757">
                <a:solidFill>
                  <a:srgbClr val="FFFFFF"/>
                </a:solidFill>
                <a:latin typeface="Candara"/>
                <a:cs typeface="Candara"/>
              </a:rPr>
              <a:t>2</a:t>
            </a:r>
            <a:r>
              <a:rPr dirty="0" baseline="-2314" sz="5400" spc="-757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baseline="-3858" sz="5400" spc="-757">
                <a:solidFill>
                  <a:srgbClr val="FFFFFF"/>
                </a:solidFill>
                <a:latin typeface="Candara"/>
                <a:cs typeface="Candara"/>
              </a:rPr>
              <a:t>.</a:t>
            </a:r>
            <a:r>
              <a:rPr dirty="0" baseline="-3858" sz="5400" spc="509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2400" spc="-5" b="1">
                <a:solidFill>
                  <a:srgbClr val="8FAADC"/>
                </a:solidFill>
                <a:latin typeface="Calibri"/>
                <a:cs typeface="Calibri"/>
              </a:rPr>
              <a:t>Olumlu</a:t>
            </a:r>
            <a:r>
              <a:rPr dirty="0" sz="2400" spc="-15" b="1">
                <a:solidFill>
                  <a:srgbClr val="8FAADC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8FAADC"/>
                </a:solidFill>
                <a:latin typeface="Calibri"/>
                <a:cs typeface="Calibri"/>
              </a:rPr>
              <a:t>rol</a:t>
            </a:r>
            <a:r>
              <a:rPr dirty="0" sz="2400" spc="-20" b="1">
                <a:solidFill>
                  <a:srgbClr val="8FAADC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8FAADC"/>
                </a:solidFill>
                <a:latin typeface="Calibri"/>
                <a:cs typeface="Calibri"/>
              </a:rPr>
              <a:t>model</a:t>
            </a:r>
            <a:r>
              <a:rPr dirty="0" sz="2400" spc="-20" b="1">
                <a:solidFill>
                  <a:srgbClr val="8FAADC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8FAADC"/>
                </a:solidFill>
                <a:latin typeface="Calibri"/>
                <a:cs typeface="Calibri"/>
              </a:rPr>
              <a:t>olun,</a:t>
            </a:r>
            <a:r>
              <a:rPr dirty="0" sz="2400" spc="-15" b="1">
                <a:solidFill>
                  <a:srgbClr val="8FAADC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8FAADC"/>
                </a:solidFill>
                <a:latin typeface="Calibri"/>
                <a:cs typeface="Calibri"/>
              </a:rPr>
              <a:t>zorbalık</a:t>
            </a:r>
            <a:r>
              <a:rPr dirty="0" sz="2400" spc="-30" b="1">
                <a:solidFill>
                  <a:srgbClr val="8FAADC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8FAADC"/>
                </a:solidFill>
                <a:latin typeface="Calibri"/>
                <a:cs typeface="Calibri"/>
              </a:rPr>
              <a:t>olaylarına</a:t>
            </a:r>
            <a:r>
              <a:rPr dirty="0" sz="2400" spc="-20" b="1">
                <a:solidFill>
                  <a:srgbClr val="8FAADC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8FAADC"/>
                </a:solidFill>
                <a:latin typeface="Calibri"/>
                <a:cs typeface="Calibri"/>
              </a:rPr>
              <a:t>hemen </a:t>
            </a:r>
            <a:r>
              <a:rPr dirty="0" sz="2400" spc="-5" b="1">
                <a:solidFill>
                  <a:srgbClr val="8FAADC"/>
                </a:solidFill>
                <a:latin typeface="Calibri"/>
                <a:cs typeface="Calibri"/>
              </a:rPr>
              <a:t>müdahale edin.</a:t>
            </a:r>
            <a:endParaRPr sz="2400">
              <a:latin typeface="Calibri"/>
              <a:cs typeface="Calibri"/>
            </a:endParaRPr>
          </a:p>
          <a:p>
            <a:pPr marL="668020" indent="-273050">
              <a:lnSpc>
                <a:spcPct val="100000"/>
              </a:lnSpc>
              <a:spcBef>
                <a:spcPts val="2385"/>
              </a:spcBef>
              <a:buSzPct val="75000"/>
              <a:buFont typeface="Arial MT"/>
              <a:buChar char="•"/>
              <a:tabLst>
                <a:tab pos="667385" algn="l"/>
                <a:tab pos="668020" algn="l"/>
              </a:tabLst>
            </a:pPr>
            <a:r>
              <a:rPr dirty="0" sz="2400">
                <a:latin typeface="Calibri"/>
                <a:cs typeface="Calibri"/>
              </a:rPr>
              <a:t>Bu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okulda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akran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zorbalığının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asla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kabul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edilemeyeceğini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açıklayın.</a:t>
            </a:r>
            <a:endParaRPr sz="2400">
              <a:latin typeface="Calibri"/>
              <a:cs typeface="Calibri"/>
            </a:endParaRPr>
          </a:p>
          <a:p>
            <a:pPr marL="667385" marR="594995" indent="-273050">
              <a:lnSpc>
                <a:spcPct val="100000"/>
              </a:lnSpc>
              <a:buSzPct val="75000"/>
              <a:buFont typeface="Arial MT"/>
              <a:buChar char="•"/>
              <a:tabLst>
                <a:tab pos="667385" algn="l"/>
                <a:tab pos="668020" algn="l"/>
              </a:tabLst>
            </a:pPr>
            <a:r>
              <a:rPr dirty="0" sz="2400" spc="-5">
                <a:latin typeface="Calibri"/>
                <a:cs typeface="Calibri"/>
              </a:rPr>
              <a:t>Sınıf </a:t>
            </a:r>
            <a:r>
              <a:rPr dirty="0" sz="2400">
                <a:latin typeface="Calibri"/>
                <a:cs typeface="Calibri"/>
              </a:rPr>
              <a:t>içerisindeki tutum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10">
                <a:latin typeface="Calibri"/>
                <a:cs typeface="Calibri"/>
              </a:rPr>
              <a:t>davranışlarınız </a:t>
            </a:r>
            <a:r>
              <a:rPr dirty="0" sz="2400">
                <a:latin typeface="Calibri"/>
                <a:cs typeface="Calibri"/>
              </a:rPr>
              <a:t>ile </a:t>
            </a:r>
            <a:r>
              <a:rPr dirty="0" sz="2400" spc="-10">
                <a:latin typeface="Calibri"/>
                <a:cs typeface="Calibri"/>
              </a:rPr>
              <a:t>şiddete </a:t>
            </a:r>
            <a:r>
              <a:rPr dirty="0" sz="2400" spc="-15">
                <a:latin typeface="Calibri"/>
                <a:cs typeface="Calibri"/>
              </a:rPr>
              <a:t>karşı </a:t>
            </a:r>
            <a:r>
              <a:rPr dirty="0" sz="2400" spc="-5">
                <a:latin typeface="Calibri"/>
                <a:cs typeface="Calibri"/>
              </a:rPr>
              <a:t>olan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tavrınızı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gösterin.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03476" y="4657344"/>
            <a:ext cx="8498205" cy="937260"/>
            <a:chOff x="1903476" y="4657344"/>
            <a:chExt cx="8498205" cy="937260"/>
          </a:xfrm>
        </p:grpSpPr>
        <p:sp>
          <p:nvSpPr>
            <p:cNvPr id="12" name="object 12"/>
            <p:cNvSpPr/>
            <p:nvPr/>
          </p:nvSpPr>
          <p:spPr>
            <a:xfrm>
              <a:off x="1903476" y="4657344"/>
              <a:ext cx="763905" cy="937260"/>
            </a:xfrm>
            <a:custGeom>
              <a:avLst/>
              <a:gdLst/>
              <a:ahLst/>
              <a:cxnLst/>
              <a:rect l="l" t="t" r="r" b="b"/>
              <a:pathLst>
                <a:path w="763905" h="937260">
                  <a:moveTo>
                    <a:pt x="763524" y="0"/>
                  </a:moveTo>
                  <a:lnTo>
                    <a:pt x="381762" y="266318"/>
                  </a:lnTo>
                  <a:lnTo>
                    <a:pt x="0" y="0"/>
                  </a:lnTo>
                  <a:lnTo>
                    <a:pt x="0" y="670940"/>
                  </a:lnTo>
                  <a:lnTo>
                    <a:pt x="381762" y="937259"/>
                  </a:lnTo>
                  <a:lnTo>
                    <a:pt x="763524" y="670940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30196" y="4869180"/>
              <a:ext cx="8065134" cy="647700"/>
            </a:xfrm>
            <a:custGeom>
              <a:avLst/>
              <a:gdLst/>
              <a:ahLst/>
              <a:cxnLst/>
              <a:rect l="l" t="t" r="r" b="b"/>
              <a:pathLst>
                <a:path w="8065134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7957058" y="0"/>
                  </a:lnTo>
                  <a:lnTo>
                    <a:pt x="7999053" y="8491"/>
                  </a:lnTo>
                  <a:lnTo>
                    <a:pt x="8033369" y="31638"/>
                  </a:lnTo>
                  <a:lnTo>
                    <a:pt x="8056516" y="65954"/>
                  </a:lnTo>
                  <a:lnTo>
                    <a:pt x="8065008" y="107950"/>
                  </a:lnTo>
                  <a:lnTo>
                    <a:pt x="8065008" y="539750"/>
                  </a:lnTo>
                  <a:lnTo>
                    <a:pt x="8056516" y="581745"/>
                  </a:lnTo>
                  <a:lnTo>
                    <a:pt x="8033369" y="616061"/>
                  </a:lnTo>
                  <a:lnTo>
                    <a:pt x="7999053" y="639208"/>
                  </a:lnTo>
                  <a:lnTo>
                    <a:pt x="7957058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835401" y="5014417"/>
            <a:ext cx="523430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6FC0"/>
                </a:solidFill>
                <a:latin typeface="Calibri"/>
                <a:cs typeface="Calibri"/>
              </a:rPr>
              <a:t>Öğrencilerle</a:t>
            </a: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 yakın</a:t>
            </a:r>
            <a:r>
              <a:rPr dirty="0" sz="2400" spc="-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ve</a:t>
            </a:r>
            <a:r>
              <a:rPr dirty="0" sz="24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sıcak</a:t>
            </a:r>
            <a:r>
              <a:rPr dirty="0" sz="24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ilişkiler</a:t>
            </a: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6FC0"/>
                </a:solidFill>
                <a:latin typeface="Calibri"/>
                <a:cs typeface="Calibri"/>
              </a:rPr>
              <a:t>kurun.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53970" y="5714187"/>
            <a:ext cx="767524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 spc="-35">
                <a:latin typeface="Calibri"/>
                <a:cs typeface="Calibri"/>
              </a:rPr>
              <a:t>Yakın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sıcak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ilişkiler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kurarak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öğrencilerin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size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güvenmesine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yardımcı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olun.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sayede</a:t>
            </a:r>
            <a:r>
              <a:rPr dirty="0" sz="2400" spc="5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öğrenciler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olaylarını </a:t>
            </a:r>
            <a:r>
              <a:rPr dirty="0" sz="2400" spc="-5">
                <a:latin typeface="Calibri"/>
                <a:cs typeface="Calibri"/>
              </a:rPr>
              <a:t> sizinle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paylaşacaktır.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54273" y="64134"/>
            <a:ext cx="62820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4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(UZUN</a:t>
            </a:r>
            <a:r>
              <a:rPr dirty="0" sz="24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2423" y="4814442"/>
            <a:ext cx="372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6044" y="278891"/>
            <a:ext cx="8589645" cy="935990"/>
            <a:chOff x="1876044" y="278891"/>
            <a:chExt cx="8589645" cy="935990"/>
          </a:xfrm>
        </p:grpSpPr>
        <p:sp>
          <p:nvSpPr>
            <p:cNvPr id="3" name="object 3"/>
            <p:cNvSpPr/>
            <p:nvPr/>
          </p:nvSpPr>
          <p:spPr>
            <a:xfrm>
              <a:off x="1876044" y="278891"/>
              <a:ext cx="791210" cy="935990"/>
            </a:xfrm>
            <a:custGeom>
              <a:avLst/>
              <a:gdLst/>
              <a:ahLst/>
              <a:cxnLst/>
              <a:rect l="l" t="t" r="r" b="b"/>
              <a:pathLst>
                <a:path w="791210" h="935990">
                  <a:moveTo>
                    <a:pt x="790956" y="0"/>
                  </a:moveTo>
                  <a:lnTo>
                    <a:pt x="395478" y="275970"/>
                  </a:lnTo>
                  <a:lnTo>
                    <a:pt x="0" y="0"/>
                  </a:lnTo>
                  <a:lnTo>
                    <a:pt x="0" y="659764"/>
                  </a:lnTo>
                  <a:lnTo>
                    <a:pt x="395478" y="935735"/>
                  </a:lnTo>
                  <a:lnTo>
                    <a:pt x="790956" y="659764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39A0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394204" y="448055"/>
              <a:ext cx="8065134" cy="647700"/>
            </a:xfrm>
            <a:custGeom>
              <a:avLst/>
              <a:gdLst/>
              <a:ahLst/>
              <a:cxnLst/>
              <a:rect l="l" t="t" r="r" b="b"/>
              <a:pathLst>
                <a:path w="8065134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7957058" y="0"/>
                  </a:lnTo>
                  <a:lnTo>
                    <a:pt x="7999053" y="8491"/>
                  </a:lnTo>
                  <a:lnTo>
                    <a:pt x="8033369" y="31638"/>
                  </a:lnTo>
                  <a:lnTo>
                    <a:pt x="8056516" y="65954"/>
                  </a:lnTo>
                  <a:lnTo>
                    <a:pt x="8065008" y="107950"/>
                  </a:lnTo>
                  <a:lnTo>
                    <a:pt x="8065008" y="539750"/>
                  </a:lnTo>
                  <a:lnTo>
                    <a:pt x="8056516" y="581745"/>
                  </a:lnTo>
                  <a:lnTo>
                    <a:pt x="8033369" y="616061"/>
                  </a:lnTo>
                  <a:lnTo>
                    <a:pt x="7999053" y="639208"/>
                  </a:lnTo>
                  <a:lnTo>
                    <a:pt x="7957058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39A0B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866900" y="2391155"/>
            <a:ext cx="8574405" cy="935990"/>
            <a:chOff x="1866900" y="2391155"/>
            <a:chExt cx="8574405" cy="935990"/>
          </a:xfrm>
        </p:grpSpPr>
        <p:sp>
          <p:nvSpPr>
            <p:cNvPr id="6" name="object 6"/>
            <p:cNvSpPr/>
            <p:nvPr/>
          </p:nvSpPr>
          <p:spPr>
            <a:xfrm>
              <a:off x="2369819" y="2563367"/>
              <a:ext cx="8065134" cy="649605"/>
            </a:xfrm>
            <a:custGeom>
              <a:avLst/>
              <a:gdLst/>
              <a:ahLst/>
              <a:cxnLst/>
              <a:rect l="l" t="t" r="r" b="b"/>
              <a:pathLst>
                <a:path w="8065134" h="649605">
                  <a:moveTo>
                    <a:pt x="0" y="108204"/>
                  </a:moveTo>
                  <a:lnTo>
                    <a:pt x="8495" y="66061"/>
                  </a:lnTo>
                  <a:lnTo>
                    <a:pt x="31670" y="31670"/>
                  </a:lnTo>
                  <a:lnTo>
                    <a:pt x="66061" y="8495"/>
                  </a:lnTo>
                  <a:lnTo>
                    <a:pt x="108204" y="0"/>
                  </a:lnTo>
                  <a:lnTo>
                    <a:pt x="7956804" y="0"/>
                  </a:lnTo>
                  <a:lnTo>
                    <a:pt x="7998946" y="8495"/>
                  </a:lnTo>
                  <a:lnTo>
                    <a:pt x="8033337" y="31670"/>
                  </a:lnTo>
                  <a:lnTo>
                    <a:pt x="8056512" y="66061"/>
                  </a:lnTo>
                  <a:lnTo>
                    <a:pt x="8065008" y="108204"/>
                  </a:lnTo>
                  <a:lnTo>
                    <a:pt x="8065008" y="541020"/>
                  </a:lnTo>
                  <a:lnTo>
                    <a:pt x="8056512" y="583162"/>
                  </a:lnTo>
                  <a:lnTo>
                    <a:pt x="8033337" y="617553"/>
                  </a:lnTo>
                  <a:lnTo>
                    <a:pt x="7998946" y="640728"/>
                  </a:lnTo>
                  <a:lnTo>
                    <a:pt x="7956804" y="649224"/>
                  </a:lnTo>
                  <a:lnTo>
                    <a:pt x="108204" y="649224"/>
                  </a:lnTo>
                  <a:lnTo>
                    <a:pt x="66061" y="640728"/>
                  </a:lnTo>
                  <a:lnTo>
                    <a:pt x="31670" y="617553"/>
                  </a:lnTo>
                  <a:lnTo>
                    <a:pt x="8495" y="583162"/>
                  </a:lnTo>
                  <a:lnTo>
                    <a:pt x="0" y="541020"/>
                  </a:lnTo>
                  <a:lnTo>
                    <a:pt x="0" y="108204"/>
                  </a:lnTo>
                  <a:close/>
                </a:path>
              </a:pathLst>
            </a:custGeom>
            <a:ln w="12192">
              <a:solidFill>
                <a:srgbClr val="5387B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66900" y="2391155"/>
              <a:ext cx="763905" cy="935990"/>
            </a:xfrm>
            <a:custGeom>
              <a:avLst/>
              <a:gdLst/>
              <a:ahLst/>
              <a:cxnLst/>
              <a:rect l="l" t="t" r="r" b="b"/>
              <a:pathLst>
                <a:path w="763905" h="935989">
                  <a:moveTo>
                    <a:pt x="763524" y="0"/>
                  </a:moveTo>
                  <a:lnTo>
                    <a:pt x="381762" y="266319"/>
                  </a:lnTo>
                  <a:lnTo>
                    <a:pt x="0" y="0"/>
                  </a:lnTo>
                  <a:lnTo>
                    <a:pt x="0" y="669417"/>
                  </a:lnTo>
                  <a:lnTo>
                    <a:pt x="381762" y="935736"/>
                  </a:lnTo>
                  <a:lnTo>
                    <a:pt x="763524" y="669417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5387B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051557" y="2516835"/>
            <a:ext cx="5257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3200" spc="-395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baseline="-13888" sz="5400" spc="-592">
                <a:solidFill>
                  <a:srgbClr val="FFFFFF"/>
                </a:solidFill>
                <a:latin typeface="Candara"/>
                <a:cs typeface="Candara"/>
              </a:rPr>
              <a:t>2</a:t>
            </a:r>
            <a:r>
              <a:rPr dirty="0" sz="3600" spc="-39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baseline="-13888" sz="5400" spc="-592">
                <a:solidFill>
                  <a:srgbClr val="FFFFFF"/>
                </a:solidFill>
                <a:latin typeface="Candara"/>
                <a:cs typeface="Candara"/>
              </a:rPr>
              <a:t>.</a:t>
            </a:r>
            <a:endParaRPr baseline="-13888" sz="54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70377" y="2628341"/>
            <a:ext cx="3557904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5387BB"/>
                </a:solidFill>
                <a:latin typeface="Calibri"/>
                <a:cs typeface="Calibri"/>
              </a:rPr>
              <a:t>Öğrencilerinize</a:t>
            </a:r>
            <a:r>
              <a:rPr dirty="0" sz="2400" spc="-50" b="1">
                <a:solidFill>
                  <a:srgbClr val="5387BB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387BB"/>
                </a:solidFill>
                <a:latin typeface="Calibri"/>
                <a:cs typeface="Calibri"/>
              </a:rPr>
              <a:t>destek</a:t>
            </a:r>
            <a:r>
              <a:rPr dirty="0" sz="2400" spc="-40" b="1">
                <a:solidFill>
                  <a:srgbClr val="5387BB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387BB"/>
                </a:solidFill>
                <a:latin typeface="Calibri"/>
                <a:cs typeface="Calibri"/>
              </a:rPr>
              <a:t>olun.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67101" y="3353561"/>
            <a:ext cx="796607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0"/>
              </a:spcBef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 spc="-10">
                <a:latin typeface="Calibri"/>
                <a:cs typeface="Calibri"/>
              </a:rPr>
              <a:t>Akran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zorbalığı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olaylarına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karışan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tüm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öğrencilere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destek </a:t>
            </a:r>
            <a:r>
              <a:rPr dirty="0" sz="2400" spc="-5">
                <a:latin typeface="Calibri"/>
                <a:cs typeface="Calibri"/>
              </a:rPr>
              <a:t>olun.</a:t>
            </a:r>
            <a:endParaRPr sz="2400">
              <a:latin typeface="Calibri"/>
              <a:cs typeface="Calibri"/>
            </a:endParaRPr>
          </a:p>
          <a:p>
            <a:pPr marL="285115" marR="539750" indent="-273050">
              <a:lnSpc>
                <a:spcPct val="100000"/>
              </a:lnSpc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 spc="-5">
                <a:latin typeface="Calibri"/>
                <a:cs typeface="Calibri"/>
              </a:rPr>
              <a:t>Öğrencilerin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sosyal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duygusal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becerileri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çatışma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çözümü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becerilerini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geliştirmesine</a:t>
            </a:r>
            <a:r>
              <a:rPr dirty="0" sz="2400" spc="-15">
                <a:latin typeface="Calibri"/>
                <a:cs typeface="Calibri"/>
              </a:rPr>
              <a:t> yardımcı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olun.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7757" y="5268848"/>
            <a:ext cx="742251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>
                <a:latin typeface="Calibri"/>
                <a:cs typeface="Calibri"/>
              </a:rPr>
              <a:t>Aileler ile </a:t>
            </a:r>
            <a:r>
              <a:rPr dirty="0" sz="2400" spc="-10">
                <a:latin typeface="Calibri"/>
                <a:cs typeface="Calibri"/>
              </a:rPr>
              <a:t>yakın </a:t>
            </a:r>
            <a:r>
              <a:rPr dirty="0" sz="2400" spc="-5">
                <a:latin typeface="Calibri"/>
                <a:cs typeface="Calibri"/>
              </a:rPr>
              <a:t>iletişim halinde olun </a:t>
            </a:r>
            <a:r>
              <a:rPr dirty="0" sz="2400" spc="-20">
                <a:latin typeface="Calibri"/>
                <a:cs typeface="Calibri"/>
              </a:rPr>
              <a:t>ve </a:t>
            </a:r>
            <a:r>
              <a:rPr dirty="0" sz="2400" spc="-5">
                <a:latin typeface="Calibri"/>
                <a:cs typeface="Calibri"/>
              </a:rPr>
              <a:t>önleyici çalışmalar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konusunda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ortak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stratejiler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geliştirin.</a:t>
            </a:r>
            <a:endParaRPr sz="2400">
              <a:latin typeface="Calibri"/>
              <a:cs typeface="Calibri"/>
            </a:endParaRPr>
          </a:p>
          <a:p>
            <a:pPr marL="285115" marR="471805" indent="-273050">
              <a:lnSpc>
                <a:spcPct val="100000"/>
              </a:lnSpc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 spc="-5">
                <a:latin typeface="Calibri"/>
                <a:cs typeface="Calibri"/>
              </a:rPr>
              <a:t>Ailelere</a:t>
            </a:r>
            <a:r>
              <a:rPr dirty="0" sz="2400" spc="-10">
                <a:latin typeface="Calibri"/>
                <a:cs typeface="Calibri"/>
              </a:rPr>
              <a:t> yönelik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seminerler </a:t>
            </a:r>
            <a:r>
              <a:rPr dirty="0" sz="2400" spc="-10">
                <a:latin typeface="Calibri"/>
                <a:cs typeface="Calibri"/>
              </a:rPr>
              <a:t>düzenleyin</a:t>
            </a:r>
            <a:r>
              <a:rPr dirty="0" sz="2400" spc="-15">
                <a:latin typeface="Calibri"/>
                <a:cs typeface="Calibri"/>
              </a:rPr>
              <a:t> 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konu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ilgili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broşürler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gönderin.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06523" y="4431791"/>
            <a:ext cx="8574405" cy="935990"/>
            <a:chOff x="1906523" y="4431791"/>
            <a:chExt cx="8574405" cy="935990"/>
          </a:xfrm>
        </p:grpSpPr>
        <p:sp>
          <p:nvSpPr>
            <p:cNvPr id="13" name="object 13"/>
            <p:cNvSpPr/>
            <p:nvPr/>
          </p:nvSpPr>
          <p:spPr>
            <a:xfrm>
              <a:off x="2410967" y="4559807"/>
              <a:ext cx="8063865" cy="647700"/>
            </a:xfrm>
            <a:custGeom>
              <a:avLst/>
              <a:gdLst/>
              <a:ahLst/>
              <a:cxnLst/>
              <a:rect l="l" t="t" r="r" b="b"/>
              <a:pathLst>
                <a:path w="8063865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7955533" y="0"/>
                  </a:lnTo>
                  <a:lnTo>
                    <a:pt x="7997529" y="8491"/>
                  </a:lnTo>
                  <a:lnTo>
                    <a:pt x="8031845" y="31638"/>
                  </a:lnTo>
                  <a:lnTo>
                    <a:pt x="8054992" y="65954"/>
                  </a:lnTo>
                  <a:lnTo>
                    <a:pt x="8063483" y="107950"/>
                  </a:lnTo>
                  <a:lnTo>
                    <a:pt x="8063483" y="539750"/>
                  </a:lnTo>
                  <a:lnTo>
                    <a:pt x="8054992" y="581745"/>
                  </a:lnTo>
                  <a:lnTo>
                    <a:pt x="8031845" y="616061"/>
                  </a:lnTo>
                  <a:lnTo>
                    <a:pt x="7997529" y="639208"/>
                  </a:lnTo>
                  <a:lnTo>
                    <a:pt x="7955533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5387B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906523" y="4431791"/>
              <a:ext cx="763905" cy="935990"/>
            </a:xfrm>
            <a:custGeom>
              <a:avLst/>
              <a:gdLst/>
              <a:ahLst/>
              <a:cxnLst/>
              <a:rect l="l" t="t" r="r" b="b"/>
              <a:pathLst>
                <a:path w="763905" h="935989">
                  <a:moveTo>
                    <a:pt x="763524" y="0"/>
                  </a:moveTo>
                  <a:lnTo>
                    <a:pt x="381762" y="266318"/>
                  </a:lnTo>
                  <a:lnTo>
                    <a:pt x="0" y="0"/>
                  </a:lnTo>
                  <a:lnTo>
                    <a:pt x="0" y="669416"/>
                  </a:lnTo>
                  <a:lnTo>
                    <a:pt x="381762" y="935735"/>
                  </a:lnTo>
                  <a:lnTo>
                    <a:pt x="763524" y="669416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07A0A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810382" y="4623892"/>
            <a:ext cx="50488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Aileler</a:t>
            </a:r>
            <a:r>
              <a:rPr dirty="0" sz="2400" spc="-3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ile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 mutlaka 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işbirliği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 halinde</a:t>
            </a:r>
            <a:r>
              <a:rPr dirty="0" sz="2400" spc="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olun.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13533" y="4594352"/>
            <a:ext cx="3473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79751" y="64134"/>
            <a:ext cx="7943215" cy="2323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7094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400" spc="-40" b="1">
                <a:solidFill>
                  <a:srgbClr val="FF0000"/>
                </a:solidFill>
                <a:latin typeface="Calibri"/>
                <a:cs typeface="Calibri"/>
              </a:rPr>
              <a:t> YAPABİLİR?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(UZUN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400">
              <a:latin typeface="Calibri"/>
              <a:cs typeface="Calibri"/>
            </a:endParaRPr>
          </a:p>
          <a:p>
            <a:pPr marL="683260" indent="-670560">
              <a:lnSpc>
                <a:spcPct val="100000"/>
              </a:lnSpc>
              <a:spcBef>
                <a:spcPts val="70"/>
              </a:spcBef>
              <a:buClr>
                <a:srgbClr val="FFFFFF"/>
              </a:buClr>
              <a:buSzPct val="133333"/>
              <a:buFont typeface="Calibri"/>
              <a:buAutoNum type="arabicPeriod" startAt="4"/>
              <a:tabLst>
                <a:tab pos="682625" algn="l"/>
                <a:tab pos="683260" algn="l"/>
              </a:tabLst>
            </a:pP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Olumlu</a:t>
            </a:r>
            <a:r>
              <a:rPr dirty="0" sz="2400" spc="-1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bir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sınıf ortamı</a:t>
            </a:r>
            <a:r>
              <a:rPr dirty="0" sz="2400" spc="-3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7A0A0"/>
                </a:solidFill>
                <a:latin typeface="Calibri"/>
                <a:cs typeface="Calibri"/>
              </a:rPr>
              <a:t>yaratın.</a:t>
            </a:r>
            <a:endParaRPr sz="2400">
              <a:latin typeface="Calibri"/>
              <a:cs typeface="Calibri"/>
            </a:endParaRPr>
          </a:p>
          <a:p>
            <a:pPr lvl="1" marL="772795" indent="-229235">
              <a:lnSpc>
                <a:spcPct val="100000"/>
              </a:lnSpc>
              <a:spcBef>
                <a:spcPts val="2660"/>
              </a:spcBef>
              <a:buFont typeface="Arial MT"/>
              <a:buChar char="•"/>
              <a:tabLst>
                <a:tab pos="773430" algn="l"/>
              </a:tabLst>
            </a:pPr>
            <a:r>
              <a:rPr dirty="0" sz="2400" spc="-5">
                <a:latin typeface="Calibri"/>
                <a:cs typeface="Calibri"/>
              </a:rPr>
              <a:t>Sınıf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içerisindeki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arkadaşlık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dinamiklerini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yakından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tanıyın.</a:t>
            </a:r>
            <a:endParaRPr sz="2400">
              <a:latin typeface="Calibri"/>
              <a:cs typeface="Calibri"/>
            </a:endParaRPr>
          </a:p>
          <a:p>
            <a:pPr lvl="1" marL="772795" indent="-229235">
              <a:lnSpc>
                <a:spcPct val="100000"/>
              </a:lnSpc>
              <a:buFont typeface="Arial MT"/>
              <a:buChar char="•"/>
              <a:tabLst>
                <a:tab pos="773430" algn="l"/>
              </a:tabLst>
            </a:pPr>
            <a:r>
              <a:rPr dirty="0" sz="2400" spc="-5">
                <a:latin typeface="Calibri"/>
                <a:cs typeface="Calibri"/>
              </a:rPr>
              <a:t>Olumlu disiplin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yöntemleri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kullanın.</a:t>
            </a:r>
            <a:endParaRPr sz="2400">
              <a:latin typeface="Calibri"/>
              <a:cs typeface="Calibri"/>
            </a:endParaRPr>
          </a:p>
          <a:p>
            <a:pPr lvl="1" marL="772795" indent="-229235">
              <a:lnSpc>
                <a:spcPct val="100000"/>
              </a:lnSpc>
              <a:buFont typeface="Arial MT"/>
              <a:buChar char="•"/>
              <a:tabLst>
                <a:tab pos="773430" algn="l"/>
              </a:tabLst>
            </a:pPr>
            <a:r>
              <a:rPr dirty="0" sz="2400" spc="-15">
                <a:latin typeface="Calibri"/>
                <a:cs typeface="Calibri"/>
              </a:rPr>
              <a:t>Rekabetçi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eğitim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yerine </a:t>
            </a:r>
            <a:r>
              <a:rPr dirty="0" sz="2400" spc="-10">
                <a:latin typeface="Calibri"/>
                <a:cs typeface="Calibri"/>
              </a:rPr>
              <a:t>işbirlikçi öğrenmeye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önem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verin.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6044" y="278891"/>
            <a:ext cx="8589645" cy="935990"/>
            <a:chOff x="1876044" y="278891"/>
            <a:chExt cx="8589645" cy="935990"/>
          </a:xfrm>
        </p:grpSpPr>
        <p:sp>
          <p:nvSpPr>
            <p:cNvPr id="3" name="object 3"/>
            <p:cNvSpPr/>
            <p:nvPr/>
          </p:nvSpPr>
          <p:spPr>
            <a:xfrm>
              <a:off x="1876044" y="278891"/>
              <a:ext cx="791210" cy="935990"/>
            </a:xfrm>
            <a:custGeom>
              <a:avLst/>
              <a:gdLst/>
              <a:ahLst/>
              <a:cxnLst/>
              <a:rect l="l" t="t" r="r" b="b"/>
              <a:pathLst>
                <a:path w="791210" h="935990">
                  <a:moveTo>
                    <a:pt x="790956" y="0"/>
                  </a:moveTo>
                  <a:lnTo>
                    <a:pt x="395478" y="275970"/>
                  </a:lnTo>
                  <a:lnTo>
                    <a:pt x="0" y="0"/>
                  </a:lnTo>
                  <a:lnTo>
                    <a:pt x="0" y="659764"/>
                  </a:lnTo>
                  <a:lnTo>
                    <a:pt x="395478" y="935735"/>
                  </a:lnTo>
                  <a:lnTo>
                    <a:pt x="790956" y="659764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39A0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394204" y="448055"/>
              <a:ext cx="8065134" cy="647700"/>
            </a:xfrm>
            <a:custGeom>
              <a:avLst/>
              <a:gdLst/>
              <a:ahLst/>
              <a:cxnLst/>
              <a:rect l="l" t="t" r="r" b="b"/>
              <a:pathLst>
                <a:path w="8065134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7957058" y="0"/>
                  </a:lnTo>
                  <a:lnTo>
                    <a:pt x="7999053" y="8491"/>
                  </a:lnTo>
                  <a:lnTo>
                    <a:pt x="8033369" y="31638"/>
                  </a:lnTo>
                  <a:lnTo>
                    <a:pt x="8056516" y="65954"/>
                  </a:lnTo>
                  <a:lnTo>
                    <a:pt x="8065008" y="107950"/>
                  </a:lnTo>
                  <a:lnTo>
                    <a:pt x="8065008" y="539750"/>
                  </a:lnTo>
                  <a:lnTo>
                    <a:pt x="8056516" y="581745"/>
                  </a:lnTo>
                  <a:lnTo>
                    <a:pt x="8033369" y="616061"/>
                  </a:lnTo>
                  <a:lnTo>
                    <a:pt x="7999053" y="639208"/>
                  </a:lnTo>
                  <a:lnTo>
                    <a:pt x="7957058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39A0B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750311" y="537159"/>
            <a:ext cx="47402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Öğrencilerinizi</a:t>
            </a:r>
            <a:r>
              <a:rPr dirty="0" sz="2400" spc="-1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yakından</a:t>
            </a:r>
            <a:r>
              <a:rPr dirty="0" sz="2400" spc="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gözlemleyin</a:t>
            </a:r>
            <a:r>
              <a:rPr dirty="0" sz="2800" spc="-10" b="1">
                <a:solidFill>
                  <a:srgbClr val="07A0A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79751" y="436880"/>
            <a:ext cx="33337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0">
                <a:solidFill>
                  <a:srgbClr val="FFFFFF"/>
                </a:solidFill>
                <a:latin typeface="Calibri"/>
                <a:cs typeface="Calibri"/>
              </a:rPr>
              <a:t>7.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66900" y="2350007"/>
            <a:ext cx="8574405" cy="977265"/>
            <a:chOff x="1866900" y="2350007"/>
            <a:chExt cx="8574405" cy="977265"/>
          </a:xfrm>
        </p:grpSpPr>
        <p:sp>
          <p:nvSpPr>
            <p:cNvPr id="8" name="object 8"/>
            <p:cNvSpPr/>
            <p:nvPr/>
          </p:nvSpPr>
          <p:spPr>
            <a:xfrm>
              <a:off x="2369819" y="2356103"/>
              <a:ext cx="8065134" cy="856615"/>
            </a:xfrm>
            <a:custGeom>
              <a:avLst/>
              <a:gdLst/>
              <a:ahLst/>
              <a:cxnLst/>
              <a:rect l="l" t="t" r="r" b="b"/>
              <a:pathLst>
                <a:path w="8065134" h="856614">
                  <a:moveTo>
                    <a:pt x="0" y="142748"/>
                  </a:moveTo>
                  <a:lnTo>
                    <a:pt x="7274" y="97617"/>
                  </a:lnTo>
                  <a:lnTo>
                    <a:pt x="27533" y="58430"/>
                  </a:lnTo>
                  <a:lnTo>
                    <a:pt x="58430" y="27533"/>
                  </a:lnTo>
                  <a:lnTo>
                    <a:pt x="97617" y="7274"/>
                  </a:lnTo>
                  <a:lnTo>
                    <a:pt x="142748" y="0"/>
                  </a:lnTo>
                  <a:lnTo>
                    <a:pt x="7922259" y="0"/>
                  </a:lnTo>
                  <a:lnTo>
                    <a:pt x="7967390" y="7274"/>
                  </a:lnTo>
                  <a:lnTo>
                    <a:pt x="8006577" y="27533"/>
                  </a:lnTo>
                  <a:lnTo>
                    <a:pt x="8037474" y="58430"/>
                  </a:lnTo>
                  <a:lnTo>
                    <a:pt x="8057733" y="97617"/>
                  </a:lnTo>
                  <a:lnTo>
                    <a:pt x="8065008" y="142748"/>
                  </a:lnTo>
                  <a:lnTo>
                    <a:pt x="8065008" y="713740"/>
                  </a:lnTo>
                  <a:lnTo>
                    <a:pt x="8057733" y="758870"/>
                  </a:lnTo>
                  <a:lnTo>
                    <a:pt x="8037474" y="798057"/>
                  </a:lnTo>
                  <a:lnTo>
                    <a:pt x="8006577" y="828954"/>
                  </a:lnTo>
                  <a:lnTo>
                    <a:pt x="7967390" y="849213"/>
                  </a:lnTo>
                  <a:lnTo>
                    <a:pt x="7922259" y="856488"/>
                  </a:lnTo>
                  <a:lnTo>
                    <a:pt x="142748" y="856488"/>
                  </a:lnTo>
                  <a:lnTo>
                    <a:pt x="97617" y="849213"/>
                  </a:lnTo>
                  <a:lnTo>
                    <a:pt x="58430" y="828954"/>
                  </a:lnTo>
                  <a:lnTo>
                    <a:pt x="27533" y="798057"/>
                  </a:lnTo>
                  <a:lnTo>
                    <a:pt x="7274" y="758870"/>
                  </a:lnTo>
                  <a:lnTo>
                    <a:pt x="0" y="713740"/>
                  </a:lnTo>
                  <a:lnTo>
                    <a:pt x="0" y="142748"/>
                  </a:lnTo>
                  <a:close/>
                </a:path>
              </a:pathLst>
            </a:custGeom>
            <a:ln w="12192">
              <a:solidFill>
                <a:srgbClr val="5387B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66900" y="2391155"/>
              <a:ext cx="763905" cy="935990"/>
            </a:xfrm>
            <a:custGeom>
              <a:avLst/>
              <a:gdLst/>
              <a:ahLst/>
              <a:cxnLst/>
              <a:rect l="l" t="t" r="r" b="b"/>
              <a:pathLst>
                <a:path w="763905" h="935989">
                  <a:moveTo>
                    <a:pt x="763524" y="0"/>
                  </a:moveTo>
                  <a:lnTo>
                    <a:pt x="381762" y="266319"/>
                  </a:lnTo>
                  <a:lnTo>
                    <a:pt x="0" y="0"/>
                  </a:lnTo>
                  <a:lnTo>
                    <a:pt x="0" y="669417"/>
                  </a:lnTo>
                  <a:lnTo>
                    <a:pt x="381762" y="935736"/>
                  </a:lnTo>
                  <a:lnTo>
                    <a:pt x="763524" y="669417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5387B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064257" y="2516835"/>
            <a:ext cx="5003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3200" spc="-395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dirty="0" baseline="-13888" sz="5400" spc="-592">
                <a:solidFill>
                  <a:srgbClr val="FFFFFF"/>
                </a:solidFill>
                <a:latin typeface="Candara"/>
                <a:cs typeface="Candara"/>
              </a:rPr>
              <a:t>2</a:t>
            </a:r>
            <a:r>
              <a:rPr dirty="0" sz="3600" spc="-39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baseline="-13888" sz="5400" spc="-592">
                <a:solidFill>
                  <a:srgbClr val="FFFFFF"/>
                </a:solidFill>
                <a:latin typeface="Candara"/>
                <a:cs typeface="Candara"/>
              </a:rPr>
              <a:t>.</a:t>
            </a:r>
            <a:endParaRPr baseline="-13888" sz="540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11373" y="1227835"/>
            <a:ext cx="8061325" cy="1863089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1300" marR="835660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Öğrencilerinizin akademik durumunu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20">
                <a:latin typeface="Calibri"/>
                <a:cs typeface="Calibri"/>
              </a:rPr>
              <a:t>sosyal </a:t>
            </a:r>
            <a:r>
              <a:rPr dirty="0" sz="2400">
                <a:latin typeface="Calibri"/>
                <a:cs typeface="Calibri"/>
              </a:rPr>
              <a:t>ilişkilerini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yakından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takip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edin.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555"/>
              </a:lnSpc>
              <a:buFont typeface="Arial MT"/>
              <a:buChar char="•"/>
              <a:tabLst>
                <a:tab pos="241300" algn="l"/>
              </a:tabLst>
            </a:pPr>
            <a:r>
              <a:rPr dirty="0" sz="2400" spc="-30">
                <a:latin typeface="Calibri"/>
                <a:cs typeface="Calibri"/>
              </a:rPr>
              <a:t>Teneffüslerde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öğrencilerinizin arkadaşlık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ilişkilerini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gözlemleyin.</a:t>
            </a:r>
            <a:endParaRPr sz="2400">
              <a:latin typeface="Calibri"/>
              <a:cs typeface="Calibri"/>
            </a:endParaRPr>
          </a:p>
          <a:p>
            <a:pPr marL="171450" marR="403860">
              <a:lnSpc>
                <a:spcPct val="100000"/>
              </a:lnSpc>
              <a:spcBef>
                <a:spcPts val="650"/>
              </a:spcBef>
            </a:pPr>
            <a:r>
              <a:rPr dirty="0" sz="2400" spc="-5" b="1">
                <a:solidFill>
                  <a:srgbClr val="5387BB"/>
                </a:solidFill>
                <a:latin typeface="Calibri"/>
                <a:cs typeface="Calibri"/>
              </a:rPr>
              <a:t>Zorbalık olaylarına </a:t>
            </a:r>
            <a:r>
              <a:rPr dirty="0" sz="2400" b="1">
                <a:solidFill>
                  <a:srgbClr val="5387BB"/>
                </a:solidFill>
                <a:latin typeface="Calibri"/>
                <a:cs typeface="Calibri"/>
              </a:rPr>
              <a:t>karışan </a:t>
            </a:r>
            <a:r>
              <a:rPr dirty="0" sz="2400" spc="-5" b="1">
                <a:solidFill>
                  <a:srgbClr val="5387BB"/>
                </a:solidFill>
                <a:latin typeface="Calibri"/>
                <a:cs typeface="Calibri"/>
              </a:rPr>
              <a:t>öğrencileri </a:t>
            </a:r>
            <a:r>
              <a:rPr dirty="0" sz="2400" b="1">
                <a:solidFill>
                  <a:srgbClr val="5387BB"/>
                </a:solidFill>
                <a:latin typeface="Calibri"/>
                <a:cs typeface="Calibri"/>
              </a:rPr>
              <a:t>psikolojik </a:t>
            </a:r>
            <a:r>
              <a:rPr dirty="0" sz="2400" spc="-5" b="1">
                <a:solidFill>
                  <a:srgbClr val="5387BB"/>
                </a:solidFill>
                <a:latin typeface="Calibri"/>
                <a:cs typeface="Calibri"/>
              </a:rPr>
              <a:t>danışmana </a:t>
            </a:r>
            <a:r>
              <a:rPr dirty="0" sz="2400" spc="-530" b="1">
                <a:solidFill>
                  <a:srgbClr val="5387BB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387BB"/>
                </a:solidFill>
                <a:latin typeface="Calibri"/>
                <a:cs typeface="Calibri"/>
              </a:rPr>
              <a:t>yönlendirin.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67101" y="3353561"/>
            <a:ext cx="8054975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115" marR="248285" indent="-273050">
              <a:lnSpc>
                <a:spcPct val="100000"/>
              </a:lnSpc>
              <a:spcBef>
                <a:spcPts val="100"/>
              </a:spcBef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 spc="-10">
                <a:latin typeface="Calibri"/>
                <a:cs typeface="Calibri"/>
              </a:rPr>
              <a:t>Sınıfınızda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veya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okulun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herhangi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bir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yerinde</a:t>
            </a:r>
            <a:r>
              <a:rPr dirty="0" sz="2400" spc="-10">
                <a:latin typeface="Calibri"/>
                <a:cs typeface="Calibri"/>
              </a:rPr>
              <a:t> karşılaştığınız 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zorbalık olayını </a:t>
            </a:r>
            <a:r>
              <a:rPr dirty="0" sz="2400" spc="-15">
                <a:latin typeface="Calibri"/>
                <a:cs typeface="Calibri"/>
              </a:rPr>
              <a:t>görmezden </a:t>
            </a:r>
            <a:r>
              <a:rPr dirty="0" sz="2400" spc="-5">
                <a:latin typeface="Calibri"/>
                <a:cs typeface="Calibri"/>
              </a:rPr>
              <a:t>gelmeyin, sessiz </a:t>
            </a:r>
            <a:r>
              <a:rPr dirty="0" sz="2400" spc="-10">
                <a:latin typeface="Calibri"/>
                <a:cs typeface="Calibri"/>
              </a:rPr>
              <a:t>kalmayın, </a:t>
            </a:r>
            <a:r>
              <a:rPr dirty="0" sz="2400" spc="-5">
                <a:latin typeface="Calibri"/>
                <a:cs typeface="Calibri"/>
              </a:rPr>
              <a:t>hemen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müdahale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edin.</a:t>
            </a:r>
            <a:endParaRPr sz="2400">
              <a:latin typeface="Calibri"/>
              <a:cs typeface="Calibri"/>
            </a:endParaRPr>
          </a:p>
          <a:p>
            <a:pPr marL="285115" marR="5080" indent="-273050">
              <a:lnSpc>
                <a:spcPct val="100000"/>
              </a:lnSpc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 spc="-10">
                <a:latin typeface="Calibri"/>
                <a:cs typeface="Calibri"/>
              </a:rPr>
              <a:t>Zorbalık yapan öğrenci </a:t>
            </a:r>
            <a:r>
              <a:rPr dirty="0" sz="2400" spc="-15">
                <a:latin typeface="Calibri"/>
                <a:cs typeface="Calibri"/>
              </a:rPr>
              <a:t>ve zorbalığa </a:t>
            </a:r>
            <a:r>
              <a:rPr dirty="0" sz="2400">
                <a:latin typeface="Calibri"/>
                <a:cs typeface="Calibri"/>
              </a:rPr>
              <a:t>maruz </a:t>
            </a:r>
            <a:r>
              <a:rPr dirty="0" sz="2400" spc="-10">
                <a:latin typeface="Calibri"/>
                <a:cs typeface="Calibri"/>
              </a:rPr>
              <a:t>kalan öğrenci </a:t>
            </a:r>
            <a:r>
              <a:rPr dirty="0" sz="2400">
                <a:latin typeface="Calibri"/>
                <a:cs typeface="Calibri"/>
              </a:rPr>
              <a:t>ile </a:t>
            </a:r>
            <a:r>
              <a:rPr dirty="0" sz="2400" spc="-15">
                <a:latin typeface="Calibri"/>
                <a:cs typeface="Calibri"/>
              </a:rPr>
              <a:t>ayrı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ayrı </a:t>
            </a:r>
            <a:r>
              <a:rPr dirty="0" sz="2400" spc="-10">
                <a:latin typeface="Calibri"/>
                <a:cs typeface="Calibri"/>
              </a:rPr>
              <a:t>görüşün.</a:t>
            </a:r>
            <a:endParaRPr sz="2400">
              <a:latin typeface="Calibri"/>
              <a:cs typeface="Calibri"/>
            </a:endParaRPr>
          </a:p>
          <a:p>
            <a:pPr marL="285115" indent="-273050">
              <a:lnSpc>
                <a:spcPct val="100000"/>
              </a:lnSpc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 spc="-5">
                <a:latin typeface="Calibri"/>
                <a:cs typeface="Calibri"/>
              </a:rPr>
              <a:t>Gerektiği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durumlarda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olayı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psikolojik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danışman/rehber</a:t>
            </a:r>
            <a:endParaRPr sz="2400">
              <a:latin typeface="Calibri"/>
              <a:cs typeface="Calibri"/>
            </a:endParaRPr>
          </a:p>
          <a:p>
            <a:pPr marL="285115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latin typeface="Calibri"/>
                <a:cs typeface="Calibri"/>
              </a:rPr>
              <a:t>öğretmen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paylaşın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öğrencileri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yönlendirin.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4273" y="64134"/>
            <a:ext cx="62820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4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(UZUN</a:t>
            </a:r>
            <a:r>
              <a:rPr dirty="0" sz="24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4204" y="448055"/>
            <a:ext cx="8065134" cy="647700"/>
          </a:xfrm>
          <a:custGeom>
            <a:avLst/>
            <a:gdLst/>
            <a:ahLst/>
            <a:cxnLst/>
            <a:rect l="l" t="t" r="r" b="b"/>
            <a:pathLst>
              <a:path w="8065134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7957058" y="0"/>
                </a:lnTo>
                <a:lnTo>
                  <a:pt x="7999053" y="8491"/>
                </a:lnTo>
                <a:lnTo>
                  <a:pt x="8033369" y="31638"/>
                </a:lnTo>
                <a:lnTo>
                  <a:pt x="8056516" y="65954"/>
                </a:lnTo>
                <a:lnTo>
                  <a:pt x="8065008" y="107950"/>
                </a:lnTo>
                <a:lnTo>
                  <a:pt x="8065008" y="539750"/>
                </a:lnTo>
                <a:lnTo>
                  <a:pt x="8056516" y="581745"/>
                </a:lnTo>
                <a:lnTo>
                  <a:pt x="8033369" y="616061"/>
                </a:lnTo>
                <a:lnTo>
                  <a:pt x="7999053" y="639208"/>
                </a:lnTo>
                <a:lnTo>
                  <a:pt x="7957058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12192">
            <a:solidFill>
              <a:srgbClr val="39A0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54529" y="1215732"/>
            <a:ext cx="9728835" cy="463169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Zorbalık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davranışına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anında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müdahale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edin;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sonlandırın.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20">
                <a:latin typeface="Calibri"/>
                <a:cs typeface="Calibri"/>
              </a:rPr>
              <a:t>Okulunuzda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asla </a:t>
            </a:r>
            <a:r>
              <a:rPr dirty="0" sz="2800" spc="-20">
                <a:latin typeface="Calibri"/>
                <a:cs typeface="Calibri"/>
              </a:rPr>
              <a:t>zorbalığa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yer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olmadığını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açıklayın.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Zorbalığının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kendisine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karşı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tarafa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zarar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vereceğini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anlatın.</a:t>
            </a:r>
            <a:endParaRPr sz="2800">
              <a:latin typeface="Calibri"/>
              <a:cs typeface="Calibri"/>
            </a:endParaRPr>
          </a:p>
          <a:p>
            <a:pPr marL="241300" marR="167640" indent="-228600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Böyle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devam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ederse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arkadaşlık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ilişkilerinde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problemler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yaşamaya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devam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edeceğini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söyleyin.</a:t>
            </a:r>
            <a:endParaRPr sz="2800">
              <a:latin typeface="Calibri"/>
              <a:cs typeface="Calibri"/>
            </a:endParaRPr>
          </a:p>
          <a:p>
            <a:pPr marL="241300" marR="1195070" indent="-228600">
              <a:lnSpc>
                <a:spcPts val="303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Problemlerini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zorbalık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dışında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farklı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yollarla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çözebileceğini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açıklayın.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4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Eğer </a:t>
            </a:r>
            <a:r>
              <a:rPr dirty="0" sz="2800" spc="-20">
                <a:latin typeface="Calibri"/>
                <a:cs typeface="Calibri"/>
              </a:rPr>
              <a:t>kendisini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öfkeli,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sinirli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veya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kızgın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hissediyorsa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yetişkinden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yardım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alması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gerektiğini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söyleyin.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Gerekirse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okul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psikolojik 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danışmanına/rehber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öğretmene</a:t>
            </a:r>
            <a:r>
              <a:rPr dirty="0" sz="2800" spc="-15">
                <a:latin typeface="Calibri"/>
                <a:cs typeface="Calibri"/>
              </a:rPr>
              <a:t> yönlendirin.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76044" y="278891"/>
            <a:ext cx="791210" cy="935990"/>
          </a:xfrm>
          <a:custGeom>
            <a:avLst/>
            <a:gdLst/>
            <a:ahLst/>
            <a:cxnLst/>
            <a:rect l="l" t="t" r="r" b="b"/>
            <a:pathLst>
              <a:path w="791210" h="935990">
                <a:moveTo>
                  <a:pt x="790956" y="0"/>
                </a:moveTo>
                <a:lnTo>
                  <a:pt x="395478" y="275970"/>
                </a:lnTo>
                <a:lnTo>
                  <a:pt x="0" y="0"/>
                </a:lnTo>
                <a:lnTo>
                  <a:pt x="0" y="659764"/>
                </a:lnTo>
                <a:lnTo>
                  <a:pt x="395478" y="935735"/>
                </a:lnTo>
                <a:lnTo>
                  <a:pt x="790956" y="659764"/>
                </a:lnTo>
                <a:lnTo>
                  <a:pt x="790956" y="0"/>
                </a:lnTo>
                <a:close/>
              </a:path>
            </a:pathLst>
          </a:custGeom>
          <a:solidFill>
            <a:srgbClr val="39A0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12542" y="540511"/>
            <a:ext cx="42487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Zorbalık</a:t>
            </a:r>
            <a:r>
              <a:rPr dirty="0" sz="2400" spc="-2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yapan</a:t>
            </a:r>
            <a:r>
              <a:rPr dirty="0" sz="2400" spc="-1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öğrencileriniz</a:t>
            </a:r>
            <a:r>
              <a:rPr dirty="0" sz="2400" spc="-3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için: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3467" y="433527"/>
            <a:ext cx="37274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9617" y="64134"/>
            <a:ext cx="61112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4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(KISA 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567941"/>
            <a:ext cx="10245725" cy="3878579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just" marL="241300" marR="48260" indent="-229235">
              <a:lnSpc>
                <a:spcPct val="90000"/>
              </a:lnSpc>
              <a:spcBef>
                <a:spcPts val="34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Nazlı, Aslı </a:t>
            </a:r>
            <a:r>
              <a:rPr dirty="0" sz="2000" spc="-15">
                <a:latin typeface="Calibri"/>
                <a:cs typeface="Calibri"/>
              </a:rPr>
              <a:t>ve </a:t>
            </a:r>
            <a:r>
              <a:rPr dirty="0" sz="2000" spc="-5">
                <a:latin typeface="Calibri"/>
                <a:cs typeface="Calibri"/>
              </a:rPr>
              <a:t>Özlem </a:t>
            </a:r>
            <a:r>
              <a:rPr dirty="0" sz="2000" spc="-20">
                <a:latin typeface="Calibri"/>
                <a:cs typeface="Calibri"/>
              </a:rPr>
              <a:t>ilkokul </a:t>
            </a:r>
            <a:r>
              <a:rPr dirty="0" sz="2000">
                <a:latin typeface="Calibri"/>
                <a:cs typeface="Calibri"/>
              </a:rPr>
              <a:t>4. </a:t>
            </a:r>
            <a:r>
              <a:rPr dirty="0" sz="2000" spc="-5">
                <a:latin typeface="Calibri"/>
                <a:cs typeface="Calibri"/>
              </a:rPr>
              <a:t>sınıf </a:t>
            </a:r>
            <a:r>
              <a:rPr dirty="0" sz="2000" spc="-20">
                <a:latin typeface="Calibri"/>
                <a:cs typeface="Calibri"/>
              </a:rPr>
              <a:t>öğrencisidir. </a:t>
            </a:r>
            <a:r>
              <a:rPr dirty="0" sz="2000">
                <a:latin typeface="Calibri"/>
                <a:cs typeface="Calibri"/>
              </a:rPr>
              <a:t>Nazlı </a:t>
            </a:r>
            <a:r>
              <a:rPr dirty="0" sz="2000" spc="-20">
                <a:latin typeface="Calibri"/>
                <a:cs typeface="Calibri"/>
              </a:rPr>
              <a:t>ve </a:t>
            </a:r>
            <a:r>
              <a:rPr dirty="0" sz="2000">
                <a:latin typeface="Calibri"/>
                <a:cs typeface="Calibri"/>
              </a:rPr>
              <a:t>Aslı </a:t>
            </a:r>
            <a:r>
              <a:rPr dirty="0" sz="2000" spc="-15">
                <a:latin typeface="Calibri"/>
                <a:cs typeface="Calibri"/>
              </a:rPr>
              <a:t>teneffüste </a:t>
            </a:r>
            <a:r>
              <a:rPr dirty="0" sz="2000" spc="-5">
                <a:latin typeface="Calibri"/>
                <a:cs typeface="Calibri"/>
              </a:rPr>
              <a:t>saklambaç </a:t>
            </a:r>
            <a:r>
              <a:rPr dirty="0" sz="2000" spc="-20">
                <a:latin typeface="Calibri"/>
                <a:cs typeface="Calibri"/>
              </a:rPr>
              <a:t>oynamaktadır. 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Özlem de her </a:t>
            </a:r>
            <a:r>
              <a:rPr dirty="0" sz="2000" spc="-10">
                <a:latin typeface="Calibri"/>
                <a:cs typeface="Calibri"/>
              </a:rPr>
              <a:t>seferinde </a:t>
            </a:r>
            <a:r>
              <a:rPr dirty="0" sz="2000" spc="-5">
                <a:latin typeface="Calibri"/>
                <a:cs typeface="Calibri"/>
              </a:rPr>
              <a:t>oyuna </a:t>
            </a:r>
            <a:r>
              <a:rPr dirty="0" sz="2000" spc="-10">
                <a:latin typeface="Calibri"/>
                <a:cs typeface="Calibri"/>
              </a:rPr>
              <a:t>katılmak </a:t>
            </a:r>
            <a:r>
              <a:rPr dirty="0" sz="2000" spc="-15">
                <a:latin typeface="Calibri"/>
                <a:cs typeface="Calibri"/>
              </a:rPr>
              <a:t>ister </a:t>
            </a:r>
            <a:r>
              <a:rPr dirty="0" sz="2000">
                <a:latin typeface="Calibri"/>
                <a:cs typeface="Calibri"/>
              </a:rPr>
              <a:t>ama </a:t>
            </a:r>
            <a:r>
              <a:rPr dirty="0" sz="2000" spc="-10">
                <a:latin typeface="Calibri"/>
                <a:cs typeface="Calibri"/>
              </a:rPr>
              <a:t>biraz </a:t>
            </a:r>
            <a:r>
              <a:rPr dirty="0" sz="2000" spc="-5">
                <a:latin typeface="Calibri"/>
                <a:cs typeface="Calibri"/>
              </a:rPr>
              <a:t>kilolu olduğu </a:t>
            </a:r>
            <a:r>
              <a:rPr dirty="0" sz="2000">
                <a:latin typeface="Calibri"/>
                <a:cs typeface="Calibri"/>
              </a:rPr>
              <a:t>için </a:t>
            </a:r>
            <a:r>
              <a:rPr dirty="0" sz="2000" spc="-5">
                <a:latin typeface="Calibri"/>
                <a:cs typeface="Calibri"/>
              </a:rPr>
              <a:t>onu oyuna </a:t>
            </a:r>
            <a:r>
              <a:rPr dirty="0" sz="2000">
                <a:latin typeface="Calibri"/>
                <a:cs typeface="Calibri"/>
              </a:rPr>
              <a:t>almazlar </a:t>
            </a:r>
            <a:r>
              <a:rPr dirty="0" sz="2000" spc="-15">
                <a:latin typeface="Calibri"/>
                <a:cs typeface="Calibri"/>
              </a:rPr>
              <a:t>ve 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‘dombili, </a:t>
            </a:r>
            <a:r>
              <a:rPr dirty="0" sz="2000" spc="-5">
                <a:latin typeface="Calibri"/>
                <a:cs typeface="Calibri"/>
              </a:rPr>
              <a:t>sen </a:t>
            </a:r>
            <a:r>
              <a:rPr dirty="0" sz="2000" spc="-15">
                <a:latin typeface="Calibri"/>
                <a:cs typeface="Calibri"/>
              </a:rPr>
              <a:t>kenarda </a:t>
            </a:r>
            <a:r>
              <a:rPr dirty="0" sz="2000" spc="10">
                <a:latin typeface="Calibri"/>
                <a:cs typeface="Calibri"/>
              </a:rPr>
              <a:t>otur’ </a:t>
            </a:r>
            <a:r>
              <a:rPr dirty="0" sz="2000" spc="-10">
                <a:latin typeface="Calibri"/>
                <a:cs typeface="Calibri"/>
              </a:rPr>
              <a:t>diye dalga </a:t>
            </a:r>
            <a:r>
              <a:rPr dirty="0" sz="2000" spc="-25">
                <a:latin typeface="Calibri"/>
                <a:cs typeface="Calibri"/>
              </a:rPr>
              <a:t>geçerler. </a:t>
            </a:r>
            <a:r>
              <a:rPr dirty="0" sz="2000" spc="-5">
                <a:latin typeface="Calibri"/>
                <a:cs typeface="Calibri"/>
              </a:rPr>
              <a:t>Özlem dönem başından </a:t>
            </a:r>
            <a:r>
              <a:rPr dirty="0" sz="2000">
                <a:latin typeface="Calibri"/>
                <a:cs typeface="Calibri"/>
              </a:rPr>
              <a:t>beri bütün </a:t>
            </a:r>
            <a:r>
              <a:rPr dirty="0" sz="2000" spc="-10">
                <a:latin typeface="Calibri"/>
                <a:cs typeface="Calibri"/>
              </a:rPr>
              <a:t>teneffüslerde 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üzgün </a:t>
            </a:r>
            <a:r>
              <a:rPr dirty="0" sz="2000" spc="-5">
                <a:latin typeface="Calibri"/>
                <a:cs typeface="Calibri"/>
              </a:rPr>
              <a:t>bir şekilde yalnız başına </a:t>
            </a:r>
            <a:r>
              <a:rPr dirty="0" sz="2000" spc="-20">
                <a:latin typeface="Calibri"/>
                <a:cs typeface="Calibri"/>
              </a:rPr>
              <a:t>oturmaktadır. </a:t>
            </a:r>
            <a:r>
              <a:rPr dirty="0" sz="2000">
                <a:latin typeface="Calibri"/>
                <a:cs typeface="Calibri"/>
              </a:rPr>
              <a:t>Nazlı </a:t>
            </a:r>
            <a:r>
              <a:rPr dirty="0" sz="2000" spc="-15">
                <a:latin typeface="Calibri"/>
                <a:cs typeface="Calibri"/>
              </a:rPr>
              <a:t>ve </a:t>
            </a:r>
            <a:r>
              <a:rPr dirty="0" sz="2000" spc="-5">
                <a:latin typeface="Calibri"/>
                <a:cs typeface="Calibri"/>
              </a:rPr>
              <a:t>Aslı, </a:t>
            </a:r>
            <a:r>
              <a:rPr dirty="0" sz="2000" spc="-15">
                <a:latin typeface="Calibri"/>
                <a:cs typeface="Calibri"/>
              </a:rPr>
              <a:t>Pazartesi </a:t>
            </a:r>
            <a:r>
              <a:rPr dirty="0" sz="2000">
                <a:latin typeface="Calibri"/>
                <a:cs typeface="Calibri"/>
              </a:rPr>
              <a:t>günü </a:t>
            </a:r>
            <a:r>
              <a:rPr dirty="0" sz="2000" spc="-5">
                <a:latin typeface="Calibri"/>
                <a:cs typeface="Calibri"/>
              </a:rPr>
              <a:t>yemekhanede Özlem’in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tepsisinden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tatlısını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alıp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‘dombili,</a:t>
            </a:r>
            <a:r>
              <a:rPr dirty="0" sz="2000">
                <a:latin typeface="Calibri"/>
                <a:cs typeface="Calibri"/>
              </a:rPr>
              <a:t> buna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ihtiyacın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mı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var?’ </a:t>
            </a:r>
            <a:r>
              <a:rPr dirty="0" sz="2000" spc="-10">
                <a:latin typeface="Calibri"/>
                <a:cs typeface="Calibri"/>
              </a:rPr>
              <a:t>diye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gülerler.</a:t>
            </a:r>
            <a:r>
              <a:rPr dirty="0" sz="2000" spc="-5">
                <a:latin typeface="Calibri"/>
                <a:cs typeface="Calibri"/>
              </a:rPr>
              <a:t> Özlem üzülerek</a:t>
            </a:r>
            <a:endParaRPr sz="2000">
              <a:latin typeface="Calibri"/>
              <a:cs typeface="Calibri"/>
            </a:endParaRPr>
          </a:p>
          <a:p>
            <a:pPr algn="just" marL="241300">
              <a:lnSpc>
                <a:spcPts val="2160"/>
              </a:lnSpc>
              <a:spcBef>
                <a:spcPts val="5"/>
              </a:spcBef>
            </a:pPr>
            <a:r>
              <a:rPr dirty="0" sz="2000" spc="-5">
                <a:latin typeface="Calibri"/>
                <a:cs typeface="Calibri"/>
              </a:rPr>
              <a:t>yemekhaneden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45">
                <a:latin typeface="Calibri"/>
                <a:cs typeface="Calibri"/>
              </a:rPr>
              <a:t>çıkar.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2280"/>
              </a:lnSpc>
              <a:spcBef>
                <a:spcPts val="148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>
                <a:latin typeface="Calibri"/>
                <a:cs typeface="Calibri"/>
              </a:rPr>
              <a:t>Ali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Hakan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ilkokul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4.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sınıf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öğrencisidir.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Aynı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sınıfta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olan</a:t>
            </a:r>
            <a:r>
              <a:rPr dirty="0" sz="2000">
                <a:latin typeface="Calibri"/>
                <a:cs typeface="Calibri"/>
              </a:rPr>
              <a:t> Ali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Hakan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sabah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okula beraber</a:t>
            </a:r>
            <a:endParaRPr sz="2000">
              <a:latin typeface="Calibri"/>
              <a:cs typeface="Calibri"/>
            </a:endParaRPr>
          </a:p>
          <a:p>
            <a:pPr marL="241300" marR="5080">
              <a:lnSpc>
                <a:spcPct val="90000"/>
              </a:lnSpc>
              <a:spcBef>
                <a:spcPts val="120"/>
              </a:spcBef>
            </a:pPr>
            <a:r>
              <a:rPr dirty="0" sz="2000" spc="-5">
                <a:latin typeface="Calibri"/>
                <a:cs typeface="Calibri"/>
              </a:rPr>
              <a:t>yürüyerek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gelmektedir.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Pazartesi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günü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ilk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teneffüste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beraber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futbol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oynarlarken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topa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öyle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bir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hızlı </a:t>
            </a:r>
            <a:r>
              <a:rPr dirty="0" sz="2000">
                <a:latin typeface="Calibri"/>
                <a:cs typeface="Calibri"/>
              </a:rPr>
              <a:t>vurur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ki,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top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Hakan’ın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yüzüne</a:t>
            </a:r>
            <a:r>
              <a:rPr dirty="0" sz="2000" spc="-30">
                <a:latin typeface="Calibri"/>
                <a:cs typeface="Calibri"/>
              </a:rPr>
              <a:t> çarpar.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Hakan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bir </a:t>
            </a:r>
            <a:r>
              <a:rPr dirty="0" sz="2000">
                <a:latin typeface="Calibri"/>
                <a:cs typeface="Calibri"/>
              </a:rPr>
              <a:t>anda </a:t>
            </a:r>
            <a:r>
              <a:rPr dirty="0" sz="2000" spc="-5">
                <a:latin typeface="Calibri"/>
                <a:cs typeface="Calibri"/>
              </a:rPr>
              <a:t>çok sinirlenir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Ali’ye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bağırmaya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başlar.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Ali de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ona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bağırır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yumruklaşmaya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başlarlar.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Arkadaşları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araya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girerek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onları </a:t>
            </a:r>
            <a:r>
              <a:rPr dirty="0" sz="2000" spc="-40">
                <a:latin typeface="Calibri"/>
                <a:cs typeface="Calibri"/>
              </a:rPr>
              <a:t>ayırır.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Bütün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gün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birbirleri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konuşmazlar</a:t>
            </a:r>
            <a:r>
              <a:rPr dirty="0" sz="2000">
                <a:latin typeface="Calibri"/>
                <a:cs typeface="Calibri"/>
              </a:rPr>
              <a:t> ancak </a:t>
            </a:r>
            <a:r>
              <a:rPr dirty="0" sz="2000" spc="-10">
                <a:latin typeface="Calibri"/>
                <a:cs typeface="Calibri"/>
              </a:rPr>
              <a:t>okul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çıkışında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eve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beraber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yürürken </a:t>
            </a:r>
            <a:r>
              <a:rPr dirty="0" sz="2000">
                <a:latin typeface="Calibri"/>
                <a:cs typeface="Calibri"/>
              </a:rPr>
              <a:t>bugün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yaşanan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olay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üzerinde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konuşurlar.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4204" y="448055"/>
            <a:ext cx="8065134" cy="647700"/>
          </a:xfrm>
          <a:custGeom>
            <a:avLst/>
            <a:gdLst/>
            <a:ahLst/>
            <a:cxnLst/>
            <a:rect l="l" t="t" r="r" b="b"/>
            <a:pathLst>
              <a:path w="8065134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7957058" y="0"/>
                </a:lnTo>
                <a:lnTo>
                  <a:pt x="7999053" y="8491"/>
                </a:lnTo>
                <a:lnTo>
                  <a:pt x="8033369" y="31638"/>
                </a:lnTo>
                <a:lnTo>
                  <a:pt x="8056516" y="65954"/>
                </a:lnTo>
                <a:lnTo>
                  <a:pt x="8065008" y="107950"/>
                </a:lnTo>
                <a:lnTo>
                  <a:pt x="8065008" y="539750"/>
                </a:lnTo>
                <a:lnTo>
                  <a:pt x="8056516" y="581745"/>
                </a:lnTo>
                <a:lnTo>
                  <a:pt x="8033369" y="616061"/>
                </a:lnTo>
                <a:lnTo>
                  <a:pt x="7999053" y="639208"/>
                </a:lnTo>
                <a:lnTo>
                  <a:pt x="7957058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12192">
            <a:solidFill>
              <a:srgbClr val="39A0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54529" y="1215732"/>
            <a:ext cx="9716770" cy="450469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Zorbalık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davranışına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anında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müdahale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edin;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sonlandırın.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Onun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suçu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olmadığını söyleyin.</a:t>
            </a:r>
            <a:endParaRPr sz="2800">
              <a:latin typeface="Calibri"/>
              <a:cs typeface="Calibri"/>
            </a:endParaRPr>
          </a:p>
          <a:p>
            <a:pPr marL="241300" marR="226695" indent="-228600">
              <a:lnSpc>
                <a:spcPts val="303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Zorbalığa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uğrayan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ilk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tek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kişinin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kendisi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olmadığını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vurgulayın;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bu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yaşayan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başka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öğrenciler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de </a:t>
            </a:r>
            <a:r>
              <a:rPr dirty="0" sz="2800" spc="-10">
                <a:latin typeface="Calibri"/>
                <a:cs typeface="Calibri"/>
              </a:rPr>
              <a:t>olduğunu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belirtin.</a:t>
            </a:r>
            <a:endParaRPr sz="2800">
              <a:latin typeface="Calibri"/>
              <a:cs typeface="Calibri"/>
            </a:endParaRPr>
          </a:p>
          <a:p>
            <a:pPr marL="241300" marR="517525" indent="-228600">
              <a:lnSpc>
                <a:spcPct val="90000"/>
              </a:lnSpc>
              <a:spcBef>
                <a:spcPts val="94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Zorbalık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yapana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kesinlikle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şiddet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kullanarak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karşılık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vermemesi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gerektiğini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açıklayın.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Şiddet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kullanmak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yerine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sakin </a:t>
            </a:r>
            <a:r>
              <a:rPr dirty="0" sz="2800" spc="-10">
                <a:latin typeface="Calibri"/>
                <a:cs typeface="Calibri"/>
              </a:rPr>
              <a:t>kalmasını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söyleyin.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Böyle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olay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tekrar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gerçekleştiğinde durumu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hemen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yetişkine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(sınıf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öğretmeni,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psikolojik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danışman/rehber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öğretmen,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85"/>
              </a:lnSpc>
            </a:pPr>
            <a:r>
              <a:rPr dirty="0" sz="2800" spc="-10">
                <a:latin typeface="Calibri"/>
                <a:cs typeface="Calibri"/>
              </a:rPr>
              <a:t>ebeveynleri)</a:t>
            </a:r>
            <a:r>
              <a:rPr dirty="0" sz="2800" spc="-5">
                <a:latin typeface="Calibri"/>
                <a:cs typeface="Calibri"/>
              </a:rPr>
              <a:t> anlatması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gerektiğine </a:t>
            </a:r>
            <a:r>
              <a:rPr dirty="0" sz="2800" spc="-5">
                <a:latin typeface="Calibri"/>
                <a:cs typeface="Calibri"/>
              </a:rPr>
              <a:t>ikna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edin.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76044" y="278891"/>
            <a:ext cx="791210" cy="935990"/>
          </a:xfrm>
          <a:custGeom>
            <a:avLst/>
            <a:gdLst/>
            <a:ahLst/>
            <a:cxnLst/>
            <a:rect l="l" t="t" r="r" b="b"/>
            <a:pathLst>
              <a:path w="791210" h="935990">
                <a:moveTo>
                  <a:pt x="790956" y="0"/>
                </a:moveTo>
                <a:lnTo>
                  <a:pt x="395478" y="275970"/>
                </a:lnTo>
                <a:lnTo>
                  <a:pt x="0" y="0"/>
                </a:lnTo>
                <a:lnTo>
                  <a:pt x="0" y="659764"/>
                </a:lnTo>
                <a:lnTo>
                  <a:pt x="395478" y="935735"/>
                </a:lnTo>
                <a:lnTo>
                  <a:pt x="790956" y="659764"/>
                </a:lnTo>
                <a:lnTo>
                  <a:pt x="790956" y="0"/>
                </a:lnTo>
                <a:close/>
              </a:path>
            </a:pathLst>
          </a:custGeom>
          <a:solidFill>
            <a:srgbClr val="39A0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12542" y="540511"/>
            <a:ext cx="51631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Zorbalığa</a:t>
            </a:r>
            <a:r>
              <a:rPr dirty="0" sz="2400" spc="-2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maruz</a:t>
            </a:r>
            <a:r>
              <a:rPr dirty="0" sz="2400" spc="-3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kalan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öğrencileriniz</a:t>
            </a:r>
            <a:r>
              <a:rPr dirty="0" sz="2400" spc="-4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için: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3467" y="433527"/>
            <a:ext cx="37274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9617" y="64134"/>
            <a:ext cx="61112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4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(KISA 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6044" y="278891"/>
            <a:ext cx="8589645" cy="935990"/>
            <a:chOff x="1876044" y="278891"/>
            <a:chExt cx="8589645" cy="935990"/>
          </a:xfrm>
        </p:grpSpPr>
        <p:sp>
          <p:nvSpPr>
            <p:cNvPr id="3" name="object 3"/>
            <p:cNvSpPr/>
            <p:nvPr/>
          </p:nvSpPr>
          <p:spPr>
            <a:xfrm>
              <a:off x="2394204" y="448055"/>
              <a:ext cx="8065134" cy="647700"/>
            </a:xfrm>
            <a:custGeom>
              <a:avLst/>
              <a:gdLst/>
              <a:ahLst/>
              <a:cxnLst/>
              <a:rect l="l" t="t" r="r" b="b"/>
              <a:pathLst>
                <a:path w="8065134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7957058" y="0"/>
                  </a:lnTo>
                  <a:lnTo>
                    <a:pt x="7999053" y="8491"/>
                  </a:lnTo>
                  <a:lnTo>
                    <a:pt x="8033369" y="31638"/>
                  </a:lnTo>
                  <a:lnTo>
                    <a:pt x="8056516" y="65954"/>
                  </a:lnTo>
                  <a:lnTo>
                    <a:pt x="8065008" y="107950"/>
                  </a:lnTo>
                  <a:lnTo>
                    <a:pt x="8065008" y="539750"/>
                  </a:lnTo>
                  <a:lnTo>
                    <a:pt x="8056516" y="581745"/>
                  </a:lnTo>
                  <a:lnTo>
                    <a:pt x="8033369" y="616061"/>
                  </a:lnTo>
                  <a:lnTo>
                    <a:pt x="7999053" y="639208"/>
                  </a:lnTo>
                  <a:lnTo>
                    <a:pt x="7957058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39A0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76044" y="278891"/>
              <a:ext cx="791210" cy="935990"/>
            </a:xfrm>
            <a:custGeom>
              <a:avLst/>
              <a:gdLst/>
              <a:ahLst/>
              <a:cxnLst/>
              <a:rect l="l" t="t" r="r" b="b"/>
              <a:pathLst>
                <a:path w="791210" h="935990">
                  <a:moveTo>
                    <a:pt x="790956" y="0"/>
                  </a:moveTo>
                  <a:lnTo>
                    <a:pt x="395478" y="275970"/>
                  </a:lnTo>
                  <a:lnTo>
                    <a:pt x="0" y="0"/>
                  </a:lnTo>
                  <a:lnTo>
                    <a:pt x="0" y="659764"/>
                  </a:lnTo>
                  <a:lnTo>
                    <a:pt x="395478" y="935735"/>
                  </a:lnTo>
                  <a:lnTo>
                    <a:pt x="790956" y="659764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39A0B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0325" rIns="0" bIns="0" rtlCol="0" vert="horz">
            <a:spAutoFit/>
          </a:bodyPr>
          <a:lstStyle/>
          <a:p>
            <a:pPr marL="789940" marR="128905" indent="-22860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790575" algn="l"/>
              </a:tabLst>
            </a:pPr>
            <a:r>
              <a:rPr dirty="0" spc="-10"/>
              <a:t>Zorbalık</a:t>
            </a:r>
            <a:r>
              <a:rPr dirty="0"/>
              <a:t> </a:t>
            </a:r>
            <a:r>
              <a:rPr dirty="0" spc="-15"/>
              <a:t>yapan</a:t>
            </a:r>
            <a:r>
              <a:rPr dirty="0" spc="15"/>
              <a:t> </a:t>
            </a:r>
            <a:r>
              <a:rPr dirty="0" spc="-15"/>
              <a:t>öğrenciye</a:t>
            </a:r>
            <a:r>
              <a:rPr dirty="0" spc="-5"/>
              <a:t> </a:t>
            </a:r>
            <a:r>
              <a:rPr dirty="0" spc="-25"/>
              <a:t>karşı</a:t>
            </a:r>
            <a:r>
              <a:rPr dirty="0" spc="-5"/>
              <a:t> </a:t>
            </a:r>
            <a:r>
              <a:rPr dirty="0" spc="-10"/>
              <a:t>şiddet</a:t>
            </a:r>
            <a:r>
              <a:rPr dirty="0" spc="15"/>
              <a:t> </a:t>
            </a:r>
            <a:r>
              <a:rPr dirty="0" spc="-10"/>
              <a:t>içermeyen</a:t>
            </a:r>
            <a:r>
              <a:rPr dirty="0"/>
              <a:t> </a:t>
            </a:r>
            <a:r>
              <a:rPr dirty="0" spc="-15"/>
              <a:t>yöntemler </a:t>
            </a:r>
            <a:r>
              <a:rPr dirty="0" spc="-620"/>
              <a:t> </a:t>
            </a:r>
            <a:r>
              <a:rPr dirty="0" spc="-15"/>
              <a:t>kullanarak</a:t>
            </a:r>
            <a:r>
              <a:rPr dirty="0" spc="20"/>
              <a:t> </a:t>
            </a:r>
            <a:r>
              <a:rPr dirty="0" spc="-15"/>
              <a:t>olayı sonlandırmaya</a:t>
            </a:r>
            <a:r>
              <a:rPr dirty="0" spc="35"/>
              <a:t> </a:t>
            </a:r>
            <a:r>
              <a:rPr dirty="0" spc="-10"/>
              <a:t>çalışmalarını</a:t>
            </a:r>
            <a:r>
              <a:rPr dirty="0" spc="10"/>
              <a:t> </a:t>
            </a:r>
            <a:r>
              <a:rPr dirty="0" spc="-10"/>
              <a:t>söyleyin.</a:t>
            </a:r>
          </a:p>
          <a:p>
            <a:pPr marL="789940" marR="5080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790575" algn="l"/>
              </a:tabLst>
            </a:pPr>
            <a:r>
              <a:rPr dirty="0" spc="-15"/>
              <a:t>Zorbalık</a:t>
            </a:r>
            <a:r>
              <a:rPr dirty="0" spc="25"/>
              <a:t> </a:t>
            </a:r>
            <a:r>
              <a:rPr dirty="0" spc="-15"/>
              <a:t>yapan</a:t>
            </a:r>
            <a:r>
              <a:rPr dirty="0" spc="35"/>
              <a:t> </a:t>
            </a:r>
            <a:r>
              <a:rPr dirty="0" spc="-15"/>
              <a:t>öğrencilere</a:t>
            </a:r>
            <a:r>
              <a:rPr dirty="0" spc="10"/>
              <a:t> </a:t>
            </a:r>
            <a:r>
              <a:rPr dirty="0" spc="-10"/>
              <a:t>gülerek</a:t>
            </a:r>
            <a:r>
              <a:rPr dirty="0" spc="10"/>
              <a:t> </a:t>
            </a:r>
            <a:r>
              <a:rPr dirty="0" spc="-25"/>
              <a:t>veya</a:t>
            </a:r>
            <a:r>
              <a:rPr dirty="0" spc="5"/>
              <a:t> </a:t>
            </a:r>
            <a:r>
              <a:rPr dirty="0" spc="-10"/>
              <a:t>mimikleri</a:t>
            </a:r>
            <a:r>
              <a:rPr dirty="0" spc="30"/>
              <a:t> </a:t>
            </a:r>
            <a:r>
              <a:rPr dirty="0" spc="-10"/>
              <a:t>ile</a:t>
            </a:r>
            <a:r>
              <a:rPr dirty="0" spc="10"/>
              <a:t> </a:t>
            </a:r>
            <a:r>
              <a:rPr dirty="0" spc="-20"/>
              <a:t>destek </a:t>
            </a:r>
            <a:r>
              <a:rPr dirty="0" spc="-620"/>
              <a:t> </a:t>
            </a:r>
            <a:r>
              <a:rPr dirty="0" spc="-5"/>
              <a:t>olmamalarını</a:t>
            </a:r>
            <a:r>
              <a:rPr dirty="0" spc="-10"/>
              <a:t> söyleyin.</a:t>
            </a:r>
          </a:p>
          <a:p>
            <a:pPr marL="789940" marR="90170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790575" algn="l"/>
              </a:tabLst>
            </a:pPr>
            <a:r>
              <a:rPr dirty="0" spc="-20"/>
              <a:t>Zorbalığa</a:t>
            </a:r>
            <a:r>
              <a:rPr dirty="0" spc="5"/>
              <a:t> </a:t>
            </a:r>
            <a:r>
              <a:rPr dirty="0" spc="-5"/>
              <a:t>maruz</a:t>
            </a:r>
            <a:r>
              <a:rPr dirty="0" spc="15"/>
              <a:t> </a:t>
            </a:r>
            <a:r>
              <a:rPr dirty="0" spc="-15"/>
              <a:t>kalan</a:t>
            </a:r>
            <a:r>
              <a:rPr dirty="0" spc="20"/>
              <a:t> </a:t>
            </a:r>
            <a:r>
              <a:rPr dirty="0" spc="-15"/>
              <a:t>öğrenciye</a:t>
            </a:r>
            <a:r>
              <a:rPr dirty="0" spc="10"/>
              <a:t> </a:t>
            </a:r>
            <a:r>
              <a:rPr dirty="0" spc="-20"/>
              <a:t>destek</a:t>
            </a:r>
            <a:r>
              <a:rPr dirty="0" spc="25"/>
              <a:t> </a:t>
            </a:r>
            <a:r>
              <a:rPr dirty="0" spc="-10"/>
              <a:t>olmalarını,</a:t>
            </a:r>
            <a:r>
              <a:rPr dirty="0" spc="25"/>
              <a:t> </a:t>
            </a:r>
            <a:r>
              <a:rPr dirty="0" spc="-10"/>
              <a:t>sınıf</a:t>
            </a:r>
            <a:r>
              <a:rPr dirty="0" spc="10"/>
              <a:t> </a:t>
            </a:r>
            <a:r>
              <a:rPr dirty="0" spc="-5"/>
              <a:t>içi </a:t>
            </a:r>
            <a:r>
              <a:rPr dirty="0"/>
              <a:t> </a:t>
            </a:r>
            <a:r>
              <a:rPr dirty="0" spc="-10"/>
              <a:t>etkinlikler</a:t>
            </a:r>
            <a:r>
              <a:rPr dirty="0" spc="5"/>
              <a:t> </a:t>
            </a:r>
            <a:r>
              <a:rPr dirty="0" spc="-30"/>
              <a:t>veya</a:t>
            </a:r>
            <a:r>
              <a:rPr dirty="0" spc="10"/>
              <a:t> </a:t>
            </a:r>
            <a:r>
              <a:rPr dirty="0" spc="-20"/>
              <a:t>teneffüste</a:t>
            </a:r>
            <a:r>
              <a:rPr dirty="0" spc="5"/>
              <a:t> </a:t>
            </a:r>
            <a:r>
              <a:rPr dirty="0" spc="-10"/>
              <a:t>onu</a:t>
            </a:r>
            <a:r>
              <a:rPr dirty="0" spc="25"/>
              <a:t> </a:t>
            </a:r>
            <a:r>
              <a:rPr dirty="0" spc="-5"/>
              <a:t>da</a:t>
            </a:r>
            <a:r>
              <a:rPr dirty="0" spc="15"/>
              <a:t> </a:t>
            </a:r>
            <a:r>
              <a:rPr dirty="0" spc="-10"/>
              <a:t>dâhil</a:t>
            </a:r>
            <a:r>
              <a:rPr dirty="0" spc="15"/>
              <a:t> </a:t>
            </a:r>
            <a:r>
              <a:rPr dirty="0" spc="-10"/>
              <a:t>etmelerini</a:t>
            </a:r>
            <a:r>
              <a:rPr dirty="0" spc="5"/>
              <a:t> </a:t>
            </a:r>
            <a:r>
              <a:rPr dirty="0" spc="-10"/>
              <a:t>söyleyin.</a:t>
            </a:r>
          </a:p>
          <a:p>
            <a:pPr marL="789940" marR="111760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790575" algn="l"/>
              </a:tabLst>
            </a:pPr>
            <a:r>
              <a:rPr dirty="0" spc="-5"/>
              <a:t>Böyle </a:t>
            </a:r>
            <a:r>
              <a:rPr dirty="0" spc="-10"/>
              <a:t>bir</a:t>
            </a:r>
            <a:r>
              <a:rPr dirty="0" spc="5"/>
              <a:t> </a:t>
            </a:r>
            <a:r>
              <a:rPr dirty="0" spc="-20"/>
              <a:t>olay</a:t>
            </a:r>
            <a:r>
              <a:rPr dirty="0" spc="-5"/>
              <a:t> </a:t>
            </a:r>
            <a:r>
              <a:rPr dirty="0" spc="-20"/>
              <a:t>tekrar</a:t>
            </a:r>
            <a:r>
              <a:rPr dirty="0" spc="-5"/>
              <a:t> </a:t>
            </a:r>
            <a:r>
              <a:rPr dirty="0" spc="-10"/>
              <a:t>gerçekleştiğinde hemen</a:t>
            </a:r>
            <a:r>
              <a:rPr dirty="0" spc="15"/>
              <a:t> </a:t>
            </a:r>
            <a:r>
              <a:rPr dirty="0" spc="-10"/>
              <a:t>bir</a:t>
            </a:r>
            <a:r>
              <a:rPr dirty="0" spc="15"/>
              <a:t> </a:t>
            </a:r>
            <a:r>
              <a:rPr dirty="0" spc="-10"/>
              <a:t>yetişkin</a:t>
            </a:r>
            <a:r>
              <a:rPr dirty="0" spc="10"/>
              <a:t> </a:t>
            </a:r>
            <a:r>
              <a:rPr dirty="0" spc="-10"/>
              <a:t>ile </a:t>
            </a:r>
            <a:r>
              <a:rPr dirty="0" spc="-620"/>
              <a:t> </a:t>
            </a:r>
            <a:r>
              <a:rPr dirty="0" spc="-10"/>
              <a:t>(sınıf</a:t>
            </a:r>
            <a:r>
              <a:rPr dirty="0" spc="15"/>
              <a:t> </a:t>
            </a:r>
            <a:r>
              <a:rPr dirty="0" spc="-10"/>
              <a:t>öğretmeni,</a:t>
            </a:r>
            <a:r>
              <a:rPr dirty="0"/>
              <a:t> </a:t>
            </a:r>
            <a:r>
              <a:rPr dirty="0" spc="-20"/>
              <a:t>psikolojik</a:t>
            </a:r>
            <a:r>
              <a:rPr dirty="0" spc="25"/>
              <a:t> </a:t>
            </a:r>
            <a:r>
              <a:rPr dirty="0" spc="-10"/>
              <a:t>danışman/rehber</a:t>
            </a:r>
            <a:r>
              <a:rPr dirty="0" spc="50"/>
              <a:t> </a:t>
            </a:r>
            <a:r>
              <a:rPr dirty="0" spc="-10"/>
              <a:t>öğretmen,</a:t>
            </a:r>
          </a:p>
          <a:p>
            <a:pPr marL="789940">
              <a:lnSpc>
                <a:spcPts val="2985"/>
              </a:lnSpc>
            </a:pPr>
            <a:r>
              <a:rPr dirty="0" spc="-10"/>
              <a:t>ebeveynleri)</a:t>
            </a:r>
            <a:r>
              <a:rPr dirty="0" spc="-5"/>
              <a:t> </a:t>
            </a:r>
            <a:r>
              <a:rPr dirty="0" spc="-10"/>
              <a:t>paylaşmaları</a:t>
            </a:r>
            <a:r>
              <a:rPr dirty="0" spc="-5"/>
              <a:t> </a:t>
            </a:r>
            <a:r>
              <a:rPr dirty="0" spc="-15"/>
              <a:t>gerektiğini</a:t>
            </a:r>
            <a:r>
              <a:rPr dirty="0"/>
              <a:t> </a:t>
            </a:r>
            <a:r>
              <a:rPr dirty="0" spc="-10"/>
              <a:t>söyleyin.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12542" y="540511"/>
            <a:ext cx="58197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07A0A0"/>
                </a:solidFill>
                <a:latin typeface="Calibri"/>
                <a:cs typeface="Calibri"/>
              </a:rPr>
              <a:t>Olaya</a:t>
            </a:r>
            <a:r>
              <a:rPr dirty="0" sz="2400" spc="-1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tanıklık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 eden/izleyen</a:t>
            </a:r>
            <a:r>
              <a:rPr dirty="0" sz="2400" spc="-1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öğrencileriniz</a:t>
            </a:r>
            <a:r>
              <a:rPr dirty="0" sz="2400" spc="-5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için: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93467" y="433527"/>
            <a:ext cx="37274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39617" y="64134"/>
            <a:ext cx="61112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4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(KISA 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3005" y="2788742"/>
            <a:ext cx="57531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 b="0">
                <a:solidFill>
                  <a:srgbClr val="00AF50"/>
                </a:solidFill>
                <a:latin typeface="Calibri"/>
                <a:cs typeface="Calibri"/>
              </a:rPr>
              <a:t>Dinlediğiniz </a:t>
            </a:r>
            <a:r>
              <a:rPr dirty="0" spc="-5" b="0">
                <a:solidFill>
                  <a:srgbClr val="00AF50"/>
                </a:solidFill>
                <a:latin typeface="Calibri"/>
                <a:cs typeface="Calibri"/>
              </a:rPr>
              <a:t>için</a:t>
            </a:r>
            <a:r>
              <a:rPr dirty="0" spc="-25" b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pc="-40" b="0">
                <a:solidFill>
                  <a:srgbClr val="00AF50"/>
                </a:solidFill>
                <a:latin typeface="Calibri"/>
                <a:cs typeface="Calibri"/>
              </a:rPr>
              <a:t>teşekkürler.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70838" y="1225169"/>
          <a:ext cx="9450705" cy="5119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5510"/>
                <a:gridCol w="4715510"/>
              </a:tblGrid>
              <a:tr h="549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31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Yanlışlar</a:t>
                      </a:r>
                      <a:endParaRPr sz="31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3100" spc="-5" b="1">
                          <a:latin typeface="Calibri"/>
                          <a:cs typeface="Calibri"/>
                        </a:rPr>
                        <a:t>Doğrular</a:t>
                      </a:r>
                      <a:endParaRPr sz="31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87781">
                <a:tc>
                  <a:txBody>
                    <a:bodyPr/>
                    <a:lstStyle/>
                    <a:p>
                      <a:pPr marL="396875" indent="-327025">
                        <a:lnSpc>
                          <a:spcPct val="100000"/>
                        </a:lnSpc>
                        <a:spcBef>
                          <a:spcPts val="19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96875" algn="l"/>
                          <a:tab pos="397510" algn="l"/>
                        </a:tabLst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Bizim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okulumuzda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zorbalık 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yoktur.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58140" indent="-287655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Arial MT"/>
                        <a:buChar char="•"/>
                        <a:tabLst>
                          <a:tab pos="358140" algn="l"/>
                          <a:tab pos="358775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Zorbalık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her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okul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türünde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kademesinde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görülebilir.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97459">
                <a:tc>
                  <a:txBody>
                    <a:bodyPr/>
                    <a:lstStyle/>
                    <a:p>
                      <a:pPr marL="356870" marR="708025" indent="-287020">
                        <a:lnSpc>
                          <a:spcPct val="100000"/>
                        </a:lnSpc>
                        <a:spcBef>
                          <a:spcPts val="19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96875" algn="l"/>
                          <a:tab pos="397510" algn="l"/>
                        </a:tabLst>
                      </a:pPr>
                      <a:r>
                        <a:rPr dirty="0"/>
                        <a:t>	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Zorbalığa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maruz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kalan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çocuk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bu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olayı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ailesine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veya </a:t>
                      </a:r>
                      <a:r>
                        <a:rPr dirty="0" sz="1400" spc="-3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öğretmenine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anlatır.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58140" marR="356235" indent="-287020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Arial MT"/>
                        <a:buChar char="•"/>
                        <a:tabLst>
                          <a:tab pos="358140" algn="l"/>
                          <a:tab pos="358775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Çocuklar çoğunlukla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utandıkları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veya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üzüldükleri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için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bu </a:t>
                      </a:r>
                      <a:r>
                        <a:rPr dirty="0" sz="1400" spc="-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olayı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kimse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ile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paylaşmaz.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10818">
                <a:tc>
                  <a:txBody>
                    <a:bodyPr/>
                    <a:lstStyle/>
                    <a:p>
                      <a:pPr marL="356870" indent="-287020">
                        <a:lnSpc>
                          <a:spcPct val="100000"/>
                        </a:lnSpc>
                        <a:spcBef>
                          <a:spcPts val="19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56870" algn="l"/>
                          <a:tab pos="357505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Zorbalığı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yetişkinlere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anlatmak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‘ispiyonculuk’tur.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58140" marR="386080" indent="-287020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Arial MT"/>
                        <a:buChar char="•"/>
                        <a:tabLst>
                          <a:tab pos="358140" algn="l"/>
                          <a:tab pos="358775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Zorbalık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olaylarını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bir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yetişkinle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paylaşmak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sadece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olayı </a:t>
                      </a:r>
                      <a:r>
                        <a:rPr dirty="0" sz="1400" spc="-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bildirmektir.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Başkasına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yapılan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bir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suçu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paylaşmaktır.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97459">
                <a:tc>
                  <a:txBody>
                    <a:bodyPr/>
                    <a:lstStyle/>
                    <a:p>
                      <a:pPr marL="356870" indent="-287020">
                        <a:lnSpc>
                          <a:spcPct val="100000"/>
                        </a:lnSpc>
                        <a:spcBef>
                          <a:spcPts val="19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56870" algn="l"/>
                          <a:tab pos="357505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İsim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takmak,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dalga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geçmek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bir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tür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şakalaşmadır.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58140" marR="337820" indent="-287020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Arial MT"/>
                        <a:buChar char="•"/>
                        <a:tabLst>
                          <a:tab pos="358140" algn="l"/>
                          <a:tab pos="358775" algn="l"/>
                        </a:tabLst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Karşı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tarafı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incitmek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veya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zarar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vermek amacıyla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yapılan </a:t>
                      </a:r>
                      <a:r>
                        <a:rPr dirty="0" sz="1400" spc="-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davranışlar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şakalaşma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değildir.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97459">
                <a:tc>
                  <a:txBody>
                    <a:bodyPr/>
                    <a:lstStyle/>
                    <a:p>
                      <a:pPr marL="356870" indent="-287020">
                        <a:lnSpc>
                          <a:spcPct val="100000"/>
                        </a:lnSpc>
                        <a:spcBef>
                          <a:spcPts val="19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56870" algn="l"/>
                          <a:tab pos="357505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Çocuklar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zorbalıkla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kendi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başına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baş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edebilir.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58140" indent="-287655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Arial MT"/>
                        <a:buChar char="•"/>
                        <a:tabLst>
                          <a:tab pos="358140" algn="l"/>
                          <a:tab pos="358775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Çocukların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zorbalıkla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baş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etmesi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için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yetişkinlerin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desteğine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5814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ihtiyaçları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vardır.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97458">
                <a:tc>
                  <a:txBody>
                    <a:bodyPr/>
                    <a:lstStyle/>
                    <a:p>
                      <a:pPr marL="356870" indent="-287020">
                        <a:lnSpc>
                          <a:spcPct val="100000"/>
                        </a:lnSpc>
                        <a:spcBef>
                          <a:spcPts val="19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56870" algn="l"/>
                          <a:tab pos="357505" algn="l"/>
                        </a:tabLst>
                      </a:pPr>
                      <a:r>
                        <a:rPr dirty="0" sz="1400" spc="-20">
                          <a:latin typeface="Calibri"/>
                          <a:cs typeface="Calibri"/>
                        </a:rPr>
                        <a:t>Yalnızca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erkekler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zorbalık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yapar.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58140" marR="404495" indent="-287020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Arial MT"/>
                        <a:buChar char="•"/>
                        <a:tabLst>
                          <a:tab pos="358140" algn="l"/>
                          <a:tab pos="358775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Kızlar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erkekler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zorbalık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yapar,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cinsiyete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göre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zorbalık </a:t>
                      </a:r>
                      <a:r>
                        <a:rPr dirty="0" sz="1400" spc="-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türleri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farklılaşabilir.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97459">
                <a:tc>
                  <a:txBody>
                    <a:bodyPr/>
                    <a:lstStyle/>
                    <a:p>
                      <a:pPr marL="356870" indent="-287020">
                        <a:lnSpc>
                          <a:spcPct val="100000"/>
                        </a:lnSpc>
                        <a:spcBef>
                          <a:spcPts val="19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56870" algn="l"/>
                          <a:tab pos="357505" algn="l"/>
                        </a:tabLst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Bazı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çocuklar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doğuştan daha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saldırgandır.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58140" indent="-287655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Arial MT"/>
                        <a:buChar char="•"/>
                        <a:tabLst>
                          <a:tab pos="358140" algn="l"/>
                          <a:tab pos="358775" algn="l"/>
                        </a:tabLst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Saldırgan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davranışlar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çevreden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öğrenilebilir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ve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58140">
                        <a:lnSpc>
                          <a:spcPct val="100000"/>
                        </a:lnSpc>
                      </a:pPr>
                      <a:r>
                        <a:rPr dirty="0" sz="1400" spc="-15">
                          <a:latin typeface="Calibri"/>
                          <a:cs typeface="Calibri"/>
                        </a:rPr>
                        <a:t>pekiştirilir.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97471">
                <a:tc>
                  <a:txBody>
                    <a:bodyPr/>
                    <a:lstStyle/>
                    <a:p>
                      <a:pPr marL="356870" marR="64769" indent="-287020">
                        <a:lnSpc>
                          <a:spcPct val="100000"/>
                        </a:lnSpc>
                        <a:spcBef>
                          <a:spcPts val="19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56870" algn="l"/>
                          <a:tab pos="357505" algn="l"/>
                        </a:tabLst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Bazı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çocuklar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adeta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zorbalığı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davet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eder/hak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eder.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Zorbalığa </a:t>
                      </a:r>
                      <a:r>
                        <a:rPr dirty="0" sz="1400" spc="-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uğramak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çocuğun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suçudur.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58140" marR="316230" indent="-287020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Arial MT"/>
                        <a:buChar char="•"/>
                        <a:tabLst>
                          <a:tab pos="358140" algn="l"/>
                          <a:tab pos="358775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Hiçbir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çocuk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zorbalığa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maruz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kalmayı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hak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etmez.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Bu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asla </a:t>
                      </a:r>
                      <a:r>
                        <a:rPr dirty="0" sz="1400" spc="-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onun suçu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değildir.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73659">
                <a:tc>
                  <a:txBody>
                    <a:bodyPr/>
                    <a:lstStyle/>
                    <a:p>
                      <a:pPr marL="356870" indent="-287020">
                        <a:lnSpc>
                          <a:spcPct val="100000"/>
                        </a:lnSpc>
                        <a:spcBef>
                          <a:spcPts val="19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56870" algn="l"/>
                          <a:tab pos="357505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Sadece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farklı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özellikleri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olan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çocuklar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zorbalığa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uğrar.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58140" indent="-287655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Arial MT"/>
                        <a:buChar char="•"/>
                        <a:tabLst>
                          <a:tab pos="358140" algn="l"/>
                          <a:tab pos="358775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Zorbalık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her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yaşta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her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çocuğun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başına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gelebilir.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4765" y="290829"/>
            <a:ext cx="4517390" cy="543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-20"/>
              <a:t>Akran</a:t>
            </a:r>
            <a:r>
              <a:rPr dirty="0" sz="3400" spc="-5"/>
              <a:t> </a:t>
            </a:r>
            <a:r>
              <a:rPr dirty="0" sz="3400" spc="-10"/>
              <a:t>Zorbalığı</a:t>
            </a:r>
            <a:r>
              <a:rPr dirty="0" sz="3400" spc="5"/>
              <a:t> </a:t>
            </a:r>
            <a:r>
              <a:rPr dirty="0" sz="3400" spc="-5"/>
              <a:t>Hakkında</a:t>
            </a:r>
            <a:endParaRPr sz="3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4676" y="684352"/>
            <a:ext cx="1050353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/>
              <a:t>Akran</a:t>
            </a:r>
            <a:r>
              <a:rPr dirty="0" sz="3600" spc="-5"/>
              <a:t> Zorbalığının</a:t>
            </a:r>
            <a:r>
              <a:rPr dirty="0" sz="3600" spc="15"/>
              <a:t> </a:t>
            </a:r>
            <a:r>
              <a:rPr dirty="0" sz="3600" spc="-40"/>
              <a:t>Dünya’daki</a:t>
            </a:r>
            <a:r>
              <a:rPr dirty="0" sz="3600" spc="-5"/>
              <a:t> </a:t>
            </a:r>
            <a:r>
              <a:rPr dirty="0" sz="3600" spc="-15"/>
              <a:t>ve</a:t>
            </a:r>
            <a:r>
              <a:rPr dirty="0" sz="3600" spc="-5"/>
              <a:t> </a:t>
            </a:r>
            <a:r>
              <a:rPr dirty="0" sz="3600" spc="-40"/>
              <a:t>Türkiye’deki</a:t>
            </a:r>
            <a:r>
              <a:rPr dirty="0" sz="3600" spc="-30"/>
              <a:t> </a:t>
            </a:r>
            <a:r>
              <a:rPr dirty="0" sz="3600" spc="-40"/>
              <a:t>Yaygınlığı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9509125" cy="303212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Dünya’da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Türkiye’deki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okullarda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(özel,</a:t>
            </a:r>
            <a:r>
              <a:rPr dirty="0" sz="2800" spc="-10">
                <a:latin typeface="Calibri"/>
                <a:cs typeface="Calibri"/>
              </a:rPr>
              <a:t> devlet,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gündüzlü,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yatılı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fark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etmeksizin)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her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okul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kademesinde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sıklıkla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görülen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problemdir.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20">
                <a:latin typeface="Calibri"/>
                <a:cs typeface="Calibri"/>
              </a:rPr>
              <a:t>Araştırmalara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göre,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olayları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FF0000"/>
                </a:solidFill>
                <a:latin typeface="Calibri"/>
                <a:cs typeface="Calibri"/>
              </a:rPr>
              <a:t>ilkokul</a:t>
            </a:r>
            <a:r>
              <a:rPr dirty="0" sz="2800" spc="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düzeyinde</a:t>
            </a:r>
            <a:endParaRPr sz="28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15">
                <a:latin typeface="Calibri"/>
                <a:cs typeface="Calibri"/>
              </a:rPr>
              <a:t>Dünyadaki</a:t>
            </a:r>
            <a:r>
              <a:rPr dirty="0" sz="2400" spc="-10">
                <a:latin typeface="Calibri"/>
                <a:cs typeface="Calibri"/>
              </a:rPr>
              <a:t> farklı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ülkelerde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%12</a:t>
            </a:r>
            <a:r>
              <a:rPr dirty="0" sz="24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ile %55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arasında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15">
                <a:latin typeface="Calibri"/>
                <a:cs typeface="Calibri"/>
              </a:rPr>
              <a:t>Ülkemizde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%5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ile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%65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arasında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görülmektedir.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7945" y="6228079"/>
            <a:ext cx="4857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(Bentley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&amp;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Li,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1995;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Hamurcu,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2020;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Kapcı,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2004;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Sarı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&amp;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Demirbağ,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2019;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Wolke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 2001)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2997" y="465785"/>
            <a:ext cx="53708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Akran</a:t>
            </a:r>
            <a:r>
              <a:rPr dirty="0" spc="-15"/>
              <a:t> </a:t>
            </a:r>
            <a:r>
              <a:rPr dirty="0" spc="-10"/>
              <a:t>Zorbalığının</a:t>
            </a:r>
            <a:r>
              <a:rPr dirty="0" spc="10"/>
              <a:t> </a:t>
            </a:r>
            <a:r>
              <a:rPr dirty="0" spc="-30"/>
              <a:t>Türleri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1342" y="1758138"/>
            <a:ext cx="6621780" cy="188658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Doğrudan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4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Fiziksel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sözel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zorbalık</a:t>
            </a:r>
            <a:endParaRPr sz="2400">
              <a:latin typeface="Calibri"/>
              <a:cs typeface="Calibri"/>
            </a:endParaRPr>
          </a:p>
          <a:p>
            <a:pPr lvl="1" marL="697865" marR="5080" indent="-228600">
              <a:lnSpc>
                <a:spcPct val="100000"/>
              </a:lnSpc>
              <a:spcBef>
                <a:spcPts val="53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 spc="-10">
                <a:latin typeface="Calibri"/>
                <a:cs typeface="Calibri"/>
              </a:rPr>
              <a:t>Direkt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>
                <a:latin typeface="Calibri"/>
                <a:cs typeface="Calibri"/>
              </a:rPr>
              <a:t> açık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olarak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karşıdaki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kişi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üzerindeki</a:t>
            </a:r>
            <a:r>
              <a:rPr dirty="0" sz="2000">
                <a:latin typeface="Calibri"/>
                <a:cs typeface="Calibri"/>
              </a:rPr>
              <a:t> güç,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statü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hakimiyet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gösterme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isteğidir.</a:t>
            </a:r>
            <a:endParaRPr sz="20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 spc="-5">
                <a:latin typeface="Calibri"/>
                <a:cs typeface="Calibri"/>
              </a:rPr>
              <a:t>Kişiye </a:t>
            </a:r>
            <a:r>
              <a:rPr dirty="0" sz="2000" spc="-10">
                <a:latin typeface="Calibri"/>
                <a:cs typeface="Calibri"/>
              </a:rPr>
              <a:t>yönelik </a:t>
            </a:r>
            <a:r>
              <a:rPr dirty="0" sz="2000">
                <a:latin typeface="Calibri"/>
                <a:cs typeface="Calibri"/>
              </a:rPr>
              <a:t>açık</a:t>
            </a:r>
            <a:r>
              <a:rPr dirty="0" sz="2000" spc="-5">
                <a:latin typeface="Calibri"/>
                <a:cs typeface="Calibri"/>
              </a:rPr>
              <a:t> saldırı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içerir.</a:t>
            </a:r>
            <a:endParaRPr sz="20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 spc="-10">
                <a:latin typeface="Calibri"/>
                <a:cs typeface="Calibri"/>
              </a:rPr>
              <a:t>Zorbalığa </a:t>
            </a:r>
            <a:r>
              <a:rPr dirty="0" sz="2000">
                <a:latin typeface="Calibri"/>
                <a:cs typeface="Calibri"/>
              </a:rPr>
              <a:t>maruz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kalan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kişi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zorbanın</a:t>
            </a:r>
            <a:r>
              <a:rPr dirty="0" sz="2000" spc="-5">
                <a:latin typeface="Calibri"/>
                <a:cs typeface="Calibri"/>
              </a:rPr>
              <a:t> kim olduğunu</a:t>
            </a:r>
            <a:r>
              <a:rPr dirty="0" sz="2000" spc="-40">
                <a:latin typeface="Calibri"/>
                <a:cs typeface="Calibri"/>
              </a:rPr>
              <a:t> bilir.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342" y="3970101"/>
            <a:ext cx="7091045" cy="1945639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Dolaylı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4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İlişkisel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-5">
                <a:latin typeface="Calibri"/>
                <a:cs typeface="Calibri"/>
              </a:rPr>
              <a:t> siber</a:t>
            </a:r>
            <a:r>
              <a:rPr dirty="0" sz="2400" spc="-10">
                <a:latin typeface="Calibri"/>
                <a:cs typeface="Calibri"/>
              </a:rPr>
              <a:t> zorbalık</a:t>
            </a:r>
            <a:endParaRPr sz="24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52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>
                <a:latin typeface="Calibri"/>
                <a:cs typeface="Calibri"/>
              </a:rPr>
              <a:t>Amaç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kişinin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içinde bulunduğu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ilişkileri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etkilemektir.</a:t>
            </a:r>
            <a:endParaRPr sz="20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 spc="-5">
                <a:latin typeface="Calibri"/>
                <a:cs typeface="Calibri"/>
              </a:rPr>
              <a:t>Kişiye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karşı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dolaylı olarak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saldırı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içerir.</a:t>
            </a:r>
            <a:endParaRPr sz="20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>
                <a:latin typeface="Calibri"/>
                <a:cs typeface="Calibri"/>
              </a:rPr>
              <a:t>Üçüncü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kişiler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yoluyla</a:t>
            </a:r>
            <a:r>
              <a:rPr dirty="0" sz="2000" spc="-25">
                <a:latin typeface="Calibri"/>
                <a:cs typeface="Calibri"/>
              </a:rPr>
              <a:t> yapılabilir.</a:t>
            </a:r>
            <a:endParaRPr sz="20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 spc="-10">
                <a:latin typeface="Calibri"/>
                <a:cs typeface="Calibri"/>
              </a:rPr>
              <a:t>Zorbalığa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maruz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kalan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kişi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zorbanın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kim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olduğunu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bilmeyebilir.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722107" y="2423160"/>
            <a:ext cx="1813560" cy="1767839"/>
            <a:chOff x="7722107" y="2423160"/>
            <a:chExt cx="1813560" cy="176783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2107" y="2423160"/>
              <a:ext cx="1813559" cy="17678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9891" y="3162300"/>
              <a:ext cx="1213103" cy="8138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781543" y="2462784"/>
              <a:ext cx="1694814" cy="1651000"/>
            </a:xfrm>
            <a:custGeom>
              <a:avLst/>
              <a:gdLst/>
              <a:ahLst/>
              <a:cxnLst/>
              <a:rect l="l" t="t" r="r" b="b"/>
              <a:pathLst>
                <a:path w="1694815" h="1651000">
                  <a:moveTo>
                    <a:pt x="1694687" y="0"/>
                  </a:moveTo>
                  <a:lnTo>
                    <a:pt x="1645592" y="679"/>
                  </a:lnTo>
                  <a:lnTo>
                    <a:pt x="1596842" y="2705"/>
                  </a:lnTo>
                  <a:lnTo>
                    <a:pt x="1548458" y="6058"/>
                  </a:lnTo>
                  <a:lnTo>
                    <a:pt x="1500457" y="10722"/>
                  </a:lnTo>
                  <a:lnTo>
                    <a:pt x="1452859" y="16676"/>
                  </a:lnTo>
                  <a:lnTo>
                    <a:pt x="1405683" y="23904"/>
                  </a:lnTo>
                  <a:lnTo>
                    <a:pt x="1358947" y="32387"/>
                  </a:lnTo>
                  <a:lnTo>
                    <a:pt x="1312671" y="42105"/>
                  </a:lnTo>
                  <a:lnTo>
                    <a:pt x="1266873" y="53042"/>
                  </a:lnTo>
                  <a:lnTo>
                    <a:pt x="1221571" y="65178"/>
                  </a:lnTo>
                  <a:lnTo>
                    <a:pt x="1176785" y="78495"/>
                  </a:lnTo>
                  <a:lnTo>
                    <a:pt x="1132534" y="92975"/>
                  </a:lnTo>
                  <a:lnTo>
                    <a:pt x="1088837" y="108600"/>
                  </a:lnTo>
                  <a:lnTo>
                    <a:pt x="1045711" y="125351"/>
                  </a:lnTo>
                  <a:lnTo>
                    <a:pt x="1003177" y="143209"/>
                  </a:lnTo>
                  <a:lnTo>
                    <a:pt x="961253" y="162157"/>
                  </a:lnTo>
                  <a:lnTo>
                    <a:pt x="919958" y="182176"/>
                  </a:lnTo>
                  <a:lnTo>
                    <a:pt x="879310" y="203248"/>
                  </a:lnTo>
                  <a:lnTo>
                    <a:pt x="839328" y="225354"/>
                  </a:lnTo>
                  <a:lnTo>
                    <a:pt x="800032" y="248476"/>
                  </a:lnTo>
                  <a:lnTo>
                    <a:pt x="761440" y="272596"/>
                  </a:lnTo>
                  <a:lnTo>
                    <a:pt x="723572" y="297695"/>
                  </a:lnTo>
                  <a:lnTo>
                    <a:pt x="686444" y="323755"/>
                  </a:lnTo>
                  <a:lnTo>
                    <a:pt x="650078" y="350757"/>
                  </a:lnTo>
                  <a:lnTo>
                    <a:pt x="614491" y="378684"/>
                  </a:lnTo>
                  <a:lnTo>
                    <a:pt x="579702" y="407517"/>
                  </a:lnTo>
                  <a:lnTo>
                    <a:pt x="545731" y="437237"/>
                  </a:lnTo>
                  <a:lnTo>
                    <a:pt x="512596" y="467826"/>
                  </a:lnTo>
                  <a:lnTo>
                    <a:pt x="480315" y="499266"/>
                  </a:lnTo>
                  <a:lnTo>
                    <a:pt x="448908" y="531539"/>
                  </a:lnTo>
                  <a:lnTo>
                    <a:pt x="418394" y="564625"/>
                  </a:lnTo>
                  <a:lnTo>
                    <a:pt x="388791" y="598508"/>
                  </a:lnTo>
                  <a:lnTo>
                    <a:pt x="360118" y="633167"/>
                  </a:lnTo>
                  <a:lnTo>
                    <a:pt x="332394" y="668586"/>
                  </a:lnTo>
                  <a:lnTo>
                    <a:pt x="305638" y="704746"/>
                  </a:lnTo>
                  <a:lnTo>
                    <a:pt x="279868" y="741627"/>
                  </a:lnTo>
                  <a:lnTo>
                    <a:pt x="255105" y="779213"/>
                  </a:lnTo>
                  <a:lnTo>
                    <a:pt x="231365" y="817484"/>
                  </a:lnTo>
                  <a:lnTo>
                    <a:pt x="208669" y="856423"/>
                  </a:lnTo>
                  <a:lnTo>
                    <a:pt x="187035" y="896010"/>
                  </a:lnTo>
                  <a:lnTo>
                    <a:pt x="166482" y="936228"/>
                  </a:lnTo>
                  <a:lnTo>
                    <a:pt x="147028" y="977059"/>
                  </a:lnTo>
                  <a:lnTo>
                    <a:pt x="128693" y="1018483"/>
                  </a:lnTo>
                  <a:lnTo>
                    <a:pt x="111495" y="1060482"/>
                  </a:lnTo>
                  <a:lnTo>
                    <a:pt x="95454" y="1103039"/>
                  </a:lnTo>
                  <a:lnTo>
                    <a:pt x="80588" y="1146134"/>
                  </a:lnTo>
                  <a:lnTo>
                    <a:pt x="66915" y="1189750"/>
                  </a:lnTo>
                  <a:lnTo>
                    <a:pt x="54456" y="1233868"/>
                  </a:lnTo>
                  <a:lnTo>
                    <a:pt x="43227" y="1278469"/>
                  </a:lnTo>
                  <a:lnTo>
                    <a:pt x="33250" y="1323536"/>
                  </a:lnTo>
                  <a:lnTo>
                    <a:pt x="24541" y="1369050"/>
                  </a:lnTo>
                  <a:lnTo>
                    <a:pt x="17121" y="1414992"/>
                  </a:lnTo>
                  <a:lnTo>
                    <a:pt x="11007" y="1461345"/>
                  </a:lnTo>
                  <a:lnTo>
                    <a:pt x="6220" y="1508090"/>
                  </a:lnTo>
                  <a:lnTo>
                    <a:pt x="2777" y="1555208"/>
                  </a:lnTo>
                  <a:lnTo>
                    <a:pt x="697" y="1602681"/>
                  </a:lnTo>
                  <a:lnTo>
                    <a:pt x="0" y="1650491"/>
                  </a:lnTo>
                  <a:lnTo>
                    <a:pt x="1694687" y="1650491"/>
                  </a:lnTo>
                  <a:lnTo>
                    <a:pt x="169468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458327" y="3240785"/>
            <a:ext cx="839469" cy="53594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 marR="5080" indent="38100">
              <a:lnSpc>
                <a:spcPts val="1860"/>
              </a:lnSpc>
              <a:spcBef>
                <a:spcPts val="409"/>
              </a:spcBef>
            </a:pPr>
            <a:r>
              <a:rPr dirty="0" sz="1800" spc="-5" b="1" i="1">
                <a:solidFill>
                  <a:srgbClr val="FFFFFF"/>
                </a:solidFill>
                <a:latin typeface="Times New Roman"/>
                <a:cs typeface="Times New Roman"/>
              </a:rPr>
              <a:t>Fiziksel </a:t>
            </a:r>
            <a:r>
              <a:rPr dirty="0" sz="1800" spc="-434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Times New Roman"/>
                <a:cs typeface="Times New Roman"/>
              </a:rPr>
              <a:t>Zorbal</a:t>
            </a:r>
            <a:r>
              <a:rPr dirty="0" sz="1800" spc="5" b="1" i="1">
                <a:solidFill>
                  <a:srgbClr val="FFFFFF"/>
                </a:solidFill>
                <a:latin typeface="Times New Roman"/>
                <a:cs typeface="Times New Roman"/>
              </a:rPr>
              <a:t>ı</a:t>
            </a:r>
            <a:r>
              <a:rPr dirty="0" sz="1800" b="1" i="1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471659" y="2423160"/>
            <a:ext cx="1771014" cy="1767839"/>
            <a:chOff x="9471659" y="2423160"/>
            <a:chExt cx="1771014" cy="1767839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71659" y="2423160"/>
              <a:ext cx="1770888" cy="17678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17379" y="3162300"/>
              <a:ext cx="1194816" cy="81381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531095" y="2462784"/>
              <a:ext cx="1652270" cy="1651000"/>
            </a:xfrm>
            <a:custGeom>
              <a:avLst/>
              <a:gdLst/>
              <a:ahLst/>
              <a:cxnLst/>
              <a:rect l="l" t="t" r="r" b="b"/>
              <a:pathLst>
                <a:path w="1652270" h="1651000">
                  <a:moveTo>
                    <a:pt x="0" y="0"/>
                  </a:moveTo>
                  <a:lnTo>
                    <a:pt x="0" y="1650491"/>
                  </a:lnTo>
                  <a:lnTo>
                    <a:pt x="1652015" y="1650491"/>
                  </a:lnTo>
                  <a:lnTo>
                    <a:pt x="1651311" y="1601830"/>
                  </a:lnTo>
                  <a:lnTo>
                    <a:pt x="1649211" y="1553519"/>
                  </a:lnTo>
                  <a:lnTo>
                    <a:pt x="1645735" y="1505576"/>
                  </a:lnTo>
                  <a:lnTo>
                    <a:pt x="1640901" y="1458021"/>
                  </a:lnTo>
                  <a:lnTo>
                    <a:pt x="1634730" y="1410873"/>
                  </a:lnTo>
                  <a:lnTo>
                    <a:pt x="1627240" y="1364152"/>
                  </a:lnTo>
                  <a:lnTo>
                    <a:pt x="1618452" y="1317878"/>
                  </a:lnTo>
                  <a:lnTo>
                    <a:pt x="1608384" y="1272069"/>
                  </a:lnTo>
                  <a:lnTo>
                    <a:pt x="1597056" y="1226744"/>
                  </a:lnTo>
                  <a:lnTo>
                    <a:pt x="1584487" y="1181924"/>
                  </a:lnTo>
                  <a:lnTo>
                    <a:pt x="1570696" y="1137627"/>
                  </a:lnTo>
                  <a:lnTo>
                    <a:pt x="1555704" y="1093873"/>
                  </a:lnTo>
                  <a:lnTo>
                    <a:pt x="1539528" y="1050682"/>
                  </a:lnTo>
                  <a:lnTo>
                    <a:pt x="1522190" y="1008072"/>
                  </a:lnTo>
                  <a:lnTo>
                    <a:pt x="1503707" y="966063"/>
                  </a:lnTo>
                  <a:lnTo>
                    <a:pt x="1484100" y="924674"/>
                  </a:lnTo>
                  <a:lnTo>
                    <a:pt x="1463388" y="883925"/>
                  </a:lnTo>
                  <a:lnTo>
                    <a:pt x="1441589" y="843835"/>
                  </a:lnTo>
                  <a:lnTo>
                    <a:pt x="1418725" y="804424"/>
                  </a:lnTo>
                  <a:lnTo>
                    <a:pt x="1394813" y="765710"/>
                  </a:lnTo>
                  <a:lnTo>
                    <a:pt x="1369873" y="727713"/>
                  </a:lnTo>
                  <a:lnTo>
                    <a:pt x="1343925" y="690453"/>
                  </a:lnTo>
                  <a:lnTo>
                    <a:pt x="1316988" y="653948"/>
                  </a:lnTo>
                  <a:lnTo>
                    <a:pt x="1289081" y="618219"/>
                  </a:lnTo>
                  <a:lnTo>
                    <a:pt x="1260224" y="583284"/>
                  </a:lnTo>
                  <a:lnTo>
                    <a:pt x="1230437" y="549164"/>
                  </a:lnTo>
                  <a:lnTo>
                    <a:pt x="1199737" y="515876"/>
                  </a:lnTo>
                  <a:lnTo>
                    <a:pt x="1168145" y="483441"/>
                  </a:lnTo>
                  <a:lnTo>
                    <a:pt x="1135681" y="451878"/>
                  </a:lnTo>
                  <a:lnTo>
                    <a:pt x="1102363" y="421206"/>
                  </a:lnTo>
                  <a:lnTo>
                    <a:pt x="1068211" y="391445"/>
                  </a:lnTo>
                  <a:lnTo>
                    <a:pt x="1033245" y="362614"/>
                  </a:lnTo>
                  <a:lnTo>
                    <a:pt x="997483" y="334732"/>
                  </a:lnTo>
                  <a:lnTo>
                    <a:pt x="960945" y="307819"/>
                  </a:lnTo>
                  <a:lnTo>
                    <a:pt x="923651" y="281894"/>
                  </a:lnTo>
                  <a:lnTo>
                    <a:pt x="885619" y="256977"/>
                  </a:lnTo>
                  <a:lnTo>
                    <a:pt x="846870" y="233086"/>
                  </a:lnTo>
                  <a:lnTo>
                    <a:pt x="807422" y="210241"/>
                  </a:lnTo>
                  <a:lnTo>
                    <a:pt x="767294" y="188462"/>
                  </a:lnTo>
                  <a:lnTo>
                    <a:pt x="726508" y="167768"/>
                  </a:lnTo>
                  <a:lnTo>
                    <a:pt x="685080" y="148178"/>
                  </a:lnTo>
                  <a:lnTo>
                    <a:pt x="643032" y="129712"/>
                  </a:lnTo>
                  <a:lnTo>
                    <a:pt x="600382" y="112389"/>
                  </a:lnTo>
                  <a:lnTo>
                    <a:pt x="557150" y="96228"/>
                  </a:lnTo>
                  <a:lnTo>
                    <a:pt x="513355" y="81248"/>
                  </a:lnTo>
                  <a:lnTo>
                    <a:pt x="469017" y="67470"/>
                  </a:lnTo>
                  <a:lnTo>
                    <a:pt x="424154" y="54912"/>
                  </a:lnTo>
                  <a:lnTo>
                    <a:pt x="378787" y="43593"/>
                  </a:lnTo>
                  <a:lnTo>
                    <a:pt x="332934" y="33534"/>
                  </a:lnTo>
                  <a:lnTo>
                    <a:pt x="286615" y="24753"/>
                  </a:lnTo>
                  <a:lnTo>
                    <a:pt x="239850" y="17270"/>
                  </a:lnTo>
                  <a:lnTo>
                    <a:pt x="192657" y="11104"/>
                  </a:lnTo>
                  <a:lnTo>
                    <a:pt x="145056" y="6275"/>
                  </a:lnTo>
                  <a:lnTo>
                    <a:pt x="97066" y="2802"/>
                  </a:lnTo>
                  <a:lnTo>
                    <a:pt x="48708" y="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9696450" y="3240785"/>
            <a:ext cx="839469" cy="53594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 marR="5080" indent="158115">
              <a:lnSpc>
                <a:spcPts val="1860"/>
              </a:lnSpc>
              <a:spcBef>
                <a:spcPts val="409"/>
              </a:spcBef>
            </a:pPr>
            <a:r>
              <a:rPr dirty="0" sz="1800" spc="-5" b="1" i="1">
                <a:solidFill>
                  <a:srgbClr val="FFFFFF"/>
                </a:solidFill>
                <a:latin typeface="Times New Roman"/>
                <a:cs typeface="Times New Roman"/>
              </a:rPr>
              <a:t>Sözel </a:t>
            </a:r>
            <a:r>
              <a:rPr dirty="0" sz="1800" b="1" i="1">
                <a:solidFill>
                  <a:srgbClr val="FFFFFF"/>
                </a:solidFill>
                <a:latin typeface="Times New Roman"/>
                <a:cs typeface="Times New Roman"/>
              </a:rPr>
              <a:t> Zorbal</a:t>
            </a:r>
            <a:r>
              <a:rPr dirty="0" sz="1800" spc="5" b="1" i="1">
                <a:solidFill>
                  <a:srgbClr val="FFFFFF"/>
                </a:solidFill>
                <a:latin typeface="Times New Roman"/>
                <a:cs typeface="Times New Roman"/>
              </a:rPr>
              <a:t>ı</a:t>
            </a:r>
            <a:r>
              <a:rPr dirty="0" sz="1800" b="1" i="1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471659" y="4151376"/>
            <a:ext cx="1771014" cy="1767839"/>
            <a:chOff x="9471659" y="4151376"/>
            <a:chExt cx="1771014" cy="1767839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71659" y="4151376"/>
              <a:ext cx="1770888" cy="17678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17379" y="4405884"/>
              <a:ext cx="1213103" cy="81381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531095" y="4191000"/>
              <a:ext cx="1652270" cy="1651000"/>
            </a:xfrm>
            <a:custGeom>
              <a:avLst/>
              <a:gdLst/>
              <a:ahLst/>
              <a:cxnLst/>
              <a:rect l="l" t="t" r="r" b="b"/>
              <a:pathLst>
                <a:path w="1652270" h="1651000">
                  <a:moveTo>
                    <a:pt x="1652015" y="0"/>
                  </a:moveTo>
                  <a:lnTo>
                    <a:pt x="0" y="0"/>
                  </a:lnTo>
                  <a:lnTo>
                    <a:pt x="0" y="1650491"/>
                  </a:lnTo>
                  <a:lnTo>
                    <a:pt x="48708" y="1649788"/>
                  </a:lnTo>
                  <a:lnTo>
                    <a:pt x="97066" y="1647689"/>
                  </a:lnTo>
                  <a:lnTo>
                    <a:pt x="145056" y="1644216"/>
                  </a:lnTo>
                  <a:lnTo>
                    <a:pt x="192657" y="1639387"/>
                  </a:lnTo>
                  <a:lnTo>
                    <a:pt x="239850" y="1633221"/>
                  </a:lnTo>
                  <a:lnTo>
                    <a:pt x="286615" y="1625738"/>
                  </a:lnTo>
                  <a:lnTo>
                    <a:pt x="332934" y="1616957"/>
                  </a:lnTo>
                  <a:lnTo>
                    <a:pt x="378787" y="1606898"/>
                  </a:lnTo>
                  <a:lnTo>
                    <a:pt x="424154" y="1595579"/>
                  </a:lnTo>
                  <a:lnTo>
                    <a:pt x="469017" y="1583021"/>
                  </a:lnTo>
                  <a:lnTo>
                    <a:pt x="513355" y="1569243"/>
                  </a:lnTo>
                  <a:lnTo>
                    <a:pt x="557150" y="1554263"/>
                  </a:lnTo>
                  <a:lnTo>
                    <a:pt x="600382" y="1538102"/>
                  </a:lnTo>
                  <a:lnTo>
                    <a:pt x="643032" y="1520779"/>
                  </a:lnTo>
                  <a:lnTo>
                    <a:pt x="685080" y="1502313"/>
                  </a:lnTo>
                  <a:lnTo>
                    <a:pt x="726508" y="1482723"/>
                  </a:lnTo>
                  <a:lnTo>
                    <a:pt x="767294" y="1462029"/>
                  </a:lnTo>
                  <a:lnTo>
                    <a:pt x="807422" y="1440250"/>
                  </a:lnTo>
                  <a:lnTo>
                    <a:pt x="846870" y="1417405"/>
                  </a:lnTo>
                  <a:lnTo>
                    <a:pt x="885619" y="1393514"/>
                  </a:lnTo>
                  <a:lnTo>
                    <a:pt x="923651" y="1368597"/>
                  </a:lnTo>
                  <a:lnTo>
                    <a:pt x="960945" y="1342672"/>
                  </a:lnTo>
                  <a:lnTo>
                    <a:pt x="997483" y="1315759"/>
                  </a:lnTo>
                  <a:lnTo>
                    <a:pt x="1033245" y="1287877"/>
                  </a:lnTo>
                  <a:lnTo>
                    <a:pt x="1068211" y="1259046"/>
                  </a:lnTo>
                  <a:lnTo>
                    <a:pt x="1102363" y="1229285"/>
                  </a:lnTo>
                  <a:lnTo>
                    <a:pt x="1135681" y="1198613"/>
                  </a:lnTo>
                  <a:lnTo>
                    <a:pt x="1168145" y="1167050"/>
                  </a:lnTo>
                  <a:lnTo>
                    <a:pt x="1199737" y="1134615"/>
                  </a:lnTo>
                  <a:lnTo>
                    <a:pt x="1230437" y="1101327"/>
                  </a:lnTo>
                  <a:lnTo>
                    <a:pt x="1260224" y="1067207"/>
                  </a:lnTo>
                  <a:lnTo>
                    <a:pt x="1289081" y="1032272"/>
                  </a:lnTo>
                  <a:lnTo>
                    <a:pt x="1316988" y="996543"/>
                  </a:lnTo>
                  <a:lnTo>
                    <a:pt x="1343925" y="960038"/>
                  </a:lnTo>
                  <a:lnTo>
                    <a:pt x="1369873" y="922778"/>
                  </a:lnTo>
                  <a:lnTo>
                    <a:pt x="1394813" y="884781"/>
                  </a:lnTo>
                  <a:lnTo>
                    <a:pt x="1418725" y="846067"/>
                  </a:lnTo>
                  <a:lnTo>
                    <a:pt x="1441589" y="806656"/>
                  </a:lnTo>
                  <a:lnTo>
                    <a:pt x="1463388" y="766566"/>
                  </a:lnTo>
                  <a:lnTo>
                    <a:pt x="1484100" y="725817"/>
                  </a:lnTo>
                  <a:lnTo>
                    <a:pt x="1503707" y="684428"/>
                  </a:lnTo>
                  <a:lnTo>
                    <a:pt x="1522190" y="642419"/>
                  </a:lnTo>
                  <a:lnTo>
                    <a:pt x="1539528" y="599809"/>
                  </a:lnTo>
                  <a:lnTo>
                    <a:pt x="1555704" y="556618"/>
                  </a:lnTo>
                  <a:lnTo>
                    <a:pt x="1570696" y="512864"/>
                  </a:lnTo>
                  <a:lnTo>
                    <a:pt x="1584487" y="468567"/>
                  </a:lnTo>
                  <a:lnTo>
                    <a:pt x="1597056" y="423747"/>
                  </a:lnTo>
                  <a:lnTo>
                    <a:pt x="1608384" y="378422"/>
                  </a:lnTo>
                  <a:lnTo>
                    <a:pt x="1618452" y="332613"/>
                  </a:lnTo>
                  <a:lnTo>
                    <a:pt x="1627240" y="286339"/>
                  </a:lnTo>
                  <a:lnTo>
                    <a:pt x="1634730" y="239618"/>
                  </a:lnTo>
                  <a:lnTo>
                    <a:pt x="1640901" y="192470"/>
                  </a:lnTo>
                  <a:lnTo>
                    <a:pt x="1645735" y="144915"/>
                  </a:lnTo>
                  <a:lnTo>
                    <a:pt x="1649211" y="96972"/>
                  </a:lnTo>
                  <a:lnTo>
                    <a:pt x="1651311" y="48661"/>
                  </a:lnTo>
                  <a:lnTo>
                    <a:pt x="1652015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9696450" y="4484878"/>
            <a:ext cx="839469" cy="53594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 marR="5080" indent="38100">
              <a:lnSpc>
                <a:spcPts val="1860"/>
              </a:lnSpc>
              <a:spcBef>
                <a:spcPts val="409"/>
              </a:spcBef>
            </a:pPr>
            <a:r>
              <a:rPr dirty="0" sz="1800" spc="-5" b="1" i="1">
                <a:solidFill>
                  <a:srgbClr val="FFFFFF"/>
                </a:solidFill>
                <a:latin typeface="Times New Roman"/>
                <a:cs typeface="Times New Roman"/>
              </a:rPr>
              <a:t>İlişkisel </a:t>
            </a:r>
            <a:r>
              <a:rPr dirty="0" sz="1800" spc="-434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Times New Roman"/>
                <a:cs typeface="Times New Roman"/>
              </a:rPr>
              <a:t>Zorbal</a:t>
            </a:r>
            <a:r>
              <a:rPr dirty="0" sz="1800" spc="5" b="1" i="1">
                <a:solidFill>
                  <a:srgbClr val="FFFFFF"/>
                </a:solidFill>
                <a:latin typeface="Times New Roman"/>
                <a:cs typeface="Times New Roman"/>
              </a:rPr>
              <a:t>ı</a:t>
            </a:r>
            <a:r>
              <a:rPr dirty="0" sz="1800" b="1" i="1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743443" y="4151376"/>
            <a:ext cx="1771014" cy="1767839"/>
            <a:chOff x="7743443" y="4151376"/>
            <a:chExt cx="1771014" cy="1767839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43443" y="4151376"/>
              <a:ext cx="1770888" cy="17678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73795" y="4360164"/>
              <a:ext cx="1194816" cy="90525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802879" y="4191000"/>
              <a:ext cx="1652270" cy="1651000"/>
            </a:xfrm>
            <a:custGeom>
              <a:avLst/>
              <a:gdLst/>
              <a:ahLst/>
              <a:cxnLst/>
              <a:rect l="l" t="t" r="r" b="b"/>
              <a:pathLst>
                <a:path w="1652270" h="1651000">
                  <a:moveTo>
                    <a:pt x="1652016" y="0"/>
                  </a:moveTo>
                  <a:lnTo>
                    <a:pt x="0" y="0"/>
                  </a:lnTo>
                  <a:lnTo>
                    <a:pt x="704" y="48661"/>
                  </a:lnTo>
                  <a:lnTo>
                    <a:pt x="2804" y="96972"/>
                  </a:lnTo>
                  <a:lnTo>
                    <a:pt x="6280" y="144915"/>
                  </a:lnTo>
                  <a:lnTo>
                    <a:pt x="11114" y="192470"/>
                  </a:lnTo>
                  <a:lnTo>
                    <a:pt x="17285" y="239618"/>
                  </a:lnTo>
                  <a:lnTo>
                    <a:pt x="24775" y="286339"/>
                  </a:lnTo>
                  <a:lnTo>
                    <a:pt x="33563" y="332613"/>
                  </a:lnTo>
                  <a:lnTo>
                    <a:pt x="43631" y="378422"/>
                  </a:lnTo>
                  <a:lnTo>
                    <a:pt x="54959" y="423747"/>
                  </a:lnTo>
                  <a:lnTo>
                    <a:pt x="67528" y="468567"/>
                  </a:lnTo>
                  <a:lnTo>
                    <a:pt x="81319" y="512864"/>
                  </a:lnTo>
                  <a:lnTo>
                    <a:pt x="96311" y="556618"/>
                  </a:lnTo>
                  <a:lnTo>
                    <a:pt x="112487" y="599809"/>
                  </a:lnTo>
                  <a:lnTo>
                    <a:pt x="129825" y="642419"/>
                  </a:lnTo>
                  <a:lnTo>
                    <a:pt x="148308" y="684428"/>
                  </a:lnTo>
                  <a:lnTo>
                    <a:pt x="167915" y="725817"/>
                  </a:lnTo>
                  <a:lnTo>
                    <a:pt x="188627" y="766566"/>
                  </a:lnTo>
                  <a:lnTo>
                    <a:pt x="210426" y="806656"/>
                  </a:lnTo>
                  <a:lnTo>
                    <a:pt x="233290" y="846067"/>
                  </a:lnTo>
                  <a:lnTo>
                    <a:pt x="257202" y="884781"/>
                  </a:lnTo>
                  <a:lnTo>
                    <a:pt x="282142" y="922778"/>
                  </a:lnTo>
                  <a:lnTo>
                    <a:pt x="308090" y="960038"/>
                  </a:lnTo>
                  <a:lnTo>
                    <a:pt x="335027" y="996543"/>
                  </a:lnTo>
                  <a:lnTo>
                    <a:pt x="362934" y="1032272"/>
                  </a:lnTo>
                  <a:lnTo>
                    <a:pt x="391791" y="1067207"/>
                  </a:lnTo>
                  <a:lnTo>
                    <a:pt x="421578" y="1101327"/>
                  </a:lnTo>
                  <a:lnTo>
                    <a:pt x="452278" y="1134615"/>
                  </a:lnTo>
                  <a:lnTo>
                    <a:pt x="483870" y="1167050"/>
                  </a:lnTo>
                  <a:lnTo>
                    <a:pt x="516334" y="1198613"/>
                  </a:lnTo>
                  <a:lnTo>
                    <a:pt x="549652" y="1229285"/>
                  </a:lnTo>
                  <a:lnTo>
                    <a:pt x="583804" y="1259046"/>
                  </a:lnTo>
                  <a:lnTo>
                    <a:pt x="618770" y="1287877"/>
                  </a:lnTo>
                  <a:lnTo>
                    <a:pt x="654532" y="1315759"/>
                  </a:lnTo>
                  <a:lnTo>
                    <a:pt x="691070" y="1342672"/>
                  </a:lnTo>
                  <a:lnTo>
                    <a:pt x="728364" y="1368597"/>
                  </a:lnTo>
                  <a:lnTo>
                    <a:pt x="766396" y="1393514"/>
                  </a:lnTo>
                  <a:lnTo>
                    <a:pt x="805145" y="1417405"/>
                  </a:lnTo>
                  <a:lnTo>
                    <a:pt x="844593" y="1440250"/>
                  </a:lnTo>
                  <a:lnTo>
                    <a:pt x="884721" y="1462029"/>
                  </a:lnTo>
                  <a:lnTo>
                    <a:pt x="925507" y="1482723"/>
                  </a:lnTo>
                  <a:lnTo>
                    <a:pt x="966935" y="1502313"/>
                  </a:lnTo>
                  <a:lnTo>
                    <a:pt x="1008983" y="1520779"/>
                  </a:lnTo>
                  <a:lnTo>
                    <a:pt x="1051633" y="1538102"/>
                  </a:lnTo>
                  <a:lnTo>
                    <a:pt x="1094865" y="1554263"/>
                  </a:lnTo>
                  <a:lnTo>
                    <a:pt x="1138660" y="1569243"/>
                  </a:lnTo>
                  <a:lnTo>
                    <a:pt x="1182998" y="1583021"/>
                  </a:lnTo>
                  <a:lnTo>
                    <a:pt x="1227861" y="1595579"/>
                  </a:lnTo>
                  <a:lnTo>
                    <a:pt x="1273228" y="1606898"/>
                  </a:lnTo>
                  <a:lnTo>
                    <a:pt x="1319081" y="1616957"/>
                  </a:lnTo>
                  <a:lnTo>
                    <a:pt x="1365400" y="1625738"/>
                  </a:lnTo>
                  <a:lnTo>
                    <a:pt x="1412165" y="1633221"/>
                  </a:lnTo>
                  <a:lnTo>
                    <a:pt x="1459358" y="1639387"/>
                  </a:lnTo>
                  <a:lnTo>
                    <a:pt x="1506959" y="1644216"/>
                  </a:lnTo>
                  <a:lnTo>
                    <a:pt x="1554949" y="1647689"/>
                  </a:lnTo>
                  <a:lnTo>
                    <a:pt x="1603307" y="1649788"/>
                  </a:lnTo>
                  <a:lnTo>
                    <a:pt x="1652016" y="1650491"/>
                  </a:lnTo>
                  <a:lnTo>
                    <a:pt x="16520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8452231" y="4385564"/>
            <a:ext cx="839469" cy="680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8115">
              <a:lnSpc>
                <a:spcPct val="119400"/>
              </a:lnSpc>
              <a:spcBef>
                <a:spcPts val="100"/>
              </a:spcBef>
            </a:pPr>
            <a:r>
              <a:rPr dirty="0" sz="1800" spc="-5" b="1" i="1">
                <a:solidFill>
                  <a:srgbClr val="FFFFFF"/>
                </a:solidFill>
                <a:latin typeface="Times New Roman"/>
                <a:cs typeface="Times New Roman"/>
              </a:rPr>
              <a:t>Siber </a:t>
            </a:r>
            <a:r>
              <a:rPr dirty="0" sz="1800" b="1" i="1">
                <a:solidFill>
                  <a:srgbClr val="FFFFFF"/>
                </a:solidFill>
                <a:latin typeface="Times New Roman"/>
                <a:cs typeface="Times New Roman"/>
              </a:rPr>
              <a:t> Zorbal</a:t>
            </a:r>
            <a:r>
              <a:rPr dirty="0" sz="1800" spc="5" b="1" i="1">
                <a:solidFill>
                  <a:srgbClr val="FFFFFF"/>
                </a:solidFill>
                <a:latin typeface="Times New Roman"/>
                <a:cs typeface="Times New Roman"/>
              </a:rPr>
              <a:t>ı</a:t>
            </a:r>
            <a:r>
              <a:rPr dirty="0" sz="1800" b="1" i="1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179052" y="3799332"/>
            <a:ext cx="652780" cy="767080"/>
            <a:chOff x="9179052" y="3799332"/>
            <a:chExt cx="652780" cy="767080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79052" y="3799332"/>
              <a:ext cx="641603" cy="3368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38996" y="3839591"/>
              <a:ext cx="522097" cy="21729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88196" y="4230624"/>
              <a:ext cx="643127" cy="33528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48013" y="4271010"/>
              <a:ext cx="523366" cy="216662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9512045" y="6467957"/>
            <a:ext cx="2228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(</a:t>
            </a:r>
            <a:r>
              <a:rPr dirty="0" sz="1000" spc="-10">
                <a:latin typeface="Calibri"/>
                <a:cs typeface="Calibri"/>
              </a:rPr>
              <a:t>Juvonen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Graham,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2014;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Olweus,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1993</a:t>
            </a:r>
            <a:r>
              <a:rPr dirty="0" sz="1200" spc="-5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8838" y="124713"/>
            <a:ext cx="33559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Fiziksel</a:t>
            </a:r>
            <a:r>
              <a:rPr dirty="0" spc="-30"/>
              <a:t> </a:t>
            </a:r>
            <a:r>
              <a:rPr dirty="0" spc="-10"/>
              <a:t>Zorbalık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7463" y="863600"/>
            <a:ext cx="79806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800" spc="-5" b="1">
                <a:solidFill>
                  <a:srgbClr val="FF0000"/>
                </a:solidFill>
                <a:latin typeface="Calibri"/>
                <a:cs typeface="Calibri"/>
              </a:rPr>
              <a:t>Fiziksel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 zorbalık:</a:t>
            </a:r>
            <a:r>
              <a:rPr dirty="0" sz="18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Öğrenciye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yönelik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olarak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yapılan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fiziksel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güç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içeren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davranışlardır.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1783" y="1137337"/>
            <a:ext cx="2480310" cy="306768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35">
                <a:latin typeface="Calibri"/>
                <a:cs typeface="Calibri"/>
              </a:rPr>
              <a:t>Tekme </a:t>
            </a:r>
            <a:r>
              <a:rPr dirty="0" sz="1800" spc="-5">
                <a:latin typeface="Calibri"/>
                <a:cs typeface="Calibri"/>
              </a:rPr>
              <a:t>atmak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45">
                <a:latin typeface="Calibri"/>
                <a:cs typeface="Calibri"/>
              </a:rPr>
              <a:t>Tokat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atmak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5">
                <a:latin typeface="Calibri"/>
                <a:cs typeface="Calibri"/>
              </a:rPr>
              <a:t>Çelme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takmak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15">
                <a:latin typeface="Calibri"/>
                <a:cs typeface="Calibri"/>
              </a:rPr>
              <a:t>Vurmak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>
                <a:latin typeface="Calibri"/>
                <a:cs typeface="Calibri"/>
              </a:rPr>
              <a:t>İtmek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20">
                <a:latin typeface="Calibri"/>
                <a:cs typeface="Calibri"/>
              </a:rPr>
              <a:t>Tükürmek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5">
                <a:latin typeface="Calibri"/>
                <a:cs typeface="Calibri"/>
              </a:rPr>
              <a:t>Saçını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çekmek,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kesmek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>
                <a:latin typeface="Calibri"/>
                <a:cs typeface="Calibri"/>
              </a:rPr>
              <a:t>Isırmak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5">
                <a:latin typeface="Calibri"/>
                <a:cs typeface="Calibri"/>
              </a:rPr>
              <a:t>Kalem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batırmak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463" y="4576419"/>
            <a:ext cx="10770235" cy="143700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Fiziksel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okullarda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sık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görülen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türüdür.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Diğer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türlerine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kıyasla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öğretmenler/öğrenciler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tarafından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kolaylıkla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tespit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edilir.</a:t>
            </a:r>
            <a:endParaRPr sz="20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Araştırmalar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öğretmenlerin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fiziksel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zorbalığı</a:t>
            </a:r>
            <a:r>
              <a:rPr dirty="0" sz="2000" spc="-5">
                <a:latin typeface="Calibri"/>
                <a:cs typeface="Calibri"/>
              </a:rPr>
              <a:t> diğer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türlerine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kıyasla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daha çok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önemsediğini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dirty="0" sz="2000" spc="-43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ciddiye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aldığını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göstermektedir</a:t>
            </a:r>
            <a:r>
              <a:rPr dirty="0" sz="1000" spc="-1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4621" y="6300622"/>
            <a:ext cx="328485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(Beale,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2001;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Dinner,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2015;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Smith,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2016;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Vlachou</a:t>
            </a:r>
            <a:r>
              <a:rPr dirty="0" sz="1000" spc="-10">
                <a:latin typeface="Calibri"/>
                <a:cs typeface="Calibri"/>
              </a:rPr>
              <a:t> 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2011)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2948" y="1185417"/>
            <a:ext cx="4813300" cy="3214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Sandalyesini altından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çekmek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veya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sandalyesine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boya </a:t>
            </a:r>
            <a:r>
              <a:rPr dirty="0" sz="1800" spc="-5">
                <a:latin typeface="Calibri"/>
                <a:cs typeface="Calibri"/>
              </a:rPr>
              <a:t>sürmek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Eşyalarına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zarar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vermek, </a:t>
            </a:r>
            <a:r>
              <a:rPr dirty="0" sz="1800" spc="-10">
                <a:latin typeface="Calibri"/>
                <a:cs typeface="Calibri"/>
              </a:rPr>
              <a:t>eşyalarını </a:t>
            </a:r>
            <a:r>
              <a:rPr dirty="0" sz="1800" spc="-5">
                <a:latin typeface="Calibri"/>
                <a:cs typeface="Calibri"/>
              </a:rPr>
              <a:t>çalmak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Haraç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almak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Sınıfa/tuvalete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kilitlemek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800" spc="-20">
                <a:latin typeface="Calibri"/>
                <a:cs typeface="Calibri"/>
              </a:rPr>
              <a:t>Tuvaletin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kapısını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izinsiz</a:t>
            </a:r>
            <a:r>
              <a:rPr dirty="0" sz="1800">
                <a:latin typeface="Calibri"/>
                <a:cs typeface="Calibri"/>
              </a:rPr>
              <a:t> açmak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Uygunsuz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hareketleri</a:t>
            </a:r>
            <a:r>
              <a:rPr dirty="0" sz="1800" spc="-5">
                <a:latin typeface="Calibri"/>
                <a:cs typeface="Calibri"/>
              </a:rPr>
              <a:t> yapmak</a:t>
            </a:r>
            <a:endParaRPr sz="1800">
              <a:latin typeface="Calibri"/>
              <a:cs typeface="Calibri"/>
            </a:endParaRPr>
          </a:p>
          <a:p>
            <a:pPr marL="355600" marR="1161415" indent="-34290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Kızların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eteklerini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açmak, </a:t>
            </a:r>
            <a:r>
              <a:rPr dirty="0" sz="1800" spc="-10">
                <a:latin typeface="Calibri"/>
                <a:cs typeface="Calibri"/>
              </a:rPr>
              <a:t>erkeklerin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pantolonlarını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indirmek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800" spc="-15">
                <a:latin typeface="Calibri"/>
                <a:cs typeface="Calibri"/>
              </a:rPr>
              <a:t>Okul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çıkışında darp etmek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600" y="2129027"/>
            <a:ext cx="4163567" cy="27447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3721" y="282651"/>
            <a:ext cx="29254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Sözel</a:t>
            </a:r>
            <a:r>
              <a:rPr dirty="0" spc="-75"/>
              <a:t> </a:t>
            </a:r>
            <a:r>
              <a:rPr dirty="0" spc="-10"/>
              <a:t>Zorbalık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7821" y="1082533"/>
            <a:ext cx="11012805" cy="76327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 b="1">
                <a:solidFill>
                  <a:srgbClr val="FF0000"/>
                </a:solidFill>
                <a:latin typeface="Calibri"/>
                <a:cs typeface="Calibri"/>
              </a:rPr>
              <a:t>Sözel</a:t>
            </a:r>
            <a:r>
              <a:rPr dirty="0" sz="22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2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Öğrenciye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ailesine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yönelik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olarak yapılan </a:t>
            </a:r>
            <a:r>
              <a:rPr dirty="0" sz="2200" spc="-5">
                <a:latin typeface="Calibri"/>
                <a:cs typeface="Calibri"/>
              </a:rPr>
              <a:t>olumsuz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yargılar,</a:t>
            </a:r>
            <a:r>
              <a:rPr dirty="0" sz="2200" spc="-5">
                <a:latin typeface="Calibri"/>
                <a:cs typeface="Calibri"/>
              </a:rPr>
              <a:t> atıflar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sözel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65"/>
              </a:spcBef>
            </a:pPr>
            <a:r>
              <a:rPr dirty="0" sz="2200" spc="-30">
                <a:latin typeface="Calibri"/>
                <a:cs typeface="Calibri"/>
              </a:rPr>
              <a:t>davranışlardır.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6441" y="2316632"/>
            <a:ext cx="5198745" cy="1754505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5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200" spc="-10">
                <a:latin typeface="Calibri"/>
                <a:cs typeface="Calibri"/>
              </a:rPr>
              <a:t>İsim/lakap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takmak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(dombili, ezik,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mankafa)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200" spc="-15">
                <a:latin typeface="Calibri"/>
                <a:cs typeface="Calibri"/>
              </a:rPr>
              <a:t>Hakaret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etmek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200" spc="-15">
                <a:latin typeface="Calibri"/>
                <a:cs typeface="Calibri"/>
              </a:rPr>
              <a:t>Küfürlü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konuşmak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200" spc="-10">
                <a:latin typeface="Calibri"/>
                <a:cs typeface="Calibri"/>
              </a:rPr>
              <a:t>Alay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etmek,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dalga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geçmek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7821" y="4639183"/>
            <a:ext cx="9026525" cy="9061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Okullarda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sıklıkla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görülmektedir.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5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20">
                <a:latin typeface="Calibri"/>
                <a:cs typeface="Calibri"/>
              </a:rPr>
              <a:t>Sözel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zorbalığın öğretmenler/öğrenciler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tarafından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FF0000"/>
                </a:solidFill>
                <a:latin typeface="Calibri"/>
                <a:cs typeface="Calibri"/>
              </a:rPr>
              <a:t>fark</a:t>
            </a:r>
            <a:r>
              <a:rPr dirty="0" sz="22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edilmesi</a:t>
            </a:r>
            <a:r>
              <a:rPr dirty="0" sz="22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daha</a:t>
            </a:r>
            <a:r>
              <a:rPr dirty="0" sz="22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FF0000"/>
                </a:solidFill>
                <a:latin typeface="Calibri"/>
                <a:cs typeface="Calibri"/>
              </a:rPr>
              <a:t>zordur</a:t>
            </a:r>
            <a:r>
              <a:rPr dirty="0" sz="2200" spc="-15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66607" y="6280810"/>
            <a:ext cx="370459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Calibri"/>
                <a:cs typeface="Calibri"/>
              </a:rPr>
              <a:t>(Pişkin</a:t>
            </a:r>
            <a:r>
              <a:rPr dirty="0" sz="1300" spc="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2010;</a:t>
            </a:r>
            <a:r>
              <a:rPr dirty="0" sz="1300" spc="20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Atik</a:t>
            </a:r>
            <a:r>
              <a:rPr dirty="0" sz="1300" spc="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ve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Güneri,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2013;</a:t>
            </a:r>
            <a:r>
              <a:rPr dirty="0" sz="1300" spc="15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Wang</a:t>
            </a:r>
            <a:r>
              <a:rPr dirty="0" sz="1300" spc="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ve</a:t>
            </a:r>
            <a:r>
              <a:rPr dirty="0" sz="1300" spc="2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ark.,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2009)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65289" y="2308377"/>
            <a:ext cx="4026535" cy="161988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5">
                <a:latin typeface="Calibri"/>
                <a:cs typeface="Calibri"/>
              </a:rPr>
              <a:t>Bağırmak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Calibri"/>
                <a:cs typeface="Calibri"/>
              </a:rPr>
              <a:t>Azarlamak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Calibri"/>
                <a:cs typeface="Calibri"/>
              </a:rPr>
              <a:t>Laf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ile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sataşmak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5">
                <a:latin typeface="Calibri"/>
                <a:cs typeface="Calibri"/>
              </a:rPr>
              <a:t>Küçük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düşürücü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sözler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söylemek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Windows Kullanıcısı</dc:creator>
  <dc:title>PowerPoint Sunusu</dc:title>
  <dcterms:created xsi:type="dcterms:W3CDTF">2023-08-14T10:54:45Z</dcterms:created>
  <dcterms:modified xsi:type="dcterms:W3CDTF">2023-08-14T10:54:45Z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2023-08-14T00:00:00Z</vt:filetime>
  </property>
</Properties>
</file>