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85" r:id="rId3"/>
    <p:sldId id="261" r:id="rId4"/>
    <p:sldId id="259" r:id="rId5"/>
    <p:sldId id="289" r:id="rId6"/>
    <p:sldId id="262" r:id="rId7"/>
    <p:sldId id="263" r:id="rId8"/>
    <p:sldId id="264" r:id="rId9"/>
    <p:sldId id="266" r:id="rId10"/>
    <p:sldId id="268" r:id="rId11"/>
    <p:sldId id="267" r:id="rId12"/>
    <p:sldId id="269" r:id="rId13"/>
    <p:sldId id="270" r:id="rId14"/>
    <p:sldId id="278" r:id="rId15"/>
    <p:sldId id="279" r:id="rId16"/>
    <p:sldId id="290" r:id="rId17"/>
    <p:sldId id="292" r:id="rId18"/>
    <p:sldId id="293" r:id="rId19"/>
    <p:sldId id="271" r:id="rId20"/>
    <p:sldId id="272" r:id="rId21"/>
    <p:sldId id="291" r:id="rId22"/>
    <p:sldId id="274" r:id="rId23"/>
    <p:sldId id="275" r:id="rId24"/>
    <p:sldId id="276" r:id="rId25"/>
    <p:sldId id="277" r:id="rId26"/>
    <p:sldId id="281" r:id="rId27"/>
    <p:sldId id="288" r:id="rId28"/>
    <p:sldId id="29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33E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86" d="100"/>
          <a:sy n="86" d="100"/>
        </p:scale>
        <p:origin x="30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3B034-72A9-4A66-B17F-B5B630F813D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04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6E92A-0D88-4C79-8705-B61BC9D718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76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6E92A-0D88-4C79-8705-B61BC9D718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91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6E92A-0D88-4C79-8705-B61BC9D718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39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6E92A-0D88-4C79-8705-B61BC9D718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73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6E92A-0D88-4C79-8705-B61BC9D718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859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6E92A-0D88-4C79-8705-B61BC9D718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35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6E92A-0D88-4C79-8705-B61BC9D718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84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1CC0A-45DA-4FDC-8D1A-8A68965F4F3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47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SmartArt Yer Tutucusu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FBE6-FDC4-4F7B-A578-A1E52878BAE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345198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A7F7-B63F-4284-8EA4-5D0FB105BAB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88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6E92A-0D88-4C79-8705-B61BC9D718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51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18D38-15C9-45F4-8F5C-105B73C28C3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82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186FB-C400-4270-AD11-8817AFE8A0A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54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0D86D-7527-406D-9741-5A9C6C94B76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94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7C92D-58B6-4423-B5F8-C2392C0ECC8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39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D666F-A31F-4FD3-A521-31A1AE82DE0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17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0D562-5DD8-4C44-9A37-027B1AFBB79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78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16E92A-0D88-4C79-8705-B61BC9D718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574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836712"/>
            <a:ext cx="7992888" cy="223224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dirty="0"/>
              <a:t/>
            </a:r>
            <a:br>
              <a:rPr lang="tr-TR" dirty="0"/>
            </a:br>
            <a:r>
              <a:rPr lang="tr-TR" sz="5300" dirty="0">
                <a:latin typeface="Bahnschrift Condensed" pitchFamily="34" charset="0"/>
              </a:rPr>
              <a:t>ANNE-BABA TUTUMLARI </a:t>
            </a:r>
            <a:r>
              <a:rPr lang="tr-TR" dirty="0" smtClean="0">
                <a:latin typeface="Bahnschrift Condensed" pitchFamily="34" charset="0"/>
              </a:rPr>
              <a:t/>
            </a:r>
            <a:br>
              <a:rPr lang="tr-TR" dirty="0" smtClean="0">
                <a:latin typeface="Bahnschrift Condensed" pitchFamily="34" charset="0"/>
              </a:rPr>
            </a:br>
            <a:r>
              <a:rPr lang="tr-TR" dirty="0" smtClean="0">
                <a:latin typeface="Bahnschrift Condensed" pitchFamily="34" charset="0"/>
              </a:rPr>
              <a:t>VE</a:t>
            </a:r>
            <a:r>
              <a:rPr lang="tr-TR" dirty="0">
                <a:latin typeface="Bahnschrift Condensed" pitchFamily="34" charset="0"/>
              </a:rPr>
              <a:t/>
            </a:r>
            <a:br>
              <a:rPr lang="tr-TR" dirty="0">
                <a:latin typeface="Bahnschrift Condensed" pitchFamily="34" charset="0"/>
              </a:rPr>
            </a:br>
            <a:r>
              <a:rPr lang="tr-TR" dirty="0">
                <a:latin typeface="Bahnschrift Condensed" pitchFamily="34" charset="0"/>
              </a:rPr>
              <a:t>ÇOCUĞUN </a:t>
            </a:r>
            <a:r>
              <a:rPr lang="tr-TR" dirty="0" smtClean="0">
                <a:latin typeface="Bahnschrift Condensed" pitchFamily="34" charset="0"/>
              </a:rPr>
              <a:t>Kİşİlİk Gelİşİmİne Etkİleri</a:t>
            </a:r>
            <a:endParaRPr lang="tr-TR" dirty="0">
              <a:latin typeface="Bahnschrift Condensed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772" y="3053886"/>
            <a:ext cx="4176464" cy="3717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1685616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Aile kimi zaman göz dağı verip, cezalandırır. Fakat hiç bir konuda caydırıcılık söz konusu olmaz.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b="1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Anne-baba çocuğun davranışının yanlış olduğunu görse bile ‘özgür olmalı’ anlayışı ile hareket ettiğinden müdahale etmez.</a:t>
            </a:r>
          </a:p>
          <a:p>
            <a:pPr eaLnBrk="1" hangingPunct="1"/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276872"/>
            <a:ext cx="5678301" cy="1944216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400" b="1" i="1" dirty="0">
                <a:solidFill>
                  <a:schemeClr val="tx1"/>
                </a:solidFill>
                <a:latin typeface="+mn-lt"/>
              </a:rPr>
              <a:t>Bu tür tutumlar,</a:t>
            </a:r>
            <a:br>
              <a:rPr lang="tr-TR" sz="2400" b="1" i="1" dirty="0">
                <a:solidFill>
                  <a:schemeClr val="tx1"/>
                </a:solidFill>
                <a:latin typeface="+mn-lt"/>
              </a:rPr>
            </a:br>
            <a:r>
              <a:rPr lang="tr-TR" sz="2400" b="1" i="1" dirty="0">
                <a:solidFill>
                  <a:schemeClr val="tx1"/>
                </a:solidFill>
                <a:latin typeface="+mn-lt"/>
              </a:rPr>
              <a:t>genellikle orta yaşın üstünde çocuk sahibi olan ailelerde ya da tek çocuklu ailelerde görülür.</a:t>
            </a:r>
          </a:p>
        </p:txBody>
      </p:sp>
      <p:pic>
        <p:nvPicPr>
          <p:cNvPr id="6146" name="Picture 2" descr="Nakış, Saygısız, Smilie, Damla, Yaramaz, Dil">
            <a:extLst>
              <a:ext uri="{FF2B5EF4-FFF2-40B4-BE49-F238E27FC236}">
                <a16:creationId xmlns:a16="http://schemas.microsoft.com/office/drawing/2014/main" id="{AF0549DC-0A5B-422D-ADFD-269AABF5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98072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5" y="260648"/>
            <a:ext cx="10353761" cy="1675273"/>
          </a:xfrm>
        </p:spPr>
        <p:txBody>
          <a:bodyPr>
            <a:normAutofit/>
          </a:bodyPr>
          <a:lstStyle/>
          <a:p>
            <a:r>
              <a:rPr lang="tr-TR" sz="3200" dirty="0" smtClean="0"/>
              <a:t>AşIrI </a:t>
            </a:r>
            <a:r>
              <a:rPr lang="tr-TR" sz="3200" dirty="0"/>
              <a:t>Hoşgörülü </a:t>
            </a:r>
            <a:r>
              <a:rPr lang="tr-TR" sz="3200" dirty="0" smtClean="0"/>
              <a:t>ANNE-BABA </a:t>
            </a:r>
            <a:r>
              <a:rPr lang="tr-TR" sz="3200" dirty="0"/>
              <a:t>Tutumunun Çocuğun Kİşİlİk </a:t>
            </a:r>
            <a:r>
              <a:rPr lang="tr-TR" sz="3200" dirty="0" smtClean="0"/>
              <a:t>Gelİşİmİne Etkİlerİ </a:t>
            </a:r>
            <a:endParaRPr lang="tr-TR" sz="32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52617" y="2323658"/>
            <a:ext cx="5051425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Anne-babasına hükmeder ve onlara çok az saygı gösterir.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Bencil ve şımarık olur.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Eleştiriye açık değillerdir.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Başkaldırıcı olur ve toplum dışı davranışlar sergiler.</a:t>
            </a:r>
          </a:p>
          <a:p>
            <a:pPr eaLnBrk="1" hangingPunct="1"/>
            <a:endParaRPr lang="tr-TR" b="1" dirty="0"/>
          </a:p>
        </p:txBody>
      </p:sp>
      <p:pic>
        <p:nvPicPr>
          <p:cNvPr id="7170" name="Picture 2" descr="Kızlar, Benzersiz, Çeşitlilik, Hoşgörü, Gülmek, Arkadaş">
            <a:extLst>
              <a:ext uri="{FF2B5EF4-FFF2-40B4-BE49-F238E27FC236}">
                <a16:creationId xmlns:a16="http://schemas.microsoft.com/office/drawing/2014/main" id="{7B3DD51F-B2F3-4CA8-B42D-3B528FF2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844824"/>
            <a:ext cx="5182849" cy="366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2545653"/>
            <a:ext cx="9433048" cy="457413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Kuralsızlığa alışan çocuklar, okuldaki kurallarla karşılaşınca okula ve arkadaş çevresine uyum sağlamakta zorluk çekebilirler.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b="1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Her istediklerini elde ettiklerinden bir süre sonra yaşadıkları doyumsuzluk ileride zararlı alışkanlıklar edinmelerine sebep olabilir. </a:t>
            </a:r>
          </a:p>
          <a:p>
            <a:pPr eaLnBrk="1" hangingPunct="1"/>
            <a:endParaRPr lang="tr-TR" b="1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1602F7A-A494-482F-848C-EF390917149D}"/>
              </a:ext>
            </a:extLst>
          </p:cNvPr>
          <p:cNvSpPr/>
          <p:nvPr/>
        </p:nvSpPr>
        <p:spPr>
          <a:xfrm>
            <a:off x="695400" y="763397"/>
            <a:ext cx="11017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latin typeface="+mj-lt"/>
              </a:rPr>
              <a:t>AŞIRI HOŞGÖRÜLÜ </a:t>
            </a:r>
            <a:r>
              <a:rPr lang="tr-TR" sz="3200" dirty="0" smtClean="0">
                <a:latin typeface="+mj-lt"/>
              </a:rPr>
              <a:t>ANNE-BABA </a:t>
            </a:r>
            <a:r>
              <a:rPr lang="tr-TR" sz="3200" dirty="0">
                <a:latin typeface="+mj-lt"/>
              </a:rPr>
              <a:t>TUTUMUNUN ÇOCUĞUN KİŞİLİK GELİŞİMİNE ETKİLERİ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800" dirty="0"/>
              <a:t>AŞIRI KORUYUCU 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smtClean="0"/>
              <a:t>ANNE-BABA </a:t>
            </a:r>
            <a:r>
              <a:rPr lang="tr-TR" sz="3800" dirty="0"/>
              <a:t>TUTUMU </a:t>
            </a:r>
            <a:br>
              <a:rPr lang="tr-TR" sz="3800" dirty="0"/>
            </a:br>
            <a:endParaRPr lang="tr-TR" sz="38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12122" y="2209083"/>
            <a:ext cx="5947974" cy="390463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sz="2400" b="1" dirty="0"/>
              <a:t>Bu ailelerde anne-babalar çocuğa gereğinden fazla özen gösterip onu denetim altında tutarlar.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sz="2400" b="1" dirty="0"/>
              <a:t>Çocuğun başına kötü şeyler gelir diye kendi başına bir şeyler yapmasına izin vermezler.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sz="2400" b="1" dirty="0"/>
              <a:t> Çocuğun tüm ihtiyaçları büyükleri tarafından karşılanmaya çalışılır.</a:t>
            </a:r>
          </a:p>
          <a:p>
            <a:pPr eaLnBrk="1" hangingPunct="1">
              <a:lnSpc>
                <a:spcPct val="80000"/>
              </a:lnSpc>
            </a:pPr>
            <a:endParaRPr lang="tr-TR" sz="2600" b="1" dirty="0"/>
          </a:p>
        </p:txBody>
      </p:sp>
      <p:pic>
        <p:nvPicPr>
          <p:cNvPr id="8194" name="Picture 2" descr="Gönüllü, Eller, Ağaç, Büyümek, Gönüllü Olarak, Şal">
            <a:extLst>
              <a:ext uri="{FF2B5EF4-FFF2-40B4-BE49-F238E27FC236}">
                <a16:creationId xmlns:a16="http://schemas.microsoft.com/office/drawing/2014/main" id="{2223B277-9038-4EB0-9614-CD54C863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17" y="1335024"/>
            <a:ext cx="5189802" cy="520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476672"/>
            <a:ext cx="10513168" cy="1783709"/>
          </a:xfrm>
        </p:spPr>
        <p:txBody>
          <a:bodyPr>
            <a:normAutofit fontScale="90000"/>
          </a:bodyPr>
          <a:lstStyle/>
          <a:p>
            <a:r>
              <a:rPr lang="tr-TR" sz="3800" dirty="0" smtClean="0"/>
              <a:t>AşIrI </a:t>
            </a:r>
            <a:r>
              <a:rPr lang="tr-TR" sz="3800" dirty="0"/>
              <a:t>Koruyucu </a:t>
            </a:r>
            <a:r>
              <a:rPr lang="tr-TR" sz="3800" dirty="0" smtClean="0"/>
              <a:t>ANNE-BABA </a:t>
            </a:r>
            <a:r>
              <a:rPr lang="tr-TR" sz="3800" dirty="0"/>
              <a:t>Tutumunun Çocuğun Kİşİlİk Gelişimine Etkileri </a:t>
            </a:r>
            <a:br>
              <a:rPr lang="tr-TR" sz="3800" dirty="0"/>
            </a:br>
            <a:endParaRPr lang="tr-TR" sz="3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2260381"/>
            <a:ext cx="5184576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sz="2100" b="1" dirty="0"/>
              <a:t>Çocuğun aşırı bağımlı, ürkek, çekingen ve güvensiz bir kişilik geliştirmesine neden olur.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sz="21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sz="2100" b="1" dirty="0"/>
              <a:t>Çocuğun hatalarının sonucunu yaşayarak öğrenmesine izin verilmez, sorumluluk duygusunun gelişmesi engellenir.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sz="21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sz="2100" b="1" dirty="0"/>
              <a:t>Çocuk ileriki yaşamında karar almakta ve uygulamakta zorluk çekeceği gibi yaşama karşı içinde bir korku oluşturur.</a:t>
            </a:r>
          </a:p>
          <a:p>
            <a:pPr eaLnBrk="1" hangingPunct="1">
              <a:lnSpc>
                <a:spcPct val="80000"/>
              </a:lnSpc>
            </a:pPr>
            <a:endParaRPr lang="tr-TR" sz="2100" b="1" dirty="0"/>
          </a:p>
          <a:p>
            <a:pPr eaLnBrk="1" hangingPunct="1">
              <a:lnSpc>
                <a:spcPct val="80000"/>
              </a:lnSpc>
            </a:pPr>
            <a:endParaRPr lang="tr-TR" sz="2100" b="1" dirty="0"/>
          </a:p>
        </p:txBody>
      </p:sp>
      <p:pic>
        <p:nvPicPr>
          <p:cNvPr id="1026" name="Picture 2" descr="Risk, Denge, Cambazın Yürüdüğü Ip, Işletme, Adam, Sirk">
            <a:extLst>
              <a:ext uri="{FF2B5EF4-FFF2-40B4-BE49-F238E27FC236}">
                <a16:creationId xmlns:a16="http://schemas.microsoft.com/office/drawing/2014/main" id="{F231D6C1-725F-4016-A264-1B489279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228264"/>
            <a:ext cx="4829349" cy="37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err="1"/>
              <a:t>AşIrI</a:t>
            </a:r>
            <a:r>
              <a:rPr lang="tr-TR" sz="3600" dirty="0"/>
              <a:t> Koruyucu ANNE-BABA Tutumunun Çocuğun </a:t>
            </a:r>
            <a:r>
              <a:rPr lang="tr-TR" sz="3600" dirty="0" err="1"/>
              <a:t>Kİşİlİk</a:t>
            </a:r>
            <a:r>
              <a:rPr lang="tr-TR" sz="3600" dirty="0"/>
              <a:t> Gelişimine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2096064"/>
            <a:ext cx="4894173" cy="4141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Çocuğun kişiliği gelişmez. İnatçı, istediğini tutturan, mantıksız kavgalar çıkaran, çabuk mutsuz olan bir çocuk ve ileride benzer niteliklere sahip bir yetişkin olur.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tr-TR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Çevresindeki insanlarla iletişim kurmakta güçlük çeker.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tr-TR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Karşılaştığı sorunlarla başa çıkamayacağına inanır ve sürekli hata yapma eğilimi içindedir. </a:t>
            </a:r>
          </a:p>
          <a:p>
            <a:endParaRPr lang="tr-TR" dirty="0"/>
          </a:p>
        </p:txBody>
      </p:sp>
      <p:pic>
        <p:nvPicPr>
          <p:cNvPr id="5" name="Picture 6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420888"/>
            <a:ext cx="3887998" cy="335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1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İLGİSİZ-DUYARSIZ </a:t>
            </a:r>
            <a:br>
              <a:rPr lang="tr-TR" dirty="0" smtClean="0"/>
            </a:br>
            <a:r>
              <a:rPr lang="tr-TR" dirty="0" smtClean="0"/>
              <a:t>ANNE-BABA TUTUMU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13256"/>
          </a:xfrm>
        </p:spPr>
        <p:txBody>
          <a:bodyPr>
            <a:normAutofit fontScale="77500" lnSpcReduction="20000"/>
          </a:bodyPr>
          <a:lstStyle/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latin typeface="Arimo"/>
              </a:rPr>
              <a:t>Sadece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anne</a:t>
            </a:r>
            <a:r>
              <a:rPr lang="en-US" sz="3699" dirty="0">
                <a:latin typeface="Arimo"/>
              </a:rPr>
              <a:t>, </a:t>
            </a:r>
            <a:r>
              <a:rPr lang="en-US" sz="3699" dirty="0" err="1">
                <a:latin typeface="Arimo"/>
              </a:rPr>
              <a:t>sadece</a:t>
            </a:r>
            <a:r>
              <a:rPr lang="en-US" sz="3699" dirty="0">
                <a:latin typeface="Arimo"/>
              </a:rPr>
              <a:t> baba </a:t>
            </a:r>
            <a:r>
              <a:rPr lang="en-US" sz="3699" dirty="0" err="1">
                <a:latin typeface="Arimo"/>
              </a:rPr>
              <a:t>ya</a:t>
            </a:r>
            <a:r>
              <a:rPr lang="en-US" sz="3699" dirty="0">
                <a:latin typeface="Arimo"/>
              </a:rPr>
              <a:t> da </a:t>
            </a:r>
            <a:r>
              <a:rPr lang="en-US" sz="3699" dirty="0" err="1">
                <a:latin typeface="Arimo"/>
              </a:rPr>
              <a:t>anne</a:t>
            </a:r>
            <a:r>
              <a:rPr lang="en-US" sz="3699" dirty="0">
                <a:latin typeface="Arimo"/>
              </a:rPr>
              <a:t>- baba </a:t>
            </a:r>
            <a:r>
              <a:rPr lang="en-US" sz="3699" dirty="0" err="1">
                <a:latin typeface="Arimo"/>
              </a:rPr>
              <a:t>duyarsızdır</a:t>
            </a:r>
            <a:r>
              <a:rPr lang="en-US" sz="3699" dirty="0">
                <a:latin typeface="Arimo"/>
              </a:rPr>
              <a:t>. </a:t>
            </a:r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latin typeface="Arimo"/>
              </a:rPr>
              <a:t>Çocuklarına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yeteri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kadar</a:t>
            </a:r>
            <a:r>
              <a:rPr lang="en-US" sz="3699" dirty="0">
                <a:latin typeface="Arimo"/>
              </a:rPr>
              <a:t> zaman </a:t>
            </a:r>
            <a:r>
              <a:rPr lang="en-US" sz="3699" dirty="0" err="1">
                <a:latin typeface="Arimo"/>
              </a:rPr>
              <a:t>ayırmazlar</a:t>
            </a:r>
            <a:r>
              <a:rPr lang="en-US" sz="3699" dirty="0">
                <a:latin typeface="Arimo"/>
              </a:rPr>
              <a:t>. </a:t>
            </a:r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latin typeface="Arimo"/>
              </a:rPr>
              <a:t>Çocukları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için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hiçbir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konuda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gerekli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çabayı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harcamazlar</a:t>
            </a:r>
            <a:r>
              <a:rPr lang="en-US" sz="3699" dirty="0">
                <a:latin typeface="Arimo"/>
              </a:rPr>
              <a:t>. </a:t>
            </a:r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latin typeface="Arimo"/>
              </a:rPr>
              <a:t>Ruhsal</a:t>
            </a:r>
            <a:r>
              <a:rPr lang="en-US" sz="3699" dirty="0">
                <a:latin typeface="Arimo"/>
              </a:rPr>
              <a:t> durum </a:t>
            </a:r>
            <a:r>
              <a:rPr lang="en-US" sz="3699" dirty="0" err="1">
                <a:latin typeface="Arimo"/>
              </a:rPr>
              <a:t>ve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okul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başarısıyla</a:t>
            </a:r>
            <a:r>
              <a:rPr lang="en-US" sz="3699" dirty="0">
                <a:latin typeface="Arimo"/>
              </a:rPr>
              <a:t> </a:t>
            </a:r>
            <a:r>
              <a:rPr lang="en-US" sz="3699" dirty="0" err="1">
                <a:latin typeface="Arimo"/>
              </a:rPr>
              <a:t>ilgilenilmez</a:t>
            </a:r>
            <a:endParaRPr lang="en-US" sz="3699" dirty="0">
              <a:latin typeface="Arimo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7408" y="620688"/>
            <a:ext cx="10353761" cy="1595264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İLGİSİZ-DUYARSIZ </a:t>
            </a:r>
            <a:br>
              <a:rPr lang="tr-TR" sz="3600" dirty="0"/>
            </a:br>
            <a:r>
              <a:rPr lang="tr-TR" sz="3600" dirty="0"/>
              <a:t>ANNE-BABA </a:t>
            </a:r>
            <a:r>
              <a:rPr lang="tr-TR" sz="3600" dirty="0" smtClean="0"/>
              <a:t>TUTUMU </a:t>
            </a:r>
            <a:br>
              <a:rPr lang="tr-TR" sz="3600" dirty="0" smtClean="0"/>
            </a:br>
            <a:r>
              <a:rPr lang="en-US" sz="3600" dirty="0" smtClean="0">
                <a:latin typeface="Linux Biolinum"/>
              </a:rPr>
              <a:t>ÇOCUK </a:t>
            </a:r>
            <a:r>
              <a:rPr lang="en-US" sz="3600" dirty="0">
                <a:latin typeface="Linux Biolinum"/>
              </a:rPr>
              <a:t>ÜZERİNDEKİ ETKİLERİ</a:t>
            </a:r>
            <a:r>
              <a:rPr lang="en-US" sz="3600" dirty="0">
                <a:solidFill>
                  <a:srgbClr val="91612F"/>
                </a:solidFill>
                <a:latin typeface="Linux Biolinum"/>
              </a:rPr>
              <a:t/>
            </a:r>
            <a:br>
              <a:rPr lang="en-US" sz="3600" dirty="0">
                <a:solidFill>
                  <a:srgbClr val="91612F"/>
                </a:solidFill>
                <a:latin typeface="Linux Biolinum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392" y="1988840"/>
            <a:ext cx="9070637" cy="4608512"/>
          </a:xfrm>
        </p:spPr>
        <p:txBody>
          <a:bodyPr>
            <a:normAutofit fontScale="25000" lnSpcReduction="20000"/>
          </a:bodyPr>
          <a:lstStyle/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8000" dirty="0" err="1">
                <a:latin typeface="Arimo"/>
              </a:rPr>
              <a:t>Yanlış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arkadaşlıklar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kurarak</a:t>
            </a:r>
            <a:r>
              <a:rPr lang="en-US" sz="8000" dirty="0">
                <a:latin typeface="Arimo"/>
              </a:rPr>
              <a:t>, </a:t>
            </a:r>
            <a:r>
              <a:rPr lang="en-US" sz="8000" dirty="0" err="1">
                <a:latin typeface="Arimo"/>
              </a:rPr>
              <a:t>suç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işleme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eğilimleri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yüksektir</a:t>
            </a:r>
            <a:r>
              <a:rPr lang="en-US" sz="8000" dirty="0" smtClean="0">
                <a:latin typeface="Arimo"/>
              </a:rPr>
              <a:t>.</a:t>
            </a:r>
            <a:endParaRPr lang="en-US" sz="8000" dirty="0">
              <a:latin typeface="Arimo"/>
            </a:endParaRPr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8000" dirty="0" err="1">
                <a:latin typeface="Arimo"/>
              </a:rPr>
              <a:t>Genellikle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kural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tanımazlar</a:t>
            </a:r>
            <a:r>
              <a:rPr lang="en-US" sz="8000" dirty="0" smtClean="0">
                <a:latin typeface="Arimo"/>
              </a:rPr>
              <a:t>.</a:t>
            </a:r>
            <a:endParaRPr lang="en-US" sz="8000" dirty="0">
              <a:latin typeface="Arimo"/>
            </a:endParaRPr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8000" dirty="0">
                <a:latin typeface="Arimo"/>
              </a:rPr>
              <a:t>Bu </a:t>
            </a:r>
            <a:r>
              <a:rPr lang="en-US" sz="8000" dirty="0" err="1">
                <a:latin typeface="Arimo"/>
              </a:rPr>
              <a:t>tutumla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büyüyen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çocukların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pasif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ve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donuk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oldukları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görülür</a:t>
            </a:r>
            <a:r>
              <a:rPr lang="en-US" sz="8000" dirty="0">
                <a:latin typeface="Arimo"/>
              </a:rPr>
              <a:t>.</a:t>
            </a:r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8000" dirty="0" err="1">
                <a:latin typeface="Arimo"/>
              </a:rPr>
              <a:t>Genellikle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okula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karşı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ilgisiz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olurlar</a:t>
            </a:r>
            <a:r>
              <a:rPr lang="en-US" sz="8000" dirty="0" smtClean="0">
                <a:latin typeface="Arimo"/>
              </a:rPr>
              <a:t>.</a:t>
            </a:r>
            <a:endParaRPr lang="en-US" sz="8000" dirty="0">
              <a:latin typeface="Arimo"/>
            </a:endParaRPr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8000" dirty="0">
                <a:latin typeface="Arimo"/>
              </a:rPr>
              <a:t> Anne </a:t>
            </a:r>
            <a:r>
              <a:rPr lang="en-US" sz="8000" dirty="0" err="1">
                <a:latin typeface="Arimo"/>
              </a:rPr>
              <a:t>babasının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dikkatini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çekmek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için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alışılmadık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davranışlar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sergiler</a:t>
            </a:r>
            <a:r>
              <a:rPr lang="en-US" sz="8000" dirty="0" smtClean="0">
                <a:latin typeface="Arimo"/>
              </a:rPr>
              <a:t>.</a:t>
            </a:r>
            <a:endParaRPr lang="en-US" sz="8000" dirty="0">
              <a:latin typeface="Arimo"/>
            </a:endParaRPr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Zararlı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alışkanlıklar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edinmeye</a:t>
            </a:r>
            <a:r>
              <a:rPr lang="en-US" sz="8000" dirty="0">
                <a:latin typeface="Arimo"/>
              </a:rPr>
              <a:t> </a:t>
            </a:r>
            <a:r>
              <a:rPr lang="en-US" sz="8000" dirty="0" err="1">
                <a:latin typeface="Arimo"/>
              </a:rPr>
              <a:t>meyillidir</a:t>
            </a:r>
            <a:r>
              <a:rPr lang="en-US" sz="8000" dirty="0">
                <a:latin typeface="Arimo"/>
              </a:rPr>
              <a:t>.</a:t>
            </a:r>
          </a:p>
          <a:p>
            <a:endParaRPr lang="tr-TR" dirty="0"/>
          </a:p>
        </p:txBody>
      </p:sp>
      <p:pic>
        <p:nvPicPr>
          <p:cNvPr id="4" name="Picture 4" descr="g04188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31" y="1853414"/>
            <a:ext cx="1915354" cy="39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7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764704"/>
            <a:ext cx="9720072" cy="14996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800" dirty="0"/>
              <a:t>TUTARSIZ 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smtClean="0"/>
              <a:t>ANNE-BABA </a:t>
            </a:r>
            <a:r>
              <a:rPr lang="tr-TR" sz="3800" dirty="0"/>
              <a:t>TUTUMU  </a:t>
            </a:r>
            <a:br>
              <a:rPr lang="tr-TR" sz="3800" dirty="0"/>
            </a:br>
            <a:endParaRPr lang="tr-TR" sz="3800" dirty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1024128" y="2441047"/>
            <a:ext cx="8816288" cy="40233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Genellikle genç ebeveynlerde ve ilk çocuğun yetiştirilmesinde görülür,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Eşlerin çocuk yetiştirmeye farklı bakmaları ve bunu çocuğa yansıtmaları temel sebeptir,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Çocuğun yaptığı bir davranış bazen çok sert bir tepki alabilirken, bazen de çok olumlu karşılanabilmektedir,</a:t>
            </a:r>
          </a:p>
          <a:p>
            <a:pPr eaLnBrk="1" hangingPunct="1">
              <a:buFont typeface="Wingdings" pitchFamily="2" charset="2"/>
              <a:buNone/>
            </a:pPr>
            <a:endParaRPr lang="tr-TR" b="1" dirty="0"/>
          </a:p>
          <a:p>
            <a:pPr eaLnBrk="1" hangingPunct="1"/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>
                <a:latin typeface="Bahnschrift Condensed" pitchFamily="34" charset="0"/>
              </a:rPr>
              <a:t>ANNE-BABA-ÇOCUK</a:t>
            </a:r>
            <a:r>
              <a:rPr lang="tr-TR" dirty="0"/>
              <a:t> İLİŞKİSİ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 dirty="0"/>
              <a:t>Anne-baba-çocuk ilişkisi, temelde anne ve babanın  tutumlarına bağlıdır. </a:t>
            </a:r>
          </a:p>
          <a:p>
            <a:pPr eaLnBrk="1" hangingPunct="1">
              <a:buFont typeface="Wingdings" pitchFamily="2" charset="2"/>
              <a:buNone/>
            </a:pPr>
            <a:endParaRPr lang="tr-TR" b="1" dirty="0"/>
          </a:p>
          <a:p>
            <a:pPr eaLnBrk="1" hangingPunct="1"/>
            <a:r>
              <a:rPr lang="tr-TR" b="1" dirty="0"/>
              <a:t>Anne babanın tutum ve davranışlarını oluşturan nedenler incelendiğinde tüm tavır alışlarda  olduğu gibi, anne babaların çocuklarına takındıkları tavrın da bir öğrenme ürünü olduğu görülür.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18568" y="825306"/>
            <a:ext cx="10534015" cy="1499616"/>
          </a:xfrm>
        </p:spPr>
        <p:txBody>
          <a:bodyPr>
            <a:normAutofit fontScale="90000"/>
          </a:bodyPr>
          <a:lstStyle/>
          <a:p>
            <a:r>
              <a:rPr lang="tr-TR" sz="3800" dirty="0" err="1" smtClean="0"/>
              <a:t>TutarsIz</a:t>
            </a:r>
            <a:r>
              <a:rPr lang="tr-TR" sz="3800" dirty="0" smtClean="0"/>
              <a:t> </a:t>
            </a:r>
            <a:r>
              <a:rPr lang="tr-TR" sz="3800" dirty="0" smtClean="0"/>
              <a:t>ANNE-BABA </a:t>
            </a:r>
            <a:r>
              <a:rPr lang="tr-TR" sz="3800" dirty="0"/>
              <a:t>Tutumunun Çocuğun Kİşİlİk Gelişimine Etkileri  </a:t>
            </a:r>
            <a:br>
              <a:rPr lang="tr-TR" sz="3800" dirty="0"/>
            </a:br>
            <a:endParaRPr lang="tr-TR" sz="3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9417" y="2216884"/>
            <a:ext cx="6264696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Bir davranışın kimi zaman ödüllendirilmesi kimi zaman da cezalandırılması çocuğun ne zaman, nerede, ne yapacağını bilememesine yol açar.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b="1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Çocuk hangi davranışın nerde ve ne zaman yapılmayacağını kestiremez. Ayrıca yaptığı davranışın doğru olup olmamasından daha çok “Ne zaman yaparsam cezadan kurtulabilirim “ düşüncesiyle ilgilenir.</a:t>
            </a:r>
          </a:p>
          <a:p>
            <a:pPr eaLnBrk="1" hangingPunct="1">
              <a:lnSpc>
                <a:spcPct val="90000"/>
              </a:lnSpc>
            </a:pPr>
            <a:endParaRPr lang="tr-TR" sz="2600" b="1" dirty="0"/>
          </a:p>
        </p:txBody>
      </p:sp>
      <p:pic>
        <p:nvPicPr>
          <p:cNvPr id="3074" name="Picture 2" descr="Şüphe, His, Belirsizlik, Kararsızlık, Insan Tepkisi">
            <a:extLst>
              <a:ext uri="{FF2B5EF4-FFF2-40B4-BE49-F238E27FC236}">
                <a16:creationId xmlns:a16="http://schemas.microsoft.com/office/drawing/2014/main" id="{0466A7B1-04CE-441E-99C8-42D7C89F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2203710"/>
            <a:ext cx="315528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TutarsIz</a:t>
            </a:r>
            <a:r>
              <a:rPr lang="tr-TR" sz="3600" dirty="0"/>
              <a:t> ANNE-BABA Tutumunun Çocuğun </a:t>
            </a:r>
            <a:r>
              <a:rPr lang="tr-TR" sz="3600" dirty="0" err="1"/>
              <a:t>Kİşİlİk</a:t>
            </a:r>
            <a:r>
              <a:rPr lang="tr-TR" sz="3600" dirty="0"/>
              <a:t> Gelişimine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2096064"/>
            <a:ext cx="5182205" cy="414124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Kendi görüş ve düşüncelerini aktaramazlar.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Çocuk kendini kanıtlamak ve dikkatleri üzerine çekmek için, ürkek, yumuşak huylu, söz dinleyen ya da kendi benliğini ve bağımsızlığını göstermek için kavgacı, sinirli bir çocuk olabilir.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Zamanla çevrelerindeki insanlara güvenmeyen, her şeyden şüphelenen, kararsız bir kişilik yapısı geliştirebilirler. </a:t>
            </a:r>
          </a:p>
          <a:p>
            <a:endParaRPr lang="tr-TR" dirty="0"/>
          </a:p>
        </p:txBody>
      </p:sp>
      <p:pic>
        <p:nvPicPr>
          <p:cNvPr id="4" name="Picture 2" descr="Sorular, Talep, Şüpheler, Psikoloji, Korkmak">
            <a:extLst>
              <a:ext uri="{FF2B5EF4-FFF2-40B4-BE49-F238E27FC236}">
                <a16:creationId xmlns:a16="http://schemas.microsoft.com/office/drawing/2014/main" id="{32C5BC5E-A62B-49C7-A117-6FF7DEE4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67" y="2247702"/>
            <a:ext cx="357301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57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548680"/>
            <a:ext cx="10369152" cy="1499616"/>
          </a:xfrm>
        </p:spPr>
        <p:txBody>
          <a:bodyPr/>
          <a:lstStyle/>
          <a:p>
            <a:pPr algn="ctr" eaLnBrk="1" hangingPunct="1"/>
            <a:r>
              <a:rPr lang="tr-TR" sz="3800" dirty="0"/>
              <a:t>MÜKEMMELİYETÇİ 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smtClean="0"/>
              <a:t>ANNE-BABA </a:t>
            </a:r>
            <a:r>
              <a:rPr lang="tr-TR" sz="3800" dirty="0"/>
              <a:t>TUTUMU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534554"/>
            <a:ext cx="6224000" cy="40233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Anne baba çocuğundan her şeyin en iyisini bekler.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Kendi gerçekleştiremediği yaşantıları çocuğunun gerçekleştirmesini ister ve çocuk olduğu gibi kabul edilmez.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Aile, bedensel ve zihinsel yönden beklentileri karşılaması için çocuğu kapasitesinin çok üstünde eğitimlere tabii tutar. </a:t>
            </a:r>
          </a:p>
          <a:p>
            <a:pPr eaLnBrk="1" hangingPunct="1"/>
            <a:endParaRPr lang="tr-TR" b="1" dirty="0"/>
          </a:p>
        </p:txBody>
      </p:sp>
      <p:pic>
        <p:nvPicPr>
          <p:cNvPr id="6" name="3 Resim" descr="Kedi-As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708920"/>
            <a:ext cx="418414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2493452"/>
            <a:ext cx="5627166" cy="399794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Çocuktan aşırı titizlik ve temizlik beklenir.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Kurallar ve kalıplar belirlenir ve çocuğun bunlara mutlaka uyması beklenir.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Çocuğa bütün çocukça davranışlar yasaklanır. Arkadaş seçimi de aileye aittir. </a:t>
            </a:r>
          </a:p>
          <a:p>
            <a:pPr eaLnBrk="1" hangingPunct="1"/>
            <a:endParaRPr lang="tr-TR" b="1" dirty="0"/>
          </a:p>
          <a:p>
            <a:pPr eaLnBrk="1" hangingPunct="1"/>
            <a:endParaRPr lang="tr-TR" b="1" dirty="0"/>
          </a:p>
        </p:txBody>
      </p:sp>
      <p:pic>
        <p:nvPicPr>
          <p:cNvPr id="5122" name="Picture 2" descr="Karakterler, Siluetler, İNsanlar, Özellikle, Özellik">
            <a:extLst>
              <a:ext uri="{FF2B5EF4-FFF2-40B4-BE49-F238E27FC236}">
                <a16:creationId xmlns:a16="http://schemas.microsoft.com/office/drawing/2014/main" id="{DAA3665A-2124-44FC-A16E-592DCC911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98" y="2396082"/>
            <a:ext cx="4958010" cy="33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199456" y="592821"/>
            <a:ext cx="99371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800" b="1" cap="all" dirty="0"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  <a:ea typeface="+mj-ea"/>
                <a:cs typeface="+mj-cs"/>
              </a:rPr>
              <a:t>MÜKEMMELİYETÇİ </a:t>
            </a:r>
            <a:br>
              <a:rPr lang="tr-TR" sz="3800" b="1" cap="all" dirty="0"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  <a:ea typeface="+mj-ea"/>
                <a:cs typeface="+mj-cs"/>
              </a:rPr>
            </a:br>
            <a:r>
              <a:rPr lang="tr-TR" sz="3800" b="1" cap="all" dirty="0"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  <a:ea typeface="+mj-ea"/>
                <a:cs typeface="+mj-cs"/>
              </a:rPr>
              <a:t>ANNE-BABA TUTUMU 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5" y="332656"/>
            <a:ext cx="10353761" cy="1603265"/>
          </a:xfrm>
        </p:spPr>
        <p:txBody>
          <a:bodyPr>
            <a:normAutofit fontScale="90000"/>
          </a:bodyPr>
          <a:lstStyle/>
          <a:p>
            <a:r>
              <a:rPr lang="tr-TR" sz="3800" dirty="0"/>
              <a:t>Mükemmeliyetçi 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smtClean="0"/>
              <a:t>ANNE-BABA Tutumunun </a:t>
            </a:r>
            <a:r>
              <a:rPr lang="tr-TR" sz="3800" dirty="0"/>
              <a:t>Çocuğun 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err="1" smtClean="0"/>
              <a:t>Kİşİlİk</a:t>
            </a:r>
            <a:r>
              <a:rPr lang="tr-TR" sz="3800" dirty="0" smtClean="0"/>
              <a:t> </a:t>
            </a:r>
            <a:r>
              <a:rPr lang="tr-TR" sz="3800" dirty="0"/>
              <a:t>Gelişimine Etkileri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Aşırı titiz yada tam tersi dağınık çocuklardır.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Kendilerine güvenleri yoktur.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Başarısızlığa uğradıklarında kolayca hayal kırıklığı yaşarlar.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 Yanlış yapmaktan korkarlar.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b="1" dirty="0"/>
              <a:t>Okuldaki sıraları hep derli toplu, ders aralarında ödev yapan, grup çalışması yapmak gerektiğinde şikayet eden, bir işi tam yapmak için günler öncesinden çalışmaya başlayan çocuklardır. </a:t>
            </a:r>
          </a:p>
          <a:p>
            <a:pPr eaLnBrk="1" hangingPunct="1"/>
            <a:endParaRPr lang="tr-TR" sz="2600" b="1" dirty="0"/>
          </a:p>
          <a:p>
            <a:pPr eaLnBrk="1" hangingPunct="1"/>
            <a:endParaRPr lang="tr-TR" sz="26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DEMOKRATİK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ANNE-BABA </a:t>
            </a:r>
            <a:r>
              <a:rPr lang="tr-TR" dirty="0"/>
              <a:t>TUTUMU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220525"/>
            <a:ext cx="6959972" cy="450200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Çocuk tüm yönleriyle kabul edilir,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Çocuğa yol gösterir ama alacağı kararlar konusunda serbest bırakır,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Aile içinde kurallar ve sınırlar herkes için ve hep birlikte belirlenir ve bu sınırlar içinde çocuk özgürdür,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Kuralların mantıklı açıklaması yapılır,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Aileyi ilgilendiren kararlar birlikte alınır. Her konuda çocuğun düşün-ce ve fikirleri dinlenir,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Anne-baba birbirlerine ve çocuklarına karşı olan duyguların-da net ve açıktır.</a:t>
            </a:r>
          </a:p>
          <a:p>
            <a:pPr eaLnBrk="1" hangingPunct="1">
              <a:lnSpc>
                <a:spcPct val="80000"/>
              </a:lnSpc>
            </a:pPr>
            <a:endParaRPr lang="tr-TR" sz="2600" b="1" dirty="0"/>
          </a:p>
          <a:p>
            <a:pPr eaLnBrk="1" hangingPunct="1">
              <a:lnSpc>
                <a:spcPct val="80000"/>
              </a:lnSpc>
            </a:pPr>
            <a:endParaRPr lang="tr-TR" sz="2600" dirty="0"/>
          </a:p>
        </p:txBody>
      </p:sp>
      <p:pic>
        <p:nvPicPr>
          <p:cNvPr id="6146" name="Picture 2" descr="Insanlar, Erkekler, Kadin, Halk, Kişiler, Birlikte">
            <a:extLst>
              <a:ext uri="{FF2B5EF4-FFF2-40B4-BE49-F238E27FC236}">
                <a16:creationId xmlns:a16="http://schemas.microsoft.com/office/drawing/2014/main" id="{33D6EC22-5CD1-4F99-8C68-5286500B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060848"/>
            <a:ext cx="436751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5" y="609600"/>
            <a:ext cx="10353761" cy="1739280"/>
          </a:xfrm>
        </p:spPr>
        <p:txBody>
          <a:bodyPr>
            <a:normAutofit/>
          </a:bodyPr>
          <a:lstStyle/>
          <a:p>
            <a:r>
              <a:rPr lang="tr-TR" sz="4000" dirty="0"/>
              <a:t>DEMOKRATİK</a:t>
            </a:r>
            <a:r>
              <a:rPr lang="tr-TR" sz="3800" dirty="0"/>
              <a:t> 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smtClean="0"/>
              <a:t>ANNE-BABA </a:t>
            </a:r>
            <a:r>
              <a:rPr lang="tr-TR" sz="3800" dirty="0"/>
              <a:t>Tutumunun Çocuğun Kİşİlİk Gelişimine Etkileri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2996952"/>
            <a:ext cx="9310489" cy="322364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Sosyalleşmiş, işbirliğine yatkın çocuklardır.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Arkadaş canlısı ve duygusaldırlar.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Sosyal açıdan dengeli ve mutlu bireylerdir.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Özgüvenleri yüksektir, sorumluluk sahibidirler, </a:t>
            </a:r>
          </a:p>
          <a:p>
            <a:pPr eaLnBrk="1" hangingPunct="1">
              <a:lnSpc>
                <a:spcPct val="80000"/>
              </a:lnSpc>
            </a:pPr>
            <a:endParaRPr lang="tr-TR" sz="4000" b="1" dirty="0"/>
          </a:p>
          <a:p>
            <a:pPr eaLnBrk="1" hangingPunct="1">
              <a:lnSpc>
                <a:spcPct val="80000"/>
              </a:lnSpc>
            </a:pPr>
            <a:endParaRPr lang="tr-TR" sz="21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/>
              <a:t>DEMOKRATİK</a:t>
            </a:r>
            <a:r>
              <a:rPr lang="tr-TR" sz="3800" dirty="0" smtClean="0"/>
              <a:t> 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smtClean="0"/>
              <a:t>ANNE-BABA </a:t>
            </a:r>
            <a:r>
              <a:rPr lang="tr-TR" sz="3800" dirty="0"/>
              <a:t>Tutumunun Çocuğun 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err="1" smtClean="0"/>
              <a:t>Kİşİlİk</a:t>
            </a:r>
            <a:r>
              <a:rPr lang="tr-TR" sz="3800" dirty="0" smtClean="0"/>
              <a:t> </a:t>
            </a:r>
            <a:r>
              <a:rPr lang="tr-TR" sz="3800" dirty="0"/>
              <a:t>Gelişimine Etkileri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1989139"/>
            <a:ext cx="9310489" cy="374411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tr-TR" sz="4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Kendine ve başkalarına güvenir.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Üretken  ve bağımsızdır,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Kurallara ve otoriteye saygı duyar.</a:t>
            </a:r>
          </a:p>
          <a:p>
            <a:pPr eaLnBrk="1" hangingPunct="1">
              <a:lnSpc>
                <a:spcPct val="80000"/>
              </a:lnSpc>
            </a:pPr>
            <a:endParaRPr lang="tr-TR" sz="2100" b="1" dirty="0"/>
          </a:p>
        </p:txBody>
      </p:sp>
      <p:pic>
        <p:nvPicPr>
          <p:cNvPr id="7170" name="Picture 2" descr="Burma, Myanmar, Oy, Demokrasi, Seçim, Oylama, Nokta">
            <a:extLst>
              <a:ext uri="{FF2B5EF4-FFF2-40B4-BE49-F238E27FC236}">
                <a16:creationId xmlns:a16="http://schemas.microsoft.com/office/drawing/2014/main" id="{4E3ED8CD-09A5-4E5B-AFD1-9DC7EFC4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175055"/>
            <a:ext cx="5432434" cy="34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3323456"/>
          </a:xfrm>
        </p:spPr>
        <p:txBody>
          <a:bodyPr>
            <a:normAutofit/>
          </a:bodyPr>
          <a:lstStyle/>
          <a:p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>
                <a:solidFill>
                  <a:srgbClr val="00B0F0"/>
                </a:solidFill>
              </a:rPr>
              <a:t>ARTUKLU CEMİL TUTAŞI </a:t>
            </a:r>
            <a:r>
              <a:rPr lang="tr-TR" sz="3600" dirty="0" smtClean="0">
                <a:solidFill>
                  <a:srgbClr val="00B0F0"/>
                </a:solidFill>
              </a:rPr>
              <a:t/>
            </a:r>
            <a:br>
              <a:rPr lang="tr-TR" sz="3600" dirty="0" smtClean="0">
                <a:solidFill>
                  <a:srgbClr val="00B0F0"/>
                </a:solidFill>
              </a:rPr>
            </a:br>
            <a:r>
              <a:rPr lang="tr-TR" sz="3600" dirty="0" smtClean="0">
                <a:solidFill>
                  <a:srgbClr val="00B0F0"/>
                </a:solidFill>
              </a:rPr>
              <a:t>REHBERLİK </a:t>
            </a:r>
            <a:r>
              <a:rPr lang="tr-TR" sz="3600" dirty="0">
                <a:solidFill>
                  <a:srgbClr val="00B0F0"/>
                </a:solidFill>
              </a:rPr>
              <a:t>VE ARAŞTIRMA MERKEZİ</a:t>
            </a:r>
            <a:r>
              <a:rPr lang="tr-TR" sz="3600" dirty="0"/>
              <a:t/>
            </a:r>
            <a:br>
              <a:rPr lang="tr-TR" sz="3600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2986606"/>
            <a:ext cx="4176464" cy="37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6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822742"/>
            <a:ext cx="9720073" cy="402336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3600" b="1" dirty="0">
                <a:solidFill>
                  <a:schemeClr val="accent2"/>
                </a:solidFill>
              </a:rPr>
              <a:t>Anne Babaların,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3600" b="1" dirty="0">
                <a:solidFill>
                  <a:schemeClr val="accent2"/>
                </a:solidFill>
              </a:rPr>
              <a:t> Çocuklarına Karşı Tavırlarını Etkileyen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3600" b="1" dirty="0">
                <a:solidFill>
                  <a:schemeClr val="accent2"/>
                </a:solidFill>
              </a:rPr>
              <a:t> Başlıca Faktörler Nelerdir?</a:t>
            </a:r>
            <a:r>
              <a:rPr lang="tr-TR" sz="3600" b="1" dirty="0">
                <a:latin typeface="Lucida Sans Typewriter" pitchFamily="49" charset="0"/>
              </a:rPr>
              <a:t/>
            </a:r>
            <a:br>
              <a:rPr lang="tr-TR" sz="3600" b="1" dirty="0">
                <a:latin typeface="Lucida Sans Typewriter" pitchFamily="49" charset="0"/>
              </a:rPr>
            </a:br>
            <a:endParaRPr lang="tr-TR" sz="3600" b="1" dirty="0">
              <a:latin typeface="Lucida Sans Typewriter" pitchFamily="49" charset="0"/>
            </a:endParaRPr>
          </a:p>
        </p:txBody>
      </p:sp>
      <p:pic>
        <p:nvPicPr>
          <p:cNvPr id="1026" name="Picture 2" descr="Karikatür, Gülen, Sormak, Bulmaca, Düşünmek, Düşünce">
            <a:extLst>
              <a:ext uri="{FF2B5EF4-FFF2-40B4-BE49-F238E27FC236}">
                <a16:creationId xmlns:a16="http://schemas.microsoft.com/office/drawing/2014/main" id="{78C0215B-E7F3-4476-AE62-8AF6269B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573016"/>
            <a:ext cx="3699421" cy="27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İçerik Yer Tutucusu"/>
          <p:cNvSpPr>
            <a:spLocks noGrp="1"/>
          </p:cNvSpPr>
          <p:nvPr>
            <p:ph idx="1"/>
          </p:nvPr>
        </p:nvSpPr>
        <p:spPr>
          <a:xfrm>
            <a:off x="983432" y="817974"/>
            <a:ext cx="10153128" cy="5654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Anne ve babanın zihinlerindeki  çocuk modeli (hayali  çocuk)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Toplumun kültürel değerleri,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Anne babanın üstlendiği  ebeveyn rolü ile ilgili olarak  kendisini yeterli hissedip </a:t>
            </a:r>
            <a:r>
              <a:rPr lang="tr-TR" b="1" dirty="0" smtClean="0"/>
              <a:t>hissetmediği</a:t>
            </a:r>
            <a:r>
              <a:rPr lang="tr-TR" b="1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Çocuklarının sayı, cinsiyet ve kişilik özelliklerinden memnun olup olmamaları.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Anne ve babanın kendi çocukluk yıllarındaki deneyimleri,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 Aile içinde eşler arasındaki ilişkinin niteliği.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Çocuğun </a:t>
            </a:r>
            <a:r>
              <a:rPr lang="tr-TR" dirty="0">
                <a:solidFill>
                  <a:srgbClr val="FF0000"/>
                </a:solidFill>
              </a:rPr>
              <a:t>davranışları ve kişiliğini etkileyen bu tavırlara anne baba tutumları demekteyiz.</a:t>
            </a:r>
          </a:p>
          <a:p>
            <a:pPr marL="273050" indent="-273050"/>
            <a:endParaRPr lang="tr-TR" dirty="0">
              <a:latin typeface="Candara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ANNE-BABA TUTUMLARI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415480" y="1705450"/>
            <a:ext cx="9505056" cy="394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arenR"/>
            </a:pPr>
            <a:r>
              <a:rPr lang="tr-TR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Baskıcı-Otoriter Anne-Baba Tutumu</a:t>
            </a:r>
          </a:p>
          <a:p>
            <a:pPr marL="457200" lvl="0" indent="-4572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arenR"/>
            </a:pPr>
            <a:r>
              <a:rPr lang="tr-TR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Aşırı </a:t>
            </a:r>
            <a:r>
              <a:rPr lang="tr-TR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Hoşgörülü Anne-Baba Tutumu</a:t>
            </a:r>
          </a:p>
          <a:p>
            <a:pPr marL="457200" lvl="0" indent="-4572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arenR"/>
            </a:pPr>
            <a:r>
              <a:rPr lang="tr-TR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Aşırı </a:t>
            </a:r>
            <a:r>
              <a:rPr lang="tr-TR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Koruyucu Anne-Baba Tutumu</a:t>
            </a:r>
          </a:p>
          <a:p>
            <a:pPr marL="457200" lvl="0" indent="-4572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arenR"/>
            </a:pPr>
            <a:r>
              <a:rPr lang="tr-TR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İlgisiz </a:t>
            </a:r>
            <a:r>
              <a:rPr lang="tr-TR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Anne-Baba Tutumu</a:t>
            </a:r>
          </a:p>
          <a:p>
            <a:pPr marL="457200" lvl="0" indent="-4572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arenR"/>
            </a:pPr>
            <a:r>
              <a:rPr lang="tr-TR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Tutarsız Anne-Baba Tutumu</a:t>
            </a:r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arenR"/>
            </a:pPr>
            <a:r>
              <a:rPr lang="tr-TR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Mükemmeliyetçi </a:t>
            </a:r>
            <a:r>
              <a:rPr lang="tr-TR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Anne-Baba Tutumu</a:t>
            </a:r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arenR"/>
            </a:pPr>
            <a:r>
              <a:rPr lang="tr-TR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Demokratik Anne-Baba Tutumu</a:t>
            </a:r>
          </a:p>
          <a:p>
            <a:pPr marL="457200" lvl="0" indent="-4572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arenR"/>
            </a:pPr>
            <a:endParaRPr lang="tr-TR" sz="20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75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680505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/>
              <a:t>BASKICI-</a:t>
            </a:r>
            <a:r>
              <a:rPr lang="tr-TR" dirty="0" smtClean="0"/>
              <a:t>OTORİTER </a:t>
            </a:r>
            <a:br>
              <a:rPr lang="tr-TR" dirty="0" smtClean="0"/>
            </a:br>
            <a:r>
              <a:rPr lang="tr-TR" dirty="0" smtClean="0"/>
              <a:t>ANNE-BABA </a:t>
            </a:r>
            <a:r>
              <a:rPr lang="tr-TR" dirty="0"/>
              <a:t>TUTUMU</a:t>
            </a: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>
          <a:xfrm>
            <a:off x="931110" y="1664223"/>
            <a:ext cx="5687690" cy="4464223"/>
          </a:xfrm>
        </p:spPr>
        <p:txBody>
          <a:bodyPr>
            <a:normAutofit fontScale="92500" lnSpcReduction="10000"/>
          </a:bodyPr>
          <a:lstStyle/>
          <a:p>
            <a:pPr marL="273050" indent="-273050"/>
            <a:endParaRPr lang="tr-TR" sz="26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Çocuğa söz hakkı tanınmaz.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Uygulanan kuralların mantıklı bir açıklaması yoktur veya olsa da çocuğa açıklanmaz.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Kurala uymayanlar cezalandırılmalıdır görüşü hakimdir.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Eleştiri ve aşağılama çok sık görülür.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Sürekli çocukların yanlışları vurgulanır, olumlu hareketleri görmezden gelinir.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Çocuğa şefkat, sevgi, sıcaklık verilmez</a:t>
            </a:r>
          </a:p>
        </p:txBody>
      </p:sp>
      <p:pic>
        <p:nvPicPr>
          <p:cNvPr id="2050" name="Picture 2" descr="Korkmak, Saklamak, Sorumluluk, Düşman, Suçlamak">
            <a:extLst>
              <a:ext uri="{FF2B5EF4-FFF2-40B4-BE49-F238E27FC236}">
                <a16:creationId xmlns:a16="http://schemas.microsoft.com/office/drawing/2014/main" id="{EAF69D50-8BA1-40E4-875D-AF7FB128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16" y="2301102"/>
            <a:ext cx="4005616" cy="382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332656"/>
            <a:ext cx="10657184" cy="18722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800" dirty="0" smtClean="0"/>
              <a:t>BASKICI-</a:t>
            </a:r>
            <a:r>
              <a:rPr lang="tr-TR" sz="3800" dirty="0" err="1" smtClean="0"/>
              <a:t>Otorİter</a:t>
            </a:r>
            <a:r>
              <a:rPr lang="tr-TR" sz="3800" dirty="0" smtClean="0"/>
              <a:t> </a:t>
            </a:r>
            <a:br>
              <a:rPr lang="tr-TR" sz="3800" dirty="0" smtClean="0"/>
            </a:br>
            <a:r>
              <a:rPr lang="tr-TR" sz="3800" dirty="0" smtClean="0"/>
              <a:t>ANNE-BABA </a:t>
            </a:r>
            <a:r>
              <a:rPr lang="tr-TR" sz="3800" dirty="0"/>
              <a:t>Tutumunun Çocuğun </a:t>
            </a:r>
            <a:r>
              <a:rPr lang="tr-TR" sz="3800" dirty="0" err="1" smtClean="0"/>
              <a:t>Kİşİlİk</a:t>
            </a:r>
            <a:r>
              <a:rPr lang="tr-TR" sz="3800" dirty="0" smtClean="0"/>
              <a:t> </a:t>
            </a:r>
            <a:r>
              <a:rPr lang="tr-TR" sz="3800" dirty="0" err="1" smtClean="0"/>
              <a:t>Gelİşİmİne</a:t>
            </a:r>
            <a:r>
              <a:rPr lang="tr-TR" sz="3800" dirty="0" smtClean="0"/>
              <a:t> </a:t>
            </a:r>
            <a:r>
              <a:rPr lang="tr-TR" sz="3800" dirty="0" smtClean="0"/>
              <a:t>Etkİlerİ</a:t>
            </a:r>
            <a:r>
              <a:rPr lang="tr-TR" sz="3800" dirty="0"/>
              <a:t/>
            </a:r>
            <a:br>
              <a:rPr lang="tr-TR" sz="3800" dirty="0"/>
            </a:br>
            <a:endParaRPr lang="tr-TR" sz="38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951538" y="549275"/>
            <a:ext cx="4259262" cy="5581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/>
              <a:t>                                </a:t>
            </a:r>
          </a:p>
        </p:txBody>
      </p:sp>
      <p:sp>
        <p:nvSpPr>
          <p:cNvPr id="13317" name="2 İçerik Yer Tutucusu"/>
          <p:cNvSpPr>
            <a:spLocks/>
          </p:cNvSpPr>
          <p:nvPr/>
        </p:nvSpPr>
        <p:spPr bwMode="auto">
          <a:xfrm>
            <a:off x="6359694" y="906142"/>
            <a:ext cx="4786313" cy="470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60000"/>
              </a:lnSpc>
              <a:buFont typeface="Wingdings" pitchFamily="2" charset="2"/>
              <a:buChar char="n"/>
            </a:pPr>
            <a:endParaRPr lang="tr-TR" sz="2600" dirty="0"/>
          </a:p>
          <a:p>
            <a:pPr marL="273050" indent="-273050">
              <a:lnSpc>
                <a:spcPct val="60000"/>
              </a:lnSpc>
              <a:buFont typeface="Wingdings" pitchFamily="2" charset="2"/>
              <a:buChar char="n"/>
            </a:pPr>
            <a:endParaRPr lang="tr-TR" sz="2600" dirty="0"/>
          </a:p>
          <a:p>
            <a:pPr marL="273050" indent="-273050">
              <a:lnSpc>
                <a:spcPct val="60000"/>
              </a:lnSpc>
              <a:buFont typeface="Wingdings" pitchFamily="2" charset="2"/>
              <a:buChar char="n"/>
            </a:pPr>
            <a:endParaRPr lang="tr-TR" sz="2600" dirty="0"/>
          </a:p>
          <a:p>
            <a:pPr marL="273050" indent="-273050">
              <a:lnSpc>
                <a:spcPct val="60000"/>
              </a:lnSpc>
              <a:buFont typeface="Wingdings" pitchFamily="2" charset="2"/>
              <a:buChar char="n"/>
            </a:pPr>
            <a:endParaRPr lang="tr-TR" sz="2600" dirty="0"/>
          </a:p>
          <a:p>
            <a:pPr marL="273050" indent="-273050">
              <a:lnSpc>
                <a:spcPct val="60000"/>
              </a:lnSpc>
              <a:buFont typeface="Wingdings" pitchFamily="2" charset="2"/>
              <a:buChar char="n"/>
            </a:pPr>
            <a:endParaRPr lang="tr-TR" sz="2600" dirty="0"/>
          </a:p>
          <a:p>
            <a:pPr marL="457200" indent="-457200">
              <a:lnSpc>
                <a:spcPct val="75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400" dirty="0"/>
              <a:t>Çocukta kendine güven duygusu oluşmaz.</a:t>
            </a:r>
          </a:p>
          <a:p>
            <a:pPr marL="457200" indent="-457200">
              <a:lnSpc>
                <a:spcPct val="75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tr-TR" sz="2400" dirty="0"/>
          </a:p>
          <a:p>
            <a:pPr marL="457200" indent="-457200">
              <a:lnSpc>
                <a:spcPct val="75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400" dirty="0"/>
              <a:t>Pasif ve edilgen bir kişilik sergilerler.</a:t>
            </a:r>
          </a:p>
          <a:p>
            <a:pPr marL="457200" indent="-457200">
              <a:lnSpc>
                <a:spcPct val="75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tr-TR" sz="2400" dirty="0"/>
          </a:p>
          <a:p>
            <a:pPr marL="457200" indent="-457200">
              <a:lnSpc>
                <a:spcPct val="75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400" dirty="0"/>
              <a:t>Yaratıcılık engellenir. </a:t>
            </a:r>
          </a:p>
          <a:p>
            <a:pPr marL="457200" indent="-457200">
              <a:lnSpc>
                <a:spcPct val="75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tr-TR" sz="2400" dirty="0"/>
          </a:p>
          <a:p>
            <a:pPr marL="457200" indent="-457200">
              <a:lnSpc>
                <a:spcPct val="75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400" dirty="0"/>
              <a:t>Hata yapanlar mutlaka cezalandırılmalıdır görüşünü benimserler.</a:t>
            </a:r>
          </a:p>
        </p:txBody>
      </p:sp>
      <p:pic>
        <p:nvPicPr>
          <p:cNvPr id="3074" name="Picture 2" descr="Elma, Isırmak, Yıpranmış, Korkmak, Öfke, Sağlık, Doğal">
            <a:extLst>
              <a:ext uri="{FF2B5EF4-FFF2-40B4-BE49-F238E27FC236}">
                <a16:creationId xmlns:a16="http://schemas.microsoft.com/office/drawing/2014/main" id="{9C6A351A-1B8B-4CF3-82AD-C5B2D9A1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056875"/>
            <a:ext cx="4176464" cy="3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2286000"/>
            <a:ext cx="6218676" cy="4110479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Rutin ve sınırları belli olan iş ve meslekleri seçerler.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endParaRPr lang="tr-TR" b="1" dirty="0"/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En küçük bir hatada bile hoşgörüleri olmayabilir.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endParaRPr lang="tr-TR" b="1" dirty="0"/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Okul yaşamlarında fazla başarılı olamazlar.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endParaRPr lang="tr-TR" b="1" dirty="0"/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Anne-babalarının (veya bir otoritenin)olmadığı ortamlarda kendilerini boşlukta hissederler ve bir otorite bulma arayışı içine girerler.</a:t>
            </a:r>
          </a:p>
          <a:p>
            <a:pPr eaLnBrk="1" hangingPunct="1">
              <a:lnSpc>
                <a:spcPct val="75000"/>
              </a:lnSpc>
            </a:pPr>
            <a:endParaRPr lang="tr-TR" sz="2800" b="1" dirty="0"/>
          </a:p>
          <a:p>
            <a:pPr eaLnBrk="1" hangingPunct="1">
              <a:lnSpc>
                <a:spcPct val="80000"/>
              </a:lnSpc>
            </a:pPr>
            <a:endParaRPr lang="tr-TR" sz="2800" b="1" dirty="0">
              <a:ea typeface="Batang" pitchFamily="18" charset="-127"/>
            </a:endParaRPr>
          </a:p>
          <a:p>
            <a:pPr eaLnBrk="1" hangingPunct="1"/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771F42D-4F07-44C6-AC68-77C9EAB91A9E}"/>
              </a:ext>
            </a:extLst>
          </p:cNvPr>
          <p:cNvSpPr txBox="1"/>
          <p:nvPr/>
        </p:nvSpPr>
        <p:spPr>
          <a:xfrm>
            <a:off x="911424" y="476672"/>
            <a:ext cx="107291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latin typeface="+mj-lt"/>
              </a:rPr>
              <a:t>BASKICI-</a:t>
            </a:r>
            <a:r>
              <a:rPr lang="tr-TR" sz="3400" dirty="0" smtClean="0">
                <a:latin typeface="+mj-lt"/>
              </a:rPr>
              <a:t>OTORİTER </a:t>
            </a:r>
          </a:p>
          <a:p>
            <a:pPr algn="ctr"/>
            <a:r>
              <a:rPr lang="tr-TR" sz="3400" dirty="0" smtClean="0">
                <a:latin typeface="+mj-lt"/>
              </a:rPr>
              <a:t>ANNE-BABA </a:t>
            </a:r>
            <a:r>
              <a:rPr lang="tr-TR" sz="3400" dirty="0">
                <a:latin typeface="+mj-lt"/>
              </a:rPr>
              <a:t>TUTUMUNUN ÇOCUĞUN KİŞİLİK GELİŞİMİNE ETKİLERİ</a:t>
            </a:r>
          </a:p>
        </p:txBody>
      </p:sp>
      <p:pic>
        <p:nvPicPr>
          <p:cNvPr id="4098" name="Picture 2" descr="Öfke, Gülen, Sorun, Ifade, Duygu, Smilies, Kırmızı">
            <a:extLst>
              <a:ext uri="{FF2B5EF4-FFF2-40B4-BE49-F238E27FC236}">
                <a16:creationId xmlns:a16="http://schemas.microsoft.com/office/drawing/2014/main" id="{96185308-1DA8-4526-B8A7-F259336B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2446719"/>
            <a:ext cx="3848506" cy="32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800" dirty="0"/>
              <a:t>AŞIRI HOŞGÖRÜLÜ 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smtClean="0"/>
              <a:t>ANNE-BABA </a:t>
            </a:r>
            <a:r>
              <a:rPr lang="tr-TR" sz="3800" dirty="0"/>
              <a:t>TUTUMU</a:t>
            </a:r>
            <a:br>
              <a:rPr lang="tr-TR" sz="3800" dirty="0"/>
            </a:br>
            <a:endParaRPr lang="tr-TR" sz="3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2100609"/>
            <a:ext cx="5139631" cy="410453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sz="2400" b="1" dirty="0"/>
              <a:t>Çocuğun aşırı hareket ve davranış serbestliği vardır.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sz="2400" b="1" dirty="0"/>
              <a:t>Kurallar yok denecek kadar azdır.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sz="2400" b="1" dirty="0"/>
              <a:t>Aile ‘yaşayarak öğrensin’ mantığını sürdürerek müdahalede bulunmaz.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sz="2400" b="1" dirty="0"/>
              <a:t>Çocuğa tanınan haklar sayısız, görev ve </a:t>
            </a:r>
            <a:r>
              <a:rPr lang="tr-TR" sz="2400" b="1" dirty="0" smtClean="0"/>
              <a:t>beklenti </a:t>
            </a:r>
            <a:r>
              <a:rPr lang="tr-TR" sz="2400" b="1" dirty="0"/>
              <a:t>en az düzeydedir.</a:t>
            </a:r>
          </a:p>
          <a:p>
            <a:pPr eaLnBrk="1" hangingPunct="1">
              <a:lnSpc>
                <a:spcPct val="90000"/>
              </a:lnSpc>
            </a:pPr>
            <a:endParaRPr lang="tr-TR" b="1" dirty="0"/>
          </a:p>
        </p:txBody>
      </p:sp>
      <p:pic>
        <p:nvPicPr>
          <p:cNvPr id="5122" name="Picture 2" descr="Anne, Tatil, Kadın, Güzel, Modern, Süper Anne, Uzanmak">
            <a:extLst>
              <a:ext uri="{FF2B5EF4-FFF2-40B4-BE49-F238E27FC236}">
                <a16:creationId xmlns:a16="http://schemas.microsoft.com/office/drawing/2014/main" id="{B4E0C998-12BD-4C92-B962-57175513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97" y="2065671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32" y="5543527"/>
            <a:ext cx="1512168" cy="134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827</TotalTime>
  <Words>1024</Words>
  <Application>Microsoft Office PowerPoint</Application>
  <PresentationFormat>Geniş ekran</PresentationFormat>
  <Paragraphs>153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Arial</vt:lpstr>
      <vt:lpstr>Arimo</vt:lpstr>
      <vt:lpstr>Bahnschrift Condensed</vt:lpstr>
      <vt:lpstr>Batang</vt:lpstr>
      <vt:lpstr>Bookman Old Style</vt:lpstr>
      <vt:lpstr>Candara</vt:lpstr>
      <vt:lpstr>Linux Biolinum</vt:lpstr>
      <vt:lpstr>Lucida Sans Typewriter</vt:lpstr>
      <vt:lpstr>Rockwell</vt:lpstr>
      <vt:lpstr>Wingdings</vt:lpstr>
      <vt:lpstr>Damask</vt:lpstr>
      <vt:lpstr> ANNE-BABA TUTUMLARI  VE ÇOCUĞUN Kİşİlİk Gelİşİmİne Etkİleri</vt:lpstr>
      <vt:lpstr>ANNE-BABA-ÇOCUK İLİŞKİSİ</vt:lpstr>
      <vt:lpstr>PowerPoint Sunusu</vt:lpstr>
      <vt:lpstr>PowerPoint Sunusu</vt:lpstr>
      <vt:lpstr>ANNE-BABA TUTUMLARI</vt:lpstr>
      <vt:lpstr>BASKICI-OTORİTER  ANNE-BABA TUTUMU</vt:lpstr>
      <vt:lpstr>BASKICI-Otorİter  ANNE-BABA Tutumunun Çocuğun Kİşİlİk Gelİşİmİne Etkİlerİ </vt:lpstr>
      <vt:lpstr>PowerPoint Sunusu</vt:lpstr>
      <vt:lpstr>AŞIRI HOŞGÖRÜLÜ  ANNE-BABA TUTUMU </vt:lpstr>
      <vt:lpstr>PowerPoint Sunusu</vt:lpstr>
      <vt:lpstr>Bu tür tutumlar, genellikle orta yaşın üstünde çocuk sahibi olan ailelerde ya da tek çocuklu ailelerde görülür.</vt:lpstr>
      <vt:lpstr>AşIrI Hoşgörülü ANNE-BABA Tutumunun Çocuğun Kİşİlİk Gelİşİmİne Etkİlerİ </vt:lpstr>
      <vt:lpstr>PowerPoint Sunusu</vt:lpstr>
      <vt:lpstr>AŞIRI KORUYUCU  ANNE-BABA TUTUMU  </vt:lpstr>
      <vt:lpstr>AşIrI Koruyucu ANNE-BABA Tutumunun Çocuğun Kİşİlİk Gelişimine Etkileri  </vt:lpstr>
      <vt:lpstr>AşIrI Koruyucu ANNE-BABA Tutumunun Çocuğun Kİşİlİk Gelişimine Etkileri</vt:lpstr>
      <vt:lpstr>İLGİSİZ-DUYARSIZ  ANNE-BABA TUTUMU</vt:lpstr>
      <vt:lpstr>İLGİSİZ-DUYARSIZ  ANNE-BABA TUTUMU  ÇOCUK ÜZERİNDEKİ ETKİLERİ </vt:lpstr>
      <vt:lpstr>TUTARSIZ  ANNE-BABA TUTUMU   </vt:lpstr>
      <vt:lpstr>TutarsIz ANNE-BABA Tutumunun Çocuğun Kİşİlİk Gelişimine Etkileri   </vt:lpstr>
      <vt:lpstr>TutarsIz ANNE-BABA Tutumunun Çocuğun Kİşİlİk Gelişimine Etkileri</vt:lpstr>
      <vt:lpstr>MÜKEMMELİYETÇİ  ANNE-BABA TUTUMU </vt:lpstr>
      <vt:lpstr>PowerPoint Sunusu</vt:lpstr>
      <vt:lpstr>Mükemmeliyetçi  ANNE-BABA Tutumunun Çocuğun  Kİşİlİk Gelişimine Etkileri </vt:lpstr>
      <vt:lpstr>DEMOKRATİK  ANNE-BABA TUTUMU</vt:lpstr>
      <vt:lpstr>DEMOKRATİK  ANNE-BABA Tutumunun Çocuğun Kİşİlİk Gelişimine Etkileri </vt:lpstr>
      <vt:lpstr>DEMOKRATİK  ANNE-BABA Tutumunun Çocuğun  Kİşİlİk Gelişimine Etkileri </vt:lpstr>
      <vt:lpstr>  ARTUKLU CEMİL TUTAŞI  REHBERLİK VE ARAŞTIRMA MERKEZİ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AiLE iÇi iLETiŞiM VE  ANNE-BABA TUTUMLARI</dc:title>
  <dc:creator>Banu pc</dc:creator>
  <cp:lastModifiedBy>asd3</cp:lastModifiedBy>
  <cp:revision>43</cp:revision>
  <dcterms:created xsi:type="dcterms:W3CDTF">2008-11-25T19:27:11Z</dcterms:created>
  <dcterms:modified xsi:type="dcterms:W3CDTF">2023-08-17T13:39:03Z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TC010721251055</vt:lpwstr>
  </property>
</Properties>
</file>