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Open Sans" charset="1" panose="020B0606030504020204"/>
      <p:regular r:id="rId19"/>
    </p:embeddedFont>
    <p:embeddedFont>
      <p:font typeface="Open Sans Bold" charset="1" panose="020B0806030504020204"/>
      <p:regular r:id="rId20"/>
    </p:embeddedFont>
    <p:embeddedFont>
      <p:font typeface="Open Sans Italics" charset="1" panose="020B0606030504020204"/>
      <p:regular r:id="rId21"/>
    </p:embeddedFont>
    <p:embeddedFont>
      <p:font typeface="Open Sans Bold Italics" charset="1" panose="020B0806030504020204"/>
      <p:regular r:id="rId22"/>
    </p:embeddedFont>
    <p:embeddedFont>
      <p:font typeface="Open Sans Light" charset="1" panose="020B0306030504020204"/>
      <p:regular r:id="rId23"/>
    </p:embeddedFont>
    <p:embeddedFont>
      <p:font typeface="Open Sans Light Italics" charset="1" panose="020B0306030504020204"/>
      <p:regular r:id="rId24"/>
    </p:embeddedFont>
    <p:embeddedFont>
      <p:font typeface="Open Sans Ultra-Bold" charset="1" panose="00000000000000000000"/>
      <p:regular r:id="rId25"/>
    </p:embeddedFont>
    <p:embeddedFont>
      <p:font typeface="Open Sans Ultra-Bold Italics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36" Target="slides/slide10.xml" Type="http://schemas.openxmlformats.org/officeDocument/2006/relationships/slide"/><Relationship Id="rId37" Target="slides/slide11.xml" Type="http://schemas.openxmlformats.org/officeDocument/2006/relationships/slide"/><Relationship Id="rId38" Target="slides/slide12.xml" Type="http://schemas.openxmlformats.org/officeDocument/2006/relationships/slide"/><Relationship Id="rId39" Target="slides/slide13.xml" Type="http://schemas.openxmlformats.org/officeDocument/2006/relationships/slide"/><Relationship Id="rId4" Target="theme/theme1.xml" Type="http://schemas.openxmlformats.org/officeDocument/2006/relationships/theme"/><Relationship Id="rId40" Target="slides/slide1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4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Relationship Id="rId8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60731" y="3105785"/>
            <a:ext cx="7624741" cy="278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FF0000"/>
                </a:solidFill>
                <a:latin typeface="Arimo Bold"/>
              </a:rPr>
              <a:t>ARTUKLU CEMİL TUTAŞI REHBERLİK VE ARAŞTIRMA MERKEZİ ÇOCUK VE OYUN SUNUMU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576320" y="487680"/>
            <a:ext cx="2286000" cy="2286000"/>
          </a:xfrm>
          <a:custGeom>
            <a:avLst/>
            <a:gdLst/>
            <a:ahLst/>
            <a:cxnLst/>
            <a:rect r="r" b="b" t="t" l="l"/>
            <a:pathLst>
              <a:path h="2286000" w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75360" y="1905000"/>
            <a:ext cx="6497659" cy="280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Ebeveynlerin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günde en az onar dakikalık iki evre halinde</a:t>
            </a:r>
            <a:r>
              <a:rPr lang="en-US" sz="2133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çocuklarıyla oyun oynamaları öneriliyor</a:t>
            </a:r>
          </a:p>
          <a:p>
            <a:pPr algn="l" marL="288092" indent="-144046" lvl="1">
              <a:lnSpc>
                <a:spcPts val="2560"/>
              </a:lnSpc>
            </a:pP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Çocukların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bilişsel, dil, duygusal, sosyal gelişimini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olumlu yönde etkiliyor</a:t>
            </a:r>
          </a:p>
          <a:p>
            <a:pPr algn="l" marL="288092" indent="-144046" lvl="1">
              <a:lnSpc>
                <a:spcPts val="2560"/>
              </a:lnSpc>
            </a:pP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Birlikte oynama</a:t>
            </a:r>
            <a:r>
              <a:rPr lang="en-US" sz="2133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anne çocuk arasındaki bağlanmayı güçlendirir.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44320" y="734060"/>
            <a:ext cx="7315200" cy="1549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266" spc="25">
                <a:solidFill>
                  <a:srgbClr val="FF0000"/>
                </a:solidFill>
                <a:latin typeface="Open Sans"/>
              </a:rPr>
              <a:t>Ebeveyn-Çocuk Oyunları</a:t>
            </a:r>
          </a:p>
          <a:p>
            <a:pPr algn="l">
              <a:lnSpc>
                <a:spcPts val="6911"/>
              </a:lnSpc>
            </a:pPr>
            <a:r>
              <a:rPr lang="en-US" sz="5759" strike="sngStrike" spc="34">
                <a:solidFill>
                  <a:srgbClr val="DBA354"/>
                </a:solidFill>
                <a:latin typeface="Times New Roman"/>
              </a:rPr>
              <a:t>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444393" y="4585391"/>
            <a:ext cx="4605867" cy="2600960"/>
          </a:xfrm>
          <a:custGeom>
            <a:avLst/>
            <a:gdLst/>
            <a:ahLst/>
            <a:cxnLst/>
            <a:rect r="r" b="b" t="t" l="l"/>
            <a:pathLst>
              <a:path h="2600960" w="4605867">
                <a:moveTo>
                  <a:pt x="0" y="0"/>
                </a:moveTo>
                <a:lnTo>
                  <a:pt x="4605867" y="0"/>
                </a:lnTo>
                <a:lnTo>
                  <a:pt x="4605867" y="2600960"/>
                </a:lnTo>
                <a:lnTo>
                  <a:pt x="0" y="2600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625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12800" y="2311400"/>
            <a:ext cx="7975600" cy="2144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>
                <a:solidFill>
                  <a:srgbClr val="252525"/>
                </a:solidFill>
                <a:latin typeface="Times New Roman Bold"/>
              </a:rPr>
              <a:t>Fiziksel Gelişim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Oyun sırasında çocuğun tüm bedeni hareket halinde</a:t>
            </a:r>
            <a:r>
              <a:rPr lang="en-US" sz="2133" spc="-5">
                <a:solidFill>
                  <a:srgbClr val="000000"/>
                </a:solidFill>
                <a:latin typeface="Times New Roman"/>
              </a:rPr>
              <a:t> y</a:t>
            </a:r>
            <a:r>
              <a:rPr lang="en-US" sz="2133" spc="-5">
                <a:solidFill>
                  <a:srgbClr val="252525"/>
                </a:solidFill>
                <a:latin typeface="Times New Roman"/>
              </a:rPr>
              <a:t>apılan hareketlerin tekrarlanması ve birbirini takip etmesi </a:t>
            </a:r>
            <a:r>
              <a:rPr lang="en-US" sz="2133" spc="-5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sz="2133" spc="-5">
                <a:solidFill>
                  <a:srgbClr val="252525"/>
                </a:solidFill>
                <a:latin typeface="Times New Roman"/>
              </a:rPr>
              <a:t>iziksel performansını artırır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Fiziksel güç gerektiren hareketleri içeren oyunlar</a:t>
            </a:r>
            <a:r>
              <a:rPr lang="en-US" sz="2133" spc="-5">
                <a:solidFill>
                  <a:srgbClr val="000000"/>
                </a:solidFill>
                <a:latin typeface="Times New Roman"/>
              </a:rPr>
              <a:t> f</a:t>
            </a:r>
            <a:r>
              <a:rPr lang="en-US" sz="2133" spc="-5">
                <a:solidFill>
                  <a:srgbClr val="252525"/>
                </a:solidFill>
                <a:latin typeface="Times New Roman"/>
              </a:rPr>
              <a:t>iziksel gelişimine/kas gelişimine katkı sağlar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5600" y="753745"/>
            <a:ext cx="6724902" cy="1781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8"/>
              </a:lnSpc>
            </a:pPr>
            <a:r>
              <a:rPr lang="en-US" sz="3840" spc="23">
                <a:solidFill>
                  <a:srgbClr val="FF0000"/>
                </a:solidFill>
                <a:latin typeface="Open Sans"/>
              </a:rPr>
              <a:t>Oyunun Çocuk Gelişimindeki Rolü/Önemi</a:t>
            </a:r>
          </a:p>
          <a:p>
            <a:pPr algn="ctr">
              <a:lnSpc>
                <a:spcPts val="4538"/>
              </a:lnSpc>
            </a:pPr>
            <a:r>
              <a:rPr lang="en-US" sz="5759" strike="sngStrike" spc="34">
                <a:solidFill>
                  <a:srgbClr val="DBA354"/>
                </a:solidFill>
                <a:latin typeface="Times New Roman"/>
              </a:rPr>
              <a:t>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19200" y="4551680"/>
            <a:ext cx="6299200" cy="2519680"/>
          </a:xfrm>
          <a:custGeom>
            <a:avLst/>
            <a:gdLst/>
            <a:ahLst/>
            <a:cxnLst/>
            <a:rect r="r" b="b" t="t" l="l"/>
            <a:pathLst>
              <a:path h="2519680" w="6299200">
                <a:moveTo>
                  <a:pt x="0" y="0"/>
                </a:moveTo>
                <a:lnTo>
                  <a:pt x="6299200" y="0"/>
                </a:lnTo>
                <a:lnTo>
                  <a:pt x="6299200" y="2519680"/>
                </a:lnTo>
                <a:lnTo>
                  <a:pt x="0" y="251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2580" r="0" b="-2258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29164" y="2349070"/>
            <a:ext cx="7912608" cy="357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 Bold"/>
              </a:rPr>
              <a:t>Duygusal/Sosyal gelişim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Toplum kurallarını/gerçeklerini öğrenir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Kişisel ve toplumsal alışkanlıkları kazanır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Kendine güven, kendini denetleme, çabuk karar  verme işbirliği yapma, doğruluk ,disiplin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Yönetme, yönetilme gibi kavram/duyguları tanır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Kazanma ve kaybetmenin önemini kavrar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Sorumluluk duygusunu geliştirir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Hayata, sosyal/toplumsal yaşamın kurallarına hazırlanır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54479" y="711437"/>
            <a:ext cx="7457441" cy="1274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 spc="23">
                <a:solidFill>
                  <a:srgbClr val="FF0000"/>
                </a:solidFill>
                <a:latin typeface="Open Sans"/>
              </a:rPr>
              <a:t>Oyunun Çocuk Gelişimindeki Önemi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31520" y="1323459"/>
            <a:ext cx="8038592" cy="4443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49"/>
              </a:lnSpc>
            </a:pPr>
            <a:r>
              <a:rPr lang="en-US" sz="5759" strike="sngStrike">
                <a:solidFill>
                  <a:srgbClr val="DBA354"/>
                </a:solidFill>
                <a:latin typeface="Times New Roman"/>
              </a:rPr>
              <a:t> </a:t>
            </a:r>
          </a:p>
          <a:p>
            <a:pPr algn="ctr">
              <a:lnSpc>
                <a:spcPts val="2528"/>
              </a:lnSpc>
            </a:pPr>
            <a:r>
              <a:rPr lang="en-US" sz="2133">
                <a:solidFill>
                  <a:srgbClr val="252525"/>
                </a:solidFill>
                <a:latin typeface="Arimo Bold"/>
              </a:rPr>
              <a:t>Bilişsel/Dil Gelişimi</a:t>
            </a:r>
          </a:p>
          <a:p>
            <a:pPr algn="ctr">
              <a:lnSpc>
                <a:spcPts val="2528"/>
              </a:lnSpc>
            </a:pPr>
          </a:p>
          <a:p>
            <a:pPr algn="l" marL="288092" indent="-144046" lvl="1">
              <a:lnSpc>
                <a:spcPts val="2528"/>
              </a:lnSpc>
              <a:buFont typeface="Arial"/>
              <a:buChar char="•"/>
            </a:pPr>
            <a:r>
              <a:rPr lang="en-US" sz="2133">
                <a:solidFill>
                  <a:srgbClr val="252525"/>
                </a:solidFill>
                <a:latin typeface="Arimo"/>
              </a:rPr>
              <a:t>Dünyayı ve çevresini keşfeder, yeni bilgiler edinir</a:t>
            </a:r>
          </a:p>
          <a:p>
            <a:pPr algn="l" marL="288092" indent="-144046" lvl="1">
              <a:lnSpc>
                <a:spcPts val="2528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Arimo"/>
              </a:rPr>
              <a:t>Mantık yürütmeyi, sebep-sonuç ilişkileri kurmayı, dikkat toplamayı, bir amaca yönelmeyi, problem çözmeyi öğrenir</a:t>
            </a:r>
          </a:p>
          <a:p>
            <a:pPr algn="l" marL="288092" indent="-144046" lvl="1">
              <a:lnSpc>
                <a:spcPts val="2528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Arimo"/>
              </a:rPr>
              <a:t>Düşünme, algılama, zihinsel planlama</a:t>
            </a:r>
            <a:r>
              <a:rPr lang="en-US" sz="2133" spc="-5">
                <a:solidFill>
                  <a:srgbClr val="000000"/>
                </a:solidFill>
                <a:latin typeface="Arimo"/>
              </a:rPr>
              <a:t> </a:t>
            </a:r>
            <a:r>
              <a:rPr lang="en-US" sz="2133" spc="-5">
                <a:solidFill>
                  <a:srgbClr val="252525"/>
                </a:solidFill>
                <a:latin typeface="Arimo"/>
              </a:rPr>
              <a:t>soyut yetenekleri gelişir</a:t>
            </a:r>
          </a:p>
          <a:p>
            <a:pPr algn="l" marL="288092" indent="-144046" lvl="1">
              <a:lnSpc>
                <a:spcPts val="2528"/>
              </a:lnSpc>
            </a:pPr>
          </a:p>
          <a:p>
            <a:pPr algn="l" marL="288092" indent="-144046" lvl="1">
              <a:lnSpc>
                <a:spcPts val="2560"/>
              </a:lnSpc>
            </a:pPr>
            <a:r>
              <a:rPr lang="en-US" sz="2133" spc="-5">
                <a:solidFill>
                  <a:srgbClr val="252525"/>
                </a:solidFill>
                <a:latin typeface="Arimo"/>
              </a:rPr>
              <a:t> Oyunda tekerlemenin yer alması;</a:t>
            </a:r>
          </a:p>
          <a:p>
            <a:pPr algn="l" marL="274546" indent="-137273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Arimo"/>
              </a:rPr>
              <a:t>     Dil gelişimi için önemlidir</a:t>
            </a:r>
          </a:p>
          <a:p>
            <a:pPr algn="l" marL="274546" indent="-137273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Arimo"/>
              </a:rPr>
              <a:t>     Ezber gücünü geliştirir</a:t>
            </a:r>
          </a:p>
          <a:p>
            <a:pPr algn="l" marL="274546" indent="-137273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Arimo"/>
              </a:rPr>
              <a:t>     Zihin gelişimine de katkıda bulunur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54479" y="711437"/>
            <a:ext cx="7457441" cy="1274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 spc="23">
                <a:solidFill>
                  <a:srgbClr val="FF0000"/>
                </a:solidFill>
                <a:latin typeface="Open Sans"/>
              </a:rPr>
              <a:t>Oyunun Çocuk Gelişimindeki Önemi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689600" y="4307840"/>
            <a:ext cx="3857985" cy="2755703"/>
          </a:xfrm>
          <a:custGeom>
            <a:avLst/>
            <a:gdLst/>
            <a:ahLst/>
            <a:cxnLst/>
            <a:rect r="r" b="b" t="t" l="l"/>
            <a:pathLst>
              <a:path h="2755703" w="3857985">
                <a:moveTo>
                  <a:pt x="0" y="0"/>
                </a:moveTo>
                <a:lnTo>
                  <a:pt x="3857985" y="0"/>
                </a:lnTo>
                <a:lnTo>
                  <a:pt x="3857985" y="2755703"/>
                </a:lnTo>
                <a:lnTo>
                  <a:pt x="0" y="2755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5645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568960" y="2598216"/>
            <a:ext cx="5201920" cy="4118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863623"/>
                </a:solidFill>
                <a:latin typeface="Arimo"/>
              </a:rPr>
              <a:t> </a:t>
            </a:r>
            <a:r>
              <a:rPr lang="en-US" sz="2133">
                <a:solidFill>
                  <a:srgbClr val="252525"/>
                </a:solidFill>
                <a:latin typeface="Arimo Bold"/>
              </a:rPr>
              <a:t>Psikomotor gelişim</a:t>
            </a:r>
          </a:p>
          <a:p>
            <a:pPr algn="l">
              <a:lnSpc>
                <a:spcPts val="2560"/>
              </a:lnSpc>
            </a:pPr>
          </a:p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  Oyun sırasındaki fiziksel etkinlikler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çocukların;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İnce/kaba motor becerilerini geliştirir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Vücut bölümlerini koordineli kullanmalarını sağlar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Dikkat, koordinasyon, esneklik gibi yetenekleri geliştirir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Psikomotor alanda sağlıklı bir gelişim görülür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54479" y="711437"/>
            <a:ext cx="7457441" cy="1274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 spc="23">
                <a:solidFill>
                  <a:srgbClr val="FF0000"/>
                </a:solidFill>
                <a:latin typeface="Open Sans"/>
              </a:rPr>
              <a:t>Oyunun Çocuk Gelişimindeki Önemi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933440" y="2763520"/>
            <a:ext cx="3495040" cy="3251200"/>
          </a:xfrm>
          <a:custGeom>
            <a:avLst/>
            <a:gdLst/>
            <a:ahLst/>
            <a:cxnLst/>
            <a:rect r="r" b="b" t="t" l="l"/>
            <a:pathLst>
              <a:path h="3251200" w="3495040">
                <a:moveTo>
                  <a:pt x="0" y="0"/>
                </a:moveTo>
                <a:lnTo>
                  <a:pt x="3495040" y="0"/>
                </a:lnTo>
                <a:lnTo>
                  <a:pt x="3495040" y="3251200"/>
                </a:lnTo>
                <a:lnTo>
                  <a:pt x="0" y="3251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110" t="0" r="-3411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869441" y="667178"/>
            <a:ext cx="4066844" cy="8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1"/>
              </a:lnSpc>
            </a:pPr>
            <a:r>
              <a:rPr lang="en-US" sz="5759" spc="34">
                <a:solidFill>
                  <a:srgbClr val="FF0000"/>
                </a:solidFill>
                <a:latin typeface="Open Sans"/>
              </a:rPr>
              <a:t>TANIM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0400" y="2129123"/>
            <a:ext cx="4516797" cy="360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FF0000"/>
                </a:solidFill>
                <a:latin typeface="Times New Roman Bold"/>
              </a:rPr>
              <a:t>Oyun; </a:t>
            </a:r>
            <a:r>
              <a:rPr lang="en-US" sz="1920">
                <a:solidFill>
                  <a:srgbClr val="000000"/>
                </a:solidFill>
                <a:latin typeface="Times New Roman"/>
              </a:rPr>
              <a:t>kısa bir tanımıyla çocuklara sayısız fayda sağlayan, </a:t>
            </a:r>
            <a:r>
              <a:rPr lang="en-US" sz="1920">
                <a:solidFill>
                  <a:srgbClr val="FF0000"/>
                </a:solidFill>
                <a:latin typeface="Times New Roman Bold"/>
              </a:rPr>
              <a:t>öğrenme ve eğlenme </a:t>
            </a:r>
            <a:r>
              <a:rPr lang="en-US" sz="1920">
                <a:solidFill>
                  <a:srgbClr val="000000"/>
                </a:solidFill>
                <a:latin typeface="Times New Roman"/>
              </a:rPr>
              <a:t>aracıdır. </a:t>
            </a:r>
          </a:p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"/>
              </a:rPr>
              <a:t>Oyun; belli bir amaca yönelik ya da amaçsız olarak, kuralları ya da kuralsız çocuğun isteyerek ve hoşlanarak katıldığı araçlı ya da araçsız olarak gerçekleştirilen doğal öğrenme aracı olarak tanımlanabilir (Çankaya, 2014). </a:t>
            </a:r>
          </a:p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"/>
              </a:rPr>
              <a:t>Sözlük anlamı ise yetenek ve zekâ geliştirici, belli kuralları olan, iyi vakit geçirmeye yarayan eğlence olarak yer almaktadır. (TDK, 2020)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236125" y="2131028"/>
            <a:ext cx="4241339" cy="3396012"/>
          </a:xfrm>
          <a:custGeom>
            <a:avLst/>
            <a:gdLst/>
            <a:ahLst/>
            <a:cxnLst/>
            <a:rect r="r" b="b" t="t" l="l"/>
            <a:pathLst>
              <a:path h="3396012" w="4241339">
                <a:moveTo>
                  <a:pt x="0" y="0"/>
                </a:moveTo>
                <a:lnTo>
                  <a:pt x="4241338" y="0"/>
                </a:lnTo>
                <a:lnTo>
                  <a:pt x="4241338" y="3396012"/>
                </a:lnTo>
                <a:lnTo>
                  <a:pt x="0" y="33960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283" t="0" r="-15283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219200" y="4102100"/>
            <a:ext cx="7143835" cy="937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3002" indent="-171501" lvl="1">
              <a:lnSpc>
                <a:spcPts val="3071"/>
              </a:lnSpc>
              <a:buFont typeface="Arial"/>
              <a:buChar char="•"/>
            </a:pPr>
            <a:r>
              <a:rPr lang="en-US" sz="2559" spc="-5">
                <a:solidFill>
                  <a:srgbClr val="252525"/>
                </a:solidFill>
                <a:latin typeface="Times New Roman"/>
              </a:rPr>
              <a:t>Çocuğun gelişmesi ve kişilik kazanması için</a:t>
            </a:r>
          </a:p>
          <a:p>
            <a:pPr algn="l" marL="343002" indent="-171501" lvl="1">
              <a:lnSpc>
                <a:spcPts val="3071"/>
              </a:lnSpc>
              <a:buFont typeface="Arial"/>
              <a:buChar char="•"/>
            </a:pPr>
            <a:r>
              <a:rPr lang="en-US" sz="2559" spc="-5">
                <a:solidFill>
                  <a:srgbClr val="252525"/>
                </a:solidFill>
                <a:latin typeface="Times New Roman"/>
              </a:rPr>
              <a:t>Sevgiden sonra gelen ikinci önemli ruhsal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50720" y="2336165"/>
            <a:ext cx="2757424" cy="1594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</a:pPr>
          </a:p>
          <a:p>
            <a:pPr algn="l">
              <a:lnSpc>
                <a:spcPts val="6378"/>
              </a:lnSpc>
            </a:pPr>
            <a:r>
              <a:rPr lang="en-US" sz="5759" spc="29">
                <a:solidFill>
                  <a:srgbClr val="FF0000"/>
                </a:solidFill>
                <a:latin typeface="Open Sans"/>
              </a:rPr>
              <a:t>OYUN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04749" y="380363"/>
            <a:ext cx="6003775" cy="2723054"/>
          </a:xfrm>
          <a:custGeom>
            <a:avLst/>
            <a:gdLst/>
            <a:ahLst/>
            <a:cxnLst/>
            <a:rect r="r" b="b" t="t" l="l"/>
            <a:pathLst>
              <a:path h="2723054" w="6003775">
                <a:moveTo>
                  <a:pt x="0" y="0"/>
                </a:moveTo>
                <a:lnTo>
                  <a:pt x="6003775" y="0"/>
                </a:lnTo>
                <a:lnTo>
                  <a:pt x="6003775" y="2723054"/>
                </a:lnTo>
                <a:lnTo>
                  <a:pt x="0" y="27230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21263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56639" y="2204651"/>
            <a:ext cx="3946252" cy="36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2026" spc="-5">
                <a:solidFill>
                  <a:srgbClr val="252525"/>
                </a:solidFill>
                <a:latin typeface="Times New Roman Bold"/>
              </a:rPr>
              <a:t>Tek başına oyun evresi (0-2 yaş)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9164" y="2524666"/>
            <a:ext cx="7841488" cy="3669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1"/>
              </a:lnSpc>
            </a:pPr>
            <a:r>
              <a:rPr lang="en-US" sz="1706" spc="-5">
                <a:solidFill>
                  <a:srgbClr val="252525"/>
                </a:solidFill>
                <a:latin typeface="Times New Roman Bold"/>
              </a:rPr>
              <a:t>Alıştırmalı oyun</a:t>
            </a:r>
          </a:p>
          <a:p>
            <a:pPr algn="l" marL="274365" indent="-137183" lvl="1">
              <a:lnSpc>
                <a:spcPts val="2426"/>
              </a:lnSpc>
              <a:buFont typeface="Arial"/>
              <a:buChar char="•"/>
            </a:pPr>
            <a:r>
              <a:rPr lang="en-US" sz="2026" spc="-5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026" spc="-5">
                <a:solidFill>
                  <a:srgbClr val="252525"/>
                </a:solidFill>
                <a:latin typeface="Times New Roman"/>
              </a:rPr>
              <a:t>0-6 ay</a:t>
            </a:r>
          </a:p>
          <a:p>
            <a:pPr algn="l" marL="685823" indent="-342911" lvl="1">
              <a:lnSpc>
                <a:spcPts val="2175"/>
              </a:lnSpc>
              <a:buFont typeface="Arial"/>
              <a:buChar char="•"/>
            </a:pPr>
            <a:r>
              <a:rPr lang="en-US" sz="1813" spc="-5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813" spc="-5">
                <a:solidFill>
                  <a:srgbClr val="252525"/>
                </a:solidFill>
                <a:latin typeface="Times New Roman"/>
              </a:rPr>
              <a:t>Oyun ve oyuncak olarak ellerini ve gözlerini kullanır</a:t>
            </a:r>
          </a:p>
          <a:p>
            <a:pPr algn="l" marL="685823" indent="-342911" lvl="1">
              <a:lnSpc>
                <a:spcPts val="2175"/>
              </a:lnSpc>
              <a:buFont typeface="Arial"/>
              <a:buChar char="•"/>
            </a:pPr>
            <a:r>
              <a:rPr lang="en-US" sz="1813" spc="-5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813" spc="-5">
                <a:solidFill>
                  <a:srgbClr val="252525"/>
                </a:solidFill>
                <a:latin typeface="Times New Roman"/>
              </a:rPr>
              <a:t>Canlı renkli, ses çıkaran oyuncaklar çok hoşuna gider</a:t>
            </a:r>
          </a:p>
          <a:p>
            <a:pPr algn="l" marL="685823" indent="-342911" lvl="1">
              <a:lnSpc>
                <a:spcPts val="2170"/>
              </a:lnSpc>
              <a:buFont typeface="Arial"/>
              <a:buChar char="•"/>
            </a:pPr>
            <a:r>
              <a:rPr lang="en-US" sz="1813" spc="-5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813" spc="-5">
                <a:solidFill>
                  <a:srgbClr val="252525"/>
                </a:solidFill>
                <a:latin typeface="Times New Roman"/>
              </a:rPr>
              <a:t>Objeleri çekerek, sallayarak tanımaya/keşfetmeye çalışır</a:t>
            </a:r>
          </a:p>
          <a:p>
            <a:pPr algn="l" marL="274365" indent="-137183" lvl="1">
              <a:lnSpc>
                <a:spcPts val="2426"/>
              </a:lnSpc>
              <a:buFont typeface="Arial"/>
              <a:buChar char="•"/>
            </a:pPr>
            <a:r>
              <a:rPr lang="en-US" sz="2026" spc="-5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026" spc="-5">
                <a:solidFill>
                  <a:srgbClr val="252525"/>
                </a:solidFill>
                <a:latin typeface="Times New Roman"/>
              </a:rPr>
              <a:t>6-12 ay</a:t>
            </a:r>
          </a:p>
          <a:p>
            <a:pPr algn="l" marL="685823" indent="-342911" lvl="1">
              <a:lnSpc>
                <a:spcPts val="2175"/>
              </a:lnSpc>
              <a:buFont typeface="Arial"/>
              <a:buChar char="•"/>
            </a:pPr>
            <a:r>
              <a:rPr lang="en-US" sz="1813" spc="-5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813" spc="-5">
                <a:solidFill>
                  <a:srgbClr val="252525"/>
                </a:solidFill>
                <a:latin typeface="Times New Roman"/>
              </a:rPr>
              <a:t>Hareketlenmeye başlar</a:t>
            </a:r>
          </a:p>
          <a:p>
            <a:pPr algn="l" marL="685823" indent="-342911" lvl="1">
              <a:lnSpc>
                <a:spcPts val="2175"/>
              </a:lnSpc>
              <a:buFont typeface="Arial"/>
              <a:buChar char="•"/>
            </a:pPr>
            <a:r>
              <a:rPr lang="en-US" sz="1813" spc="-5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813" spc="-5">
                <a:solidFill>
                  <a:srgbClr val="252525"/>
                </a:solidFill>
                <a:latin typeface="Times New Roman"/>
              </a:rPr>
              <a:t>Bedenini, nesneleri ve bunların fonksiyonlarını öğrenerek tekrarlar</a:t>
            </a:r>
          </a:p>
          <a:p>
            <a:pPr algn="l" marL="685823" indent="-342911" lvl="1">
              <a:lnSpc>
                <a:spcPts val="2170"/>
              </a:lnSpc>
              <a:buFont typeface="Arial"/>
              <a:buChar char="•"/>
            </a:pPr>
            <a:r>
              <a:rPr lang="en-US" sz="1813" spc="-5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813" spc="-5">
                <a:solidFill>
                  <a:srgbClr val="252525"/>
                </a:solidFill>
                <a:latin typeface="Times New Roman"/>
              </a:rPr>
              <a:t>Kas gelişimine uygun ve hareketli oyuncaklardan hoşlanır</a:t>
            </a:r>
          </a:p>
          <a:p>
            <a:pPr algn="l" marL="274365" indent="-137183" lvl="1">
              <a:lnSpc>
                <a:spcPts val="2431"/>
              </a:lnSpc>
              <a:buFont typeface="Arial"/>
              <a:buChar char="•"/>
            </a:pPr>
            <a:r>
              <a:rPr lang="en-US" sz="2026" spc="-5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026" spc="-5">
                <a:solidFill>
                  <a:srgbClr val="252525"/>
                </a:solidFill>
                <a:latin typeface="Times New Roman"/>
              </a:rPr>
              <a:t>12-24 ay</a:t>
            </a:r>
          </a:p>
          <a:p>
            <a:pPr algn="l" marL="685145" indent="-342573" lvl="1">
              <a:lnSpc>
                <a:spcPts val="1740"/>
              </a:lnSpc>
              <a:buFont typeface="Arial"/>
              <a:buChar char="•"/>
            </a:pPr>
            <a:r>
              <a:rPr lang="en-US" sz="1813" spc="-4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813" spc="-4">
                <a:solidFill>
                  <a:srgbClr val="252525"/>
                </a:solidFill>
                <a:latin typeface="Times New Roman"/>
              </a:rPr>
              <a:t>Çocuk çevresindeki çocukları gözlemler fakat onlarla sosyal iletişimi  olmadan tek başına oynar</a:t>
            </a:r>
          </a:p>
          <a:p>
            <a:pPr algn="l" marL="622650" indent="-311325" lvl="1">
              <a:lnSpc>
                <a:spcPts val="2047"/>
              </a:lnSpc>
              <a:buFont typeface="Arial"/>
              <a:buChar char="•"/>
            </a:pPr>
            <a:r>
              <a:rPr lang="en-US" sz="1706" spc="-5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706" spc="-5">
                <a:solidFill>
                  <a:srgbClr val="252525"/>
                </a:solidFill>
                <a:latin typeface="Times New Roman"/>
              </a:rPr>
              <a:t>Topunu yuvarlar, küplerden kuleler yapar, arabasını sürer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34541" y="732298"/>
            <a:ext cx="6473275" cy="657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266" spc="20">
                <a:solidFill>
                  <a:srgbClr val="FF0000"/>
                </a:solidFill>
                <a:latin typeface="Open Sans"/>
              </a:rPr>
              <a:t>Oyun Gelişimi Evreleri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29164" y="2443529"/>
            <a:ext cx="7202085" cy="398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863623"/>
                </a:solidFill>
                <a:latin typeface="Arimo"/>
              </a:rPr>
              <a:t> </a:t>
            </a:r>
            <a:r>
              <a:rPr lang="en-US" sz="2133">
                <a:solidFill>
                  <a:srgbClr val="252525"/>
                </a:solidFill>
                <a:latin typeface="Arimo Bold"/>
              </a:rPr>
              <a:t>Paralel oyun evresi </a:t>
            </a:r>
            <a:r>
              <a:rPr lang="en-US" sz="2133">
                <a:solidFill>
                  <a:srgbClr val="252525"/>
                </a:solidFill>
                <a:latin typeface="Arimo"/>
              </a:rPr>
              <a:t>(2-3 yaş)</a:t>
            </a:r>
          </a:p>
          <a:p>
            <a:pPr algn="l">
              <a:lnSpc>
                <a:spcPts val="2047"/>
              </a:lnSpc>
            </a:pPr>
            <a:r>
              <a:rPr lang="en-US" sz="1706" spc="-5">
                <a:solidFill>
                  <a:srgbClr val="863623"/>
                </a:solidFill>
                <a:latin typeface="Arimo"/>
              </a:rPr>
              <a:t>	</a:t>
            </a:r>
            <a:r>
              <a:rPr lang="en-US" sz="1706" spc="-5">
                <a:solidFill>
                  <a:srgbClr val="252525"/>
                </a:solidFill>
                <a:latin typeface="Arimo Bold"/>
              </a:rPr>
              <a:t>Sembolik (simgesel) oyun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6">
                <a:solidFill>
                  <a:srgbClr val="863623"/>
                </a:solidFill>
                <a:latin typeface="Arimo"/>
              </a:rPr>
              <a:t> </a:t>
            </a:r>
            <a:r>
              <a:rPr lang="en-US" sz="2133" spc="-6">
                <a:solidFill>
                  <a:srgbClr val="252525"/>
                </a:solidFill>
                <a:latin typeface="Arimo"/>
              </a:rPr>
              <a:t>Diğer çocuklarla aynı ortamda</a:t>
            </a:r>
          </a:p>
          <a:p>
            <a:pPr algn="l" marL="727004" indent="-363502" lvl="1">
              <a:lnSpc>
                <a:spcPts val="2560"/>
              </a:lnSpc>
              <a:buFont typeface="Arial"/>
              <a:buChar char="•"/>
            </a:pPr>
            <a:r>
              <a:rPr lang="en-US" sz="2133" spc="-6">
                <a:solidFill>
                  <a:srgbClr val="863623"/>
                </a:solidFill>
                <a:latin typeface="Arimo"/>
              </a:rPr>
              <a:t> </a:t>
            </a:r>
            <a:r>
              <a:rPr lang="en-US" sz="2133" spc="-6">
                <a:solidFill>
                  <a:srgbClr val="252525"/>
                </a:solidFill>
                <a:latin typeface="Arimo"/>
              </a:rPr>
              <a:t>Fakat birbirinden ve çevreden etkilenmeden</a:t>
            </a:r>
          </a:p>
          <a:p>
            <a:pPr algn="l" marL="727004" indent="-363502" lvl="1">
              <a:lnSpc>
                <a:spcPts val="2560"/>
              </a:lnSpc>
              <a:buFont typeface="Arial"/>
              <a:buChar char="•"/>
            </a:pPr>
            <a:r>
              <a:rPr lang="en-US" sz="2133" spc="-6">
                <a:solidFill>
                  <a:srgbClr val="863623"/>
                </a:solidFill>
                <a:latin typeface="Arimo"/>
              </a:rPr>
              <a:t> </a:t>
            </a:r>
            <a:r>
              <a:rPr lang="en-US" sz="2133" spc="-6">
                <a:solidFill>
                  <a:srgbClr val="252525"/>
                </a:solidFill>
                <a:latin typeface="Arimo"/>
              </a:rPr>
              <a:t>Bağımsız olarak oynadıkları oyun dönemi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6">
                <a:solidFill>
                  <a:srgbClr val="863623"/>
                </a:solidFill>
                <a:latin typeface="Arimo"/>
              </a:rPr>
              <a:t> </a:t>
            </a:r>
            <a:r>
              <a:rPr lang="en-US" sz="2133" spc="-6">
                <a:solidFill>
                  <a:srgbClr val="252525"/>
                </a:solidFill>
                <a:latin typeface="Arimo"/>
              </a:rPr>
              <a:t>Çocuklar arasındaki sözel iletişim çok azdır</a:t>
            </a:r>
          </a:p>
          <a:p>
            <a:pPr algn="l" marL="288092" indent="-144046" lvl="1">
              <a:lnSpc>
                <a:spcPts val="2560"/>
              </a:lnSpc>
            </a:pP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6">
                <a:solidFill>
                  <a:srgbClr val="863623"/>
                </a:solidFill>
                <a:latin typeface="Arimo"/>
              </a:rPr>
              <a:t> </a:t>
            </a:r>
            <a:r>
              <a:rPr lang="en-US" sz="2133" spc="-6">
                <a:solidFill>
                  <a:srgbClr val="252525"/>
                </a:solidFill>
                <a:latin typeface="Arimo"/>
              </a:rPr>
              <a:t>Sembolik oyunlar</a:t>
            </a:r>
          </a:p>
          <a:p>
            <a:pPr algn="l" marL="727004" indent="-363502" lvl="1">
              <a:lnSpc>
                <a:spcPts val="2560"/>
              </a:lnSpc>
              <a:buFont typeface="Arial"/>
              <a:buChar char="•"/>
            </a:pPr>
            <a:r>
              <a:rPr lang="en-US" sz="2133" spc="-6">
                <a:solidFill>
                  <a:srgbClr val="863623"/>
                </a:solidFill>
                <a:latin typeface="Arimo"/>
              </a:rPr>
              <a:t> </a:t>
            </a:r>
            <a:r>
              <a:rPr lang="en-US" sz="2133" spc="-6">
                <a:solidFill>
                  <a:srgbClr val="252525"/>
                </a:solidFill>
                <a:latin typeface="Arimo"/>
              </a:rPr>
              <a:t>Nesneleri birbirinin yerine kullanırlar</a:t>
            </a:r>
          </a:p>
          <a:p>
            <a:pPr algn="l" marL="727004" indent="-363502" lvl="1">
              <a:lnSpc>
                <a:spcPts val="2560"/>
              </a:lnSpc>
            </a:pPr>
          </a:p>
          <a:p>
            <a:pPr algn="l" marL="508903" indent="-254452" lvl="1">
              <a:lnSpc>
                <a:spcPts val="1791"/>
              </a:lnSpc>
            </a:pPr>
            <a:r>
              <a:rPr lang="en-US" sz="1493" spc="10">
                <a:solidFill>
                  <a:srgbClr val="252525"/>
                </a:solidFill>
                <a:latin typeface="Arimo Italics"/>
              </a:rPr>
              <a:t>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1053" y="637048"/>
            <a:ext cx="6876965" cy="168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43"/>
              </a:lnSpc>
            </a:pPr>
            <a:r>
              <a:rPr lang="en-US" sz="4266" spc="20">
                <a:solidFill>
                  <a:srgbClr val="FF0000"/>
                </a:solidFill>
                <a:latin typeface="Open Sans"/>
              </a:rPr>
              <a:t>Oyun Gelişimi Evreleri</a:t>
            </a:r>
          </a:p>
          <a:p>
            <a:pPr algn="l">
              <a:lnSpc>
                <a:spcPts val="6143"/>
              </a:lnSpc>
            </a:pPr>
            <a:r>
              <a:rPr lang="en-US" sz="5759" strike="sngStrike" spc="27">
                <a:solidFill>
                  <a:srgbClr val="DBA354"/>
                </a:solidFill>
                <a:latin typeface="Times New Roman"/>
              </a:rPr>
              <a:t>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12801" y="1760248"/>
            <a:ext cx="5201920" cy="4415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 Bold"/>
              </a:rPr>
              <a:t>Güçbirliğine dayalı oyun evresi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(3-4yaş)</a:t>
            </a:r>
          </a:p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863623"/>
                </a:solidFill>
                <a:latin typeface="Times New Roman"/>
              </a:rPr>
              <a:t>	</a:t>
            </a:r>
            <a:r>
              <a:rPr lang="en-US" sz="1920">
                <a:solidFill>
                  <a:srgbClr val="252525"/>
                </a:solidFill>
                <a:latin typeface="Times New Roman Bold"/>
              </a:rPr>
              <a:t>Taklit etme oyunlar</a:t>
            </a:r>
            <a:r>
              <a:rPr lang="en-US" sz="1920">
                <a:solidFill>
                  <a:srgbClr val="252525"/>
                </a:solidFill>
                <a:latin typeface="Times New Roman"/>
              </a:rPr>
              <a:t>ı</a:t>
            </a:r>
          </a:p>
          <a:p>
            <a:pPr algn="l" marL="287415" indent="-143708" lvl="1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Çocuklar iki-üç kişilik gruplarla ve kısa sürelerle birlikte oynarlar</a:t>
            </a:r>
          </a:p>
          <a:p>
            <a:pPr algn="l" marL="287415" indent="-143708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  İlgi alanlarına göre katıldıkları grupları değiştirebilirler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 spc="-5">
                <a:solidFill>
                  <a:srgbClr val="252525"/>
                </a:solidFill>
                <a:latin typeface="Times New Roman"/>
              </a:rPr>
              <a:t>Çevreye ilgileri artar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 spc="-5">
                <a:solidFill>
                  <a:srgbClr val="252525"/>
                </a:solidFill>
                <a:latin typeface="Times New Roman"/>
              </a:rPr>
              <a:t>Birbirlerinden fikir ve oyuncak alışverişinde bulunurlar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 spc="-5">
                <a:solidFill>
                  <a:srgbClr val="252525"/>
                </a:solidFill>
                <a:latin typeface="Times New Roman"/>
              </a:rPr>
              <a:t>Aynı oyunda yer alır, aynı malzemeleri kullanır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863623"/>
                </a:solidFill>
                <a:latin typeface="Times New Roman"/>
              </a:rPr>
              <a:t> </a:t>
            </a:r>
            <a:r>
              <a:rPr lang="en-US" sz="2133" spc="-5">
                <a:solidFill>
                  <a:srgbClr val="252525"/>
                </a:solidFill>
                <a:latin typeface="Times New Roman"/>
              </a:rPr>
              <a:t>Fakat yine kendi oyunlarına devam ederler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1053" y="637048"/>
            <a:ext cx="6876965" cy="168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43"/>
              </a:lnSpc>
            </a:pPr>
            <a:r>
              <a:rPr lang="en-US" sz="4266" spc="20">
                <a:solidFill>
                  <a:srgbClr val="FF0000"/>
                </a:solidFill>
                <a:latin typeface="Open Sans"/>
              </a:rPr>
              <a:t>Oyun Gelişimi Evreleri</a:t>
            </a:r>
          </a:p>
          <a:p>
            <a:pPr algn="l">
              <a:lnSpc>
                <a:spcPts val="6143"/>
              </a:lnSpc>
            </a:pPr>
            <a:r>
              <a:rPr lang="en-US" sz="5759" strike="sngStrike" spc="27">
                <a:solidFill>
                  <a:srgbClr val="DBA354"/>
                </a:solidFill>
                <a:latin typeface="Times New Roman"/>
              </a:rPr>
              <a:t>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177280" y="2221236"/>
            <a:ext cx="3413760" cy="3458034"/>
          </a:xfrm>
          <a:custGeom>
            <a:avLst/>
            <a:gdLst/>
            <a:ahLst/>
            <a:cxnLst/>
            <a:rect r="r" b="b" t="t" l="l"/>
            <a:pathLst>
              <a:path h="3458034" w="3413760">
                <a:moveTo>
                  <a:pt x="0" y="0"/>
                </a:moveTo>
                <a:lnTo>
                  <a:pt x="3413760" y="0"/>
                </a:lnTo>
                <a:lnTo>
                  <a:pt x="3413760" y="3458034"/>
                </a:lnTo>
                <a:lnTo>
                  <a:pt x="0" y="34580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111" t="0" r="-2611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29164" y="2263417"/>
            <a:ext cx="5931408" cy="3466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252525"/>
                </a:solidFill>
                <a:latin typeface="Times New Roman Bold"/>
              </a:rPr>
              <a:t>Kurallı oyun evresi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(5 yaş ve sonrası)</a:t>
            </a:r>
          </a:p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Kas gelişiminin devam etmesi nedeniyle;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Koşma, tırmanma, çekme gibi hareketlerle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Oyuna tüm bedeni ile katılır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Yarışmalı oyunlara ilgi duyar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Oyunun kurallarına uymaya başlar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Çocuklar arasında sosyal bir iletişim kurulur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Times New Roman"/>
              </a:rPr>
              <a:t>Oyun içinde birbirlerine ihtiyaç hisseder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Times New Roman"/>
              </a:rPr>
              <a:t>İşbirliği yaparak oynarlar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1053" y="637048"/>
            <a:ext cx="6876965" cy="168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43"/>
              </a:lnSpc>
            </a:pPr>
            <a:r>
              <a:rPr lang="en-US" sz="4266" spc="20">
                <a:solidFill>
                  <a:srgbClr val="FF0000"/>
                </a:solidFill>
                <a:latin typeface="Open Sans"/>
              </a:rPr>
              <a:t>Oyun Gelişimi Evreleri</a:t>
            </a:r>
          </a:p>
          <a:p>
            <a:pPr algn="l">
              <a:lnSpc>
                <a:spcPts val="6143"/>
              </a:lnSpc>
            </a:pPr>
            <a:r>
              <a:rPr lang="en-US" sz="5759" strike="sngStrike" spc="27">
                <a:solidFill>
                  <a:srgbClr val="DBA354"/>
                </a:solidFill>
                <a:latin typeface="Times New Roman"/>
              </a:rPr>
              <a:t>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94080" y="1998980"/>
            <a:ext cx="5201920" cy="376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252525"/>
                </a:solidFill>
                <a:latin typeface="Arimo"/>
              </a:rPr>
              <a:t>Çocuğun;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İlgi, istek ve ihtiyaçlarını karşılamalı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Farklı gelişim alanlarını desteklemeli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Farklı türdeki oyunlarda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Farklı amaçlarla kullanılabilmeli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Yaratıcı faaliyetleri teşvik edici olmalı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Hayal gücünü uyarabilmeli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Saldırganlık duygularını ortaya çıkarmamalı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Güvenli olmalı</a:t>
            </a:r>
          </a:p>
          <a:p>
            <a:pPr algn="l" marL="260638" indent="-130319" lvl="1">
              <a:lnSpc>
                <a:spcPts val="2304"/>
              </a:lnSpc>
              <a:buFont typeface="Arial"/>
              <a:buChar char="•"/>
            </a:pPr>
            <a:r>
              <a:rPr lang="en-US" sz="1920" spc="-5">
                <a:solidFill>
                  <a:srgbClr val="252525"/>
                </a:solidFill>
                <a:latin typeface="Arimo"/>
              </a:rPr>
              <a:t>Doğal malzemelerden yapılmış olmalı</a:t>
            </a:r>
          </a:p>
          <a:p>
            <a:pPr algn="l" marL="260638" indent="-130319" lvl="1">
              <a:lnSpc>
                <a:spcPts val="230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032000" y="737136"/>
            <a:ext cx="5608320" cy="657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266" spc="20">
                <a:solidFill>
                  <a:srgbClr val="FF0000"/>
                </a:solidFill>
                <a:latin typeface="Open Sans"/>
              </a:rPr>
              <a:t>Oyuncak Seçimi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014720" y="2113280"/>
            <a:ext cx="3431334" cy="3169920"/>
          </a:xfrm>
          <a:custGeom>
            <a:avLst/>
            <a:gdLst/>
            <a:ahLst/>
            <a:cxnLst/>
            <a:rect r="r" b="b" t="t" l="l"/>
            <a:pathLst>
              <a:path h="3169920" w="3431334">
                <a:moveTo>
                  <a:pt x="0" y="0"/>
                </a:moveTo>
                <a:lnTo>
                  <a:pt x="3431334" y="0"/>
                </a:lnTo>
                <a:lnTo>
                  <a:pt x="3431334" y="3169920"/>
                </a:lnTo>
                <a:lnTo>
                  <a:pt x="0" y="3169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208" t="0" r="-32208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243840"/>
            <a:ext cx="2113280" cy="7081203"/>
          </a:xfrm>
          <a:custGeom>
            <a:avLst/>
            <a:gdLst/>
            <a:ahLst/>
            <a:cxnLst/>
            <a:rect r="r" b="b" t="t" l="l"/>
            <a:pathLst>
              <a:path h="7081203" w="2113280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82" y="304"/>
            <a:ext cx="2082423" cy="7309833"/>
          </a:xfrm>
          <a:custGeom>
            <a:avLst/>
            <a:gdLst/>
            <a:ahLst/>
            <a:cxnLst/>
            <a:rect r="r" b="b" t="t" l="l"/>
            <a:pathLst>
              <a:path h="7309833" w="208242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95072" cy="7315200"/>
            <a:chOff x="0" y="0"/>
            <a:chExt cx="260096" cy="9753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096" cy="9753600"/>
            </a:xfrm>
            <a:custGeom>
              <a:avLst/>
              <a:gdLst/>
              <a:ahLst/>
              <a:cxnLst/>
              <a:rect r="r" b="b" t="t" l="l"/>
              <a:pathLst>
                <a:path h="9753600" w="260096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lnTo>
                    <a:pt x="0" y="0"/>
                  </a:lnTo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" y="758607"/>
            <a:ext cx="1448913" cy="541872"/>
            <a:chOff x="0" y="0"/>
            <a:chExt cx="1931884" cy="7224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5386" cy="722376"/>
            </a:xfrm>
            <a:custGeom>
              <a:avLst/>
              <a:gdLst/>
              <a:ahLst/>
              <a:cxnLst/>
              <a:rect r="r" b="b" t="t" l="l"/>
              <a:pathLst>
                <a:path h="722376" w="194538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lnTo>
                    <a:pt x="1931924" y="383413"/>
                  </a:lnTo>
                </a:path>
              </a:pathLst>
            </a:custGeom>
            <a:solidFill>
              <a:srgbClr val="A5301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658939" y="245606"/>
            <a:ext cx="2953851" cy="591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3840" spc="23">
                <a:solidFill>
                  <a:srgbClr val="FF0000"/>
                </a:solidFill>
                <a:latin typeface="Open Sans Bold"/>
              </a:rPr>
              <a:t>Oyun Aracı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0240" y="992584"/>
            <a:ext cx="6014719" cy="4353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86"/>
              </a:lnSpc>
            </a:pPr>
            <a:r>
              <a:rPr lang="en-US" sz="4693">
                <a:solidFill>
                  <a:srgbClr val="FF0000"/>
                </a:solidFill>
                <a:latin typeface="Arimo"/>
              </a:rPr>
              <a:t>«Diğer Materyaller»</a:t>
            </a:r>
          </a:p>
          <a:p>
            <a:pPr algn="l">
              <a:lnSpc>
                <a:spcPts val="5333"/>
              </a:lnSpc>
            </a:pPr>
          </a:p>
          <a:p>
            <a:pPr algn="l">
              <a:lnSpc>
                <a:spcPts val="2528"/>
              </a:lnSpc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Bitkiler</a:t>
            </a:r>
          </a:p>
          <a:p>
            <a:pPr algn="l" marL="288092" indent="-144046" lvl="1">
              <a:lnSpc>
                <a:spcPts val="2528"/>
              </a:lnSpc>
              <a:buFont typeface="Arial"/>
              <a:buChar char="•"/>
            </a:pPr>
            <a:r>
              <a:rPr lang="en-US" sz="2133">
                <a:solidFill>
                  <a:srgbClr val="252525"/>
                </a:solidFill>
                <a:latin typeface="Times New Roman"/>
              </a:rPr>
              <a:t>Çocukların kas gelişimlerini destekleyecek. Tırmanma, saklanma, atlama gibi fiziksel beceriler 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g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eliştirebilir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Çocuğa yapraklarını, meyvelerini, çiçeklerini toplama imkanı sunarak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 d</a:t>
            </a:r>
            <a:r>
              <a:rPr lang="en-US" sz="2133">
                <a:solidFill>
                  <a:srgbClr val="252525"/>
                </a:solidFill>
                <a:latin typeface="Times New Roman"/>
              </a:rPr>
              <a:t>oğaya merak duymalarında rol oynar</a:t>
            </a:r>
          </a:p>
          <a:p>
            <a:pPr algn="l" marL="288092" indent="-144046" lvl="1">
              <a:lnSpc>
                <a:spcPts val="2560"/>
              </a:lnSpc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Hayvanlar</a:t>
            </a:r>
          </a:p>
          <a:p>
            <a:pPr algn="l" marL="288092" indent="-144046" lvl="1">
              <a:lnSpc>
                <a:spcPts val="2560"/>
              </a:lnSpc>
              <a:buFont typeface="Arial"/>
              <a:buChar char="•"/>
            </a:pPr>
            <a:r>
              <a:rPr lang="en-US" sz="2133" spc="-5">
                <a:solidFill>
                  <a:srgbClr val="252525"/>
                </a:solidFill>
                <a:latin typeface="Times New Roman"/>
              </a:rPr>
              <a:t>Okul yılları/ileri ki yıllarda yapabileceği</a:t>
            </a:r>
            <a:r>
              <a:rPr lang="en-US" sz="2133" spc="-5">
                <a:solidFill>
                  <a:srgbClr val="000000"/>
                </a:solidFill>
                <a:latin typeface="Times New Roman"/>
              </a:rPr>
              <a:t> b</a:t>
            </a:r>
            <a:r>
              <a:rPr lang="en-US" sz="2133" spc="-5">
                <a:solidFill>
                  <a:srgbClr val="252525"/>
                </a:solidFill>
                <a:latin typeface="Times New Roman"/>
              </a:rPr>
              <a:t>ilimsel keşifler için ciddi kazanımlar sağlar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155714" y="172348"/>
            <a:ext cx="3574541" cy="2895600"/>
            <a:chOff x="0" y="0"/>
            <a:chExt cx="4766054" cy="3860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765986" cy="3860800"/>
            </a:xfrm>
            <a:custGeom>
              <a:avLst/>
              <a:gdLst/>
              <a:ahLst/>
              <a:cxnLst/>
              <a:rect r="r" b="b" t="t" l="l"/>
              <a:pathLst>
                <a:path h="3860800" w="4765986">
                  <a:moveTo>
                    <a:pt x="0" y="0"/>
                  </a:moveTo>
                  <a:lnTo>
                    <a:pt x="4765986" y="0"/>
                  </a:lnTo>
                  <a:lnTo>
                    <a:pt x="4765986" y="3860800"/>
                  </a:lnTo>
                  <a:lnTo>
                    <a:pt x="0" y="3860800"/>
                  </a:lnTo>
                  <a:lnTo>
                    <a:pt x="0" y="0"/>
                  </a:lnTo>
                </a:path>
              </a:pathLst>
            </a:custGeom>
            <a:blipFill>
              <a:blip r:embed="rId6"/>
              <a:stretch>
                <a:fillRect l="-3469" t="0" r="-347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749117" y="3067948"/>
            <a:ext cx="2981138" cy="2743200"/>
            <a:chOff x="0" y="0"/>
            <a:chExt cx="3974851" cy="3657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974851" cy="3657600"/>
            </a:xfrm>
            <a:custGeom>
              <a:avLst/>
              <a:gdLst/>
              <a:ahLst/>
              <a:cxnLst/>
              <a:rect r="r" b="b" t="t" l="l"/>
              <a:pathLst>
                <a:path h="3657600" w="3974851">
                  <a:moveTo>
                    <a:pt x="0" y="0"/>
                  </a:moveTo>
                  <a:lnTo>
                    <a:pt x="3974851" y="0"/>
                  </a:lnTo>
                  <a:lnTo>
                    <a:pt x="3974851" y="3657600"/>
                  </a:lnTo>
                  <a:lnTo>
                    <a:pt x="0" y="3657600"/>
                  </a:lnTo>
                  <a:lnTo>
                    <a:pt x="0" y="0"/>
                  </a:lnTo>
                </a:path>
              </a:pathLst>
            </a:custGeom>
            <a:blipFill>
              <a:blip r:embed="rId7"/>
              <a:stretch>
                <a:fillRect l="-11424" t="0" r="-11424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8906251" y="6462788"/>
            <a:ext cx="847349" cy="847349"/>
          </a:xfrm>
          <a:custGeom>
            <a:avLst/>
            <a:gdLst/>
            <a:ahLst/>
            <a:cxnLst/>
            <a:rect r="r" b="b" t="t" l="l"/>
            <a:pathLst>
              <a:path h="847349" w="847349">
                <a:moveTo>
                  <a:pt x="0" y="0"/>
                </a:moveTo>
                <a:lnTo>
                  <a:pt x="847349" y="0"/>
                </a:lnTo>
                <a:lnTo>
                  <a:pt x="847349" y="847349"/>
                </a:lnTo>
                <a:lnTo>
                  <a:pt x="0" y="8473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DAFsQBWznKc</dc:identifier>
  <dcterms:modified xsi:type="dcterms:W3CDTF">2011-08-01T06:04:30Z</dcterms:modified>
  <cp:revision>1</cp:revision>
  <dc:title>OYUN SUNUM [Otomatik kaydedilme].pptx</dc:title>
</cp:coreProperties>
</file>